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20011" y="1169776"/>
            <a:ext cx="8388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2400" b="1" dirty="0">
                <a:latin typeface="+mn-lt"/>
              </a:rPr>
              <a:t>Controle de fluxo com o </a:t>
            </a:r>
            <a:r>
              <a:rPr lang="pt-BR" altLang="pt-BR" sz="2400" b="1" dirty="0" err="1">
                <a:latin typeface="+mn-lt"/>
              </a:rPr>
              <a:t>if</a:t>
            </a:r>
            <a:endParaRPr lang="pt-BR" altLang="pt-BR" sz="2400" dirty="0"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89571" y="1538586"/>
            <a:ext cx="8328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Controle de fluxo são comandos que vão testando algumas alternativas, e de acordo com essas alternativas, vão executando comandos.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96481"/>
              </p:ext>
            </p:extLst>
          </p:nvPr>
        </p:nvGraphicFramePr>
        <p:xfrm>
          <a:off x="2713761" y="2194804"/>
          <a:ext cx="6800850" cy="3975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7637">
                  <a:extLst>
                    <a:ext uri="{9D8B030D-6E8A-4147-A177-3AD203B41FA5}">
                      <a16:colId xmlns:a16="http://schemas.microsoft.com/office/drawing/2014/main" val="1346851328"/>
                    </a:ext>
                  </a:extLst>
                </a:gridCol>
                <a:gridCol w="2462624">
                  <a:extLst>
                    <a:ext uri="{9D8B030D-6E8A-4147-A177-3AD203B41FA5}">
                      <a16:colId xmlns:a16="http://schemas.microsoft.com/office/drawing/2014/main" val="3303557757"/>
                    </a:ext>
                  </a:extLst>
                </a:gridCol>
                <a:gridCol w="2190589">
                  <a:extLst>
                    <a:ext uri="{9D8B030D-6E8A-4147-A177-3AD203B41FA5}">
                      <a16:colId xmlns:a16="http://schemas.microsoft.com/office/drawing/2014/main" val="2443201690"/>
                    </a:ext>
                  </a:extLst>
                </a:gridCol>
              </a:tblGrid>
              <a:tr h="301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Fluxograma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Algoritmo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Sintaxe em Linux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10" marB="4571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16919"/>
                  </a:ext>
                </a:extLst>
              </a:tr>
              <a:tr h="33368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Se &lt;condição&gt;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então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  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  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Senão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     &lt; instrução 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    &lt; instrução 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Fim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10" marB="457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err="1">
                          <a:effectLst/>
                        </a:rPr>
                        <a:t>if</a:t>
                      </a:r>
                      <a:r>
                        <a:rPr lang="pt-BR" sz="1200" dirty="0">
                          <a:effectLst/>
                        </a:rPr>
                        <a:t> [condição]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err="1">
                          <a:effectLst/>
                        </a:rPr>
                        <a:t>then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   &lt;instrução&gt; 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    :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   &lt;instrução&gt;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err="1">
                          <a:effectLst/>
                        </a:rPr>
                        <a:t>else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   &lt;instrução&gt; 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    :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   &lt;instrução&gt;</a:t>
                      </a:r>
                      <a:endParaRPr lang="pt-BR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err="1">
                          <a:effectLst/>
                        </a:rPr>
                        <a:t>fi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10" marB="4571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32283"/>
                  </a:ext>
                </a:extLst>
              </a:tr>
            </a:tbl>
          </a:graphicData>
        </a:graphic>
      </p:graphicFrame>
      <p:pic>
        <p:nvPicPr>
          <p:cNvPr id="11" name="Imagem 296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3" y="2767446"/>
            <a:ext cx="177641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9" y="1752453"/>
            <a:ext cx="5806659" cy="38079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36" y="2163257"/>
            <a:ext cx="5710409" cy="30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529322" y="2086407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</a:t>
            </a:r>
            <a:r>
              <a:rPr lang="pt-BR" altLang="pt-BR" sz="1800" dirty="0" smtClean="0"/>
              <a:t>10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</a:t>
            </a:r>
            <a:r>
              <a:rPr lang="pt-BR" altLang="pt-BR" sz="1800" dirty="0" smtClean="0"/>
              <a:t>10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32820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ta em Curva para a Direita 15"/>
          <p:cNvSpPr/>
          <p:nvPr/>
        </p:nvSpPr>
        <p:spPr>
          <a:xfrm>
            <a:off x="6291408" y="4852661"/>
            <a:ext cx="1607127" cy="8351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6" y="1201655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Na condicional utilizando operadores relacionais para </a:t>
            </a:r>
            <a:r>
              <a:rPr lang="pt-BR" sz="2400" b="1" dirty="0" err="1" smtClean="0"/>
              <a:t>string</a:t>
            </a:r>
            <a:endParaRPr lang="pt-BR" sz="2400" b="1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19532"/>
              </p:ext>
            </p:extLst>
          </p:nvPr>
        </p:nvGraphicFramePr>
        <p:xfrm>
          <a:off x="466510" y="3100151"/>
          <a:ext cx="2441575" cy="1871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385">
                  <a:extLst>
                    <a:ext uri="{9D8B030D-6E8A-4147-A177-3AD203B41FA5}">
                      <a16:colId xmlns:a16="http://schemas.microsoft.com/office/drawing/2014/main" val="3743989697"/>
                    </a:ext>
                  </a:extLst>
                </a:gridCol>
                <a:gridCol w="1813190">
                  <a:extLst>
                    <a:ext uri="{9D8B030D-6E8A-4147-A177-3AD203B41FA5}">
                      <a16:colId xmlns:a16="http://schemas.microsoft.com/office/drawing/2014/main" val="3779869771"/>
                    </a:ext>
                  </a:extLst>
                </a:gridCol>
              </a:tblGrid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É igual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054911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É diferente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266436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-n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É não nula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51677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-z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É nula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49770"/>
                  </a:ext>
                </a:extLst>
              </a:tr>
            </a:tbl>
          </a:graphicData>
        </a:graphic>
      </p:graphicFrame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319667" y="2693752"/>
            <a:ext cx="2735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>
                <a:latin typeface="+mn-lt"/>
              </a:rPr>
              <a:t>Comparação com STRINGS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6" y="2378675"/>
            <a:ext cx="4551338" cy="275287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067051" y="1681854"/>
            <a:ext cx="870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Ex.: Vamos fazer um script que receba um nome, caso o nome não seja fornecido gerar mensagem de erro. Se houver um nome identificar se é professora (Dora) ou aluno(a).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664" y="2309085"/>
            <a:ext cx="2670897" cy="115979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664" y="3511957"/>
            <a:ext cx="2670897" cy="122148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664" y="4784024"/>
            <a:ext cx="2670897" cy="140946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353122" y="5503141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57328"/>
              </p:ext>
            </p:extLst>
          </p:nvPr>
        </p:nvGraphicFramePr>
        <p:xfrm>
          <a:off x="195609" y="2090083"/>
          <a:ext cx="3240087" cy="259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055">
                  <a:extLst>
                    <a:ext uri="{9D8B030D-6E8A-4147-A177-3AD203B41FA5}">
                      <a16:colId xmlns:a16="http://schemas.microsoft.com/office/drawing/2014/main" val="560974514"/>
                    </a:ext>
                  </a:extLst>
                </a:gridCol>
                <a:gridCol w="2740032">
                  <a:extLst>
                    <a:ext uri="{9D8B030D-6E8A-4147-A177-3AD203B41FA5}">
                      <a16:colId xmlns:a16="http://schemas.microsoft.com/office/drawing/2014/main" val="3287788589"/>
                    </a:ext>
                  </a:extLst>
                </a:gridCol>
              </a:tblGrid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lt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É menor que (</a:t>
                      </a:r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</a:rPr>
                        <a:t>LessThan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930180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gt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É maior que (</a:t>
                      </a:r>
                      <a:r>
                        <a:rPr lang="pt-BR" sz="1600" dirty="0" err="1">
                          <a:effectLst/>
                        </a:rPr>
                        <a:t>GreaterThan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26365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-le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É menor igual (</a:t>
                      </a:r>
                      <a:r>
                        <a:rPr lang="pt-BR" sz="1600" dirty="0" err="1">
                          <a:effectLst/>
                        </a:rPr>
                        <a:t>LessEqual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93525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-ge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É maior igual (</a:t>
                      </a:r>
                      <a:r>
                        <a:rPr lang="pt-BR" sz="1600" dirty="0" err="1">
                          <a:effectLst/>
                        </a:rPr>
                        <a:t>GreaterEqual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69215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-eq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É igual (</a:t>
                      </a:r>
                      <a:r>
                        <a:rPr lang="pt-BR" sz="1600" dirty="0" err="1">
                          <a:effectLst/>
                        </a:rPr>
                        <a:t>EQual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634756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-ne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É diferente (</a:t>
                      </a:r>
                      <a:r>
                        <a:rPr lang="pt-BR" sz="1600" dirty="0" err="1">
                          <a:effectLst/>
                        </a:rPr>
                        <a:t>NotEqual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94" marR="76194" marT="76182" marB="761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85656"/>
                  </a:ext>
                </a:extLst>
              </a:tr>
            </a:tbl>
          </a:graphicData>
        </a:graphic>
      </p:graphicFrame>
      <p:sp>
        <p:nvSpPr>
          <p:cNvPr id="9" name="CaixaDeTexto 6"/>
          <p:cNvSpPr txBox="1">
            <a:spLocks noChangeArrowheads="1"/>
          </p:cNvSpPr>
          <p:nvPr/>
        </p:nvSpPr>
        <p:spPr bwMode="auto">
          <a:xfrm>
            <a:off x="439449" y="1756390"/>
            <a:ext cx="3240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/>
              <a:t>Comparação NUMÉRICA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41695"/>
              </p:ext>
            </p:extLst>
          </p:nvPr>
        </p:nvGraphicFramePr>
        <p:xfrm>
          <a:off x="557187" y="5015539"/>
          <a:ext cx="2509838" cy="1193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843">
                  <a:extLst>
                    <a:ext uri="{9D8B030D-6E8A-4147-A177-3AD203B41FA5}">
                      <a16:colId xmlns:a16="http://schemas.microsoft.com/office/drawing/2014/main" val="3897365341"/>
                    </a:ext>
                  </a:extLst>
                </a:gridCol>
                <a:gridCol w="1938995">
                  <a:extLst>
                    <a:ext uri="{9D8B030D-6E8A-4147-A177-3AD203B41FA5}">
                      <a16:colId xmlns:a16="http://schemas.microsoft.com/office/drawing/2014/main" val="3774611844"/>
                    </a:ext>
                  </a:extLst>
                </a:gridCol>
              </a:tblGrid>
              <a:tr h="398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~=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74" marB="7627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NÃO lógico (NOT)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74" marB="7627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511685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74" marB="7627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 lógico (AND)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74" marB="7627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63741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74" marB="7627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OU lógico (OR)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74" marB="7627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52018"/>
                  </a:ext>
                </a:extLst>
              </a:tr>
            </a:tbl>
          </a:graphicData>
        </a:graphic>
      </p:graphicFrame>
      <p:sp>
        <p:nvSpPr>
          <p:cNvPr id="11" name="CaixaDeTexto 14"/>
          <p:cNvSpPr txBox="1">
            <a:spLocks noChangeArrowheads="1"/>
          </p:cNvSpPr>
          <p:nvPr/>
        </p:nvSpPr>
        <p:spPr bwMode="auto">
          <a:xfrm>
            <a:off x="557187" y="4653812"/>
            <a:ext cx="2502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b="1" dirty="0"/>
              <a:t>Operadores Lógicos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57382" y="1201655"/>
            <a:ext cx="1065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Na condicional utilizando operadores relacionais e lógicos para dados numéricos</a:t>
            </a:r>
            <a:endParaRPr lang="pt-BR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92" y="1654694"/>
            <a:ext cx="7664306" cy="45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00698" y="1276783"/>
            <a:ext cx="828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Comentários sobre o cálculo realizado no </a:t>
            </a:r>
            <a:r>
              <a:rPr lang="pt-BR" sz="2400" b="1" dirty="0" err="1" smtClean="0"/>
              <a:t>imc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07490" y="1992593"/>
            <a:ext cx="849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scale</a:t>
            </a:r>
            <a:r>
              <a:rPr lang="pt-BR" dirty="0"/>
              <a:t>: Determina quantas casas decimais serão utilizadas na conta, deixa o cálculo mais preciso!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07490" y="2917116"/>
            <a:ext cx="857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 </a:t>
            </a:r>
            <a:r>
              <a:rPr lang="pt-BR" b="1" i="1" dirty="0" err="1"/>
              <a:t>bash</a:t>
            </a:r>
            <a:r>
              <a:rPr lang="pt-BR" dirty="0"/>
              <a:t> não tem suporte nativo a divisões em ponto flutuante, apenas divisões inteiras. Caso queira efetuar este tipo de operação, precisará de um comando externo, </a:t>
            </a:r>
            <a:r>
              <a:rPr lang="pt-BR" b="1" dirty="0" err="1" smtClean="0"/>
              <a:t>bc</a:t>
            </a:r>
            <a:r>
              <a:rPr lang="pt-BR" dirty="0" smtClean="0"/>
              <a:t> (</a:t>
            </a:r>
            <a:r>
              <a:rPr lang="pt-BR" dirty="0" err="1" smtClean="0"/>
              <a:t>basic</a:t>
            </a:r>
            <a:r>
              <a:rPr lang="pt-BR" dirty="0" smtClean="0"/>
              <a:t> </a:t>
            </a:r>
            <a:r>
              <a:rPr lang="pt-BR" dirty="0" err="1" smtClean="0"/>
              <a:t>calculation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2181" y="4269451"/>
            <a:ext cx="82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Sed</a:t>
            </a:r>
            <a:r>
              <a:rPr lang="pt-BR" dirty="0"/>
              <a:t> é a sigla para </a:t>
            </a:r>
            <a:r>
              <a:rPr lang="pt-BR" dirty="0" err="1"/>
              <a:t>Stream</a:t>
            </a:r>
            <a:r>
              <a:rPr lang="pt-BR" dirty="0"/>
              <a:t> Editor, é um editor que funciona por linha de </a:t>
            </a:r>
            <a:r>
              <a:rPr lang="pt-BR" dirty="0" smtClean="0"/>
              <a:t>comando.</a:t>
            </a:r>
          </a:p>
          <a:p>
            <a:pPr algn="just"/>
            <a:r>
              <a:rPr lang="pt-BR" dirty="0"/>
              <a:t>No caso </a:t>
            </a:r>
            <a:r>
              <a:rPr lang="pt-BR" b="1" dirty="0" err="1"/>
              <a:t>sed</a:t>
            </a:r>
            <a:r>
              <a:rPr lang="pt-BR" b="1" dirty="0"/>
              <a:t> 's</a:t>
            </a:r>
            <a:r>
              <a:rPr lang="pt-BR" b="1" dirty="0" smtClean="0"/>
              <a:t>/\.//‘ </a:t>
            </a:r>
            <a:r>
              <a:rPr lang="pt-BR" dirty="0" smtClean="0"/>
              <a:t>estamos substituindo (</a:t>
            </a:r>
            <a:r>
              <a:rPr lang="pt-BR" b="1" dirty="0" smtClean="0"/>
              <a:t>s/</a:t>
            </a:r>
            <a:r>
              <a:rPr lang="pt-BR" dirty="0" smtClean="0"/>
              <a:t>) o ponto flutuante por nada. Assim sendo, estamos transformando um número real em inteiro.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49938"/>
              </p:ext>
            </p:extLst>
          </p:nvPr>
        </p:nvGraphicFramePr>
        <p:xfrm>
          <a:off x="1956233" y="1623333"/>
          <a:ext cx="4509221" cy="4549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73">
                  <a:extLst>
                    <a:ext uri="{9D8B030D-6E8A-4147-A177-3AD203B41FA5}">
                      <a16:colId xmlns:a16="http://schemas.microsoft.com/office/drawing/2014/main" val="2066959541"/>
                    </a:ext>
                  </a:extLst>
                </a:gridCol>
                <a:gridCol w="3651548">
                  <a:extLst>
                    <a:ext uri="{9D8B030D-6E8A-4147-A177-3AD203B41FA5}">
                      <a16:colId xmlns:a16="http://schemas.microsoft.com/office/drawing/2014/main" val="1514172965"/>
                    </a:ext>
                  </a:extLst>
                </a:gridCol>
              </a:tblGrid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-b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É um dispositivo de bloco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70451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-c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É um dispositivo de caractere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177930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-d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É um diretório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96733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-e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existe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514462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-f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É um arquivo normal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727169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-g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bit SGID está ativado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85753"/>
                  </a:ext>
                </a:extLst>
              </a:tr>
              <a:tr h="299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-G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grupo do arquivo é o do usuário atual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08151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-k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</a:t>
                      </a:r>
                      <a:r>
                        <a:rPr lang="pt-BR" sz="1400" dirty="0" err="1">
                          <a:effectLst/>
                        </a:rPr>
                        <a:t>sticky</a:t>
                      </a:r>
                      <a:r>
                        <a:rPr lang="pt-BR" sz="1400" dirty="0">
                          <a:effectLst/>
                        </a:rPr>
                        <a:t>-bit está ativado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673671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-L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é um link simbólico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77795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dono do arquivo é o usuário atual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027215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-p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é um </a:t>
                      </a:r>
                      <a:r>
                        <a:rPr lang="pt-BR" sz="1400" dirty="0" err="1">
                          <a:effectLst/>
                        </a:rPr>
                        <a:t>named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pipe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06510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tem permissão de leitura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662184"/>
                  </a:ext>
                </a:extLst>
              </a:tr>
              <a:tr h="299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-s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tamanho do arquivo é maior que zero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041106"/>
                  </a:ext>
                </a:extLst>
              </a:tr>
              <a:tr h="289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-S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é um socket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2" marR="39782" marT="39798" marB="39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8899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31028"/>
              </p:ext>
            </p:extLst>
          </p:nvPr>
        </p:nvGraphicFramePr>
        <p:xfrm>
          <a:off x="6169891" y="2537976"/>
          <a:ext cx="4495658" cy="2274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582">
                  <a:extLst>
                    <a:ext uri="{9D8B030D-6E8A-4147-A177-3AD203B41FA5}">
                      <a16:colId xmlns:a16="http://schemas.microsoft.com/office/drawing/2014/main" val="778762132"/>
                    </a:ext>
                  </a:extLst>
                </a:gridCol>
                <a:gridCol w="3581076">
                  <a:extLst>
                    <a:ext uri="{9D8B030D-6E8A-4147-A177-3AD203B41FA5}">
                      <a16:colId xmlns:a16="http://schemas.microsoft.com/office/drawing/2014/main" val="112762943"/>
                    </a:ext>
                  </a:extLst>
                </a:gridCol>
              </a:tblGrid>
              <a:tr h="299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-t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O descritor de arquivos N é um terminal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055205"/>
                  </a:ext>
                </a:extLst>
              </a:tr>
              <a:tr h="289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-u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bit SUID está ativado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867661"/>
                  </a:ext>
                </a:extLst>
              </a:tr>
              <a:tr h="289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-w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tem permissão de escrita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337507"/>
                  </a:ext>
                </a:extLst>
              </a:tr>
              <a:tr h="299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-x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tem permissão de execução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582014"/>
                  </a:ext>
                </a:extLst>
              </a:tr>
              <a:tr h="299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nt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é mais recente (</a:t>
                      </a:r>
                      <a:r>
                        <a:rPr lang="pt-BR" sz="1400" dirty="0" err="1">
                          <a:effectLst/>
                        </a:rPr>
                        <a:t>NewerThan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387362"/>
                  </a:ext>
                </a:extLst>
              </a:tr>
              <a:tr h="289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-ot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é mais antigo (</a:t>
                      </a:r>
                      <a:r>
                        <a:rPr lang="pt-BR" sz="1400" dirty="0" err="1">
                          <a:effectLst/>
                        </a:rPr>
                        <a:t>OlderThan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481374"/>
                  </a:ext>
                </a:extLst>
              </a:tr>
              <a:tr h="289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ef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arquivo é o mesmo (</a:t>
                      </a:r>
                      <a:r>
                        <a:rPr lang="pt-BR" sz="1400" dirty="0" err="1">
                          <a:effectLst/>
                        </a:rPr>
                        <a:t>EqualFile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6" marR="39786" marT="39791" marB="397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3861"/>
                  </a:ext>
                </a:extLst>
              </a:tr>
            </a:tbl>
          </a:graphicData>
        </a:graphic>
      </p:graphicFrame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2197535" y="1239558"/>
            <a:ext cx="828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+mn-lt"/>
              </a:rPr>
              <a:t>Testes em arquivos</a:t>
            </a:r>
            <a:endParaRPr lang="pt-BR" alt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76" y="1575088"/>
            <a:ext cx="9533536" cy="42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31730" y="1305070"/>
            <a:ext cx="8152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2400" b="1" dirty="0">
                <a:latin typeface="+mn-lt"/>
              </a:rPr>
              <a:t>Seleção Múltipla – </a:t>
            </a:r>
            <a:r>
              <a:rPr lang="pt-BR" altLang="pt-BR" sz="2400" b="1" dirty="0" err="1">
                <a:latin typeface="+mn-lt"/>
              </a:rPr>
              <a:t>If</a:t>
            </a:r>
            <a:r>
              <a:rPr lang="pt-BR" altLang="pt-BR" sz="2400" b="1" dirty="0">
                <a:latin typeface="+mn-lt"/>
              </a:rPr>
              <a:t> encadeado</a:t>
            </a:r>
            <a:endParaRPr lang="pt-BR" altLang="pt-BR" sz="2400" dirty="0">
              <a:latin typeface="+mn-lt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16943"/>
              </p:ext>
            </p:extLst>
          </p:nvPr>
        </p:nvGraphicFramePr>
        <p:xfrm>
          <a:off x="3145993" y="1777711"/>
          <a:ext cx="6029325" cy="4473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35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Fluxograma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Algoritmo</a:t>
                      </a:r>
                      <a:endParaRPr lang="pt-BR" sz="1400" b="1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Se &lt;condição&gt; então</a:t>
                      </a:r>
                      <a:endParaRPr lang="pt-BR" sz="1200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</a:t>
                      </a:r>
                      <a:endParaRPr lang="pt-BR" sz="1200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 :</a:t>
                      </a:r>
                      <a:endParaRPr lang="pt-BR" sz="1200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</a:t>
                      </a:r>
                      <a:endParaRPr lang="pt-BR" sz="1200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Senão Se &lt;condição&gt; então</a:t>
                      </a:r>
                      <a:endParaRPr lang="pt-BR" sz="1200" dirty="0">
                        <a:effectLst/>
                      </a:endParaRPr>
                    </a:p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&lt; instrução &gt;</a:t>
                      </a:r>
                      <a:endParaRPr lang="pt-BR" sz="1200" dirty="0">
                        <a:effectLst/>
                      </a:endParaRPr>
                    </a:p>
                    <a:p>
                      <a:pPr algn="just"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 :</a:t>
                      </a:r>
                      <a:endParaRPr lang="pt-BR" sz="1200" dirty="0">
                        <a:effectLst/>
                      </a:endParaRPr>
                    </a:p>
                    <a:p>
                      <a:pPr algn="just"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&lt; instrução &gt;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Senão Se &lt;condição&gt; então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&lt; instrução &gt;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 :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&lt; instrução &gt;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Senão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&lt; instrução &gt;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 :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&lt; instrução &gt;</a:t>
                      </a:r>
                      <a:endParaRPr lang="pt-BR" sz="1200" dirty="0">
                        <a:effectLst/>
                      </a:endParaRPr>
                    </a:p>
                    <a:p>
                      <a:pPr algn="just"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Fim Se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Sintaxe em Linux</a:t>
                      </a:r>
                      <a:endParaRPr lang="pt-BR" sz="1400" b="1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  </a:t>
                      </a:r>
                      <a:endParaRPr lang="pt-BR" sz="1200" dirty="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effectLst/>
                        </a:rPr>
                        <a:t>if</a:t>
                      </a:r>
                      <a:r>
                        <a:rPr lang="pt-BR" sz="1200" kern="1200" dirty="0">
                          <a:effectLst/>
                        </a:rPr>
                        <a:t> &lt;condição&gt;; </a:t>
                      </a:r>
                      <a:r>
                        <a:rPr lang="pt-BR" sz="1200" kern="1200" dirty="0" err="1">
                          <a:effectLst/>
                        </a:rPr>
                        <a:t>then</a:t>
                      </a:r>
                      <a:r>
                        <a:rPr lang="pt-BR" sz="1200" kern="1200" dirty="0">
                          <a:effectLst/>
                        </a:rPr>
                        <a:t> 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 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: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effectLst/>
                        </a:rPr>
                        <a:t>elif</a:t>
                      </a:r>
                      <a:r>
                        <a:rPr lang="pt-BR" sz="1200" kern="1200" dirty="0">
                          <a:effectLst/>
                        </a:rPr>
                        <a:t> &lt;condição &gt;; </a:t>
                      </a:r>
                      <a:r>
                        <a:rPr lang="pt-BR" sz="1200" kern="1200" dirty="0" err="1">
                          <a:effectLst/>
                        </a:rPr>
                        <a:t>then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 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: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effectLst/>
                        </a:rPr>
                        <a:t>elif</a:t>
                      </a:r>
                      <a:r>
                        <a:rPr lang="pt-BR" sz="1200" kern="1200" dirty="0">
                          <a:effectLst/>
                        </a:rPr>
                        <a:t> &lt;condição &gt;; </a:t>
                      </a:r>
                      <a:r>
                        <a:rPr lang="pt-BR" sz="1200" kern="1200" dirty="0" err="1">
                          <a:effectLst/>
                        </a:rPr>
                        <a:t>then</a:t>
                      </a:r>
                      <a:r>
                        <a:rPr lang="pt-BR" sz="1200" kern="1200" dirty="0">
                          <a:effectLst/>
                        </a:rPr>
                        <a:t> 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 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: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effectLst/>
                        </a:rPr>
                        <a:t>else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 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 :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effectLst/>
                        </a:rPr>
                        <a:t>   &lt;instrução&gt;</a:t>
                      </a:r>
                      <a:endParaRPr lang="pt-BR" sz="1200" dirty="0">
                        <a:effectLst/>
                      </a:endParaRPr>
                    </a:p>
                    <a:p>
                      <a:pPr eaLnBrk="0" fontAlgn="base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effectLst/>
                        </a:rPr>
                        <a:t>fi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em 297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93" y="2359746"/>
            <a:ext cx="24193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3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81" y="1247340"/>
            <a:ext cx="8328026" cy="49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2292783"/>
            <a:ext cx="2504642" cy="36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62958"/>
              </p:ext>
            </p:extLst>
          </p:nvPr>
        </p:nvGraphicFramePr>
        <p:xfrm>
          <a:off x="5017768" y="2112601"/>
          <a:ext cx="5266492" cy="4084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3182">
                  <a:extLst>
                    <a:ext uri="{9D8B030D-6E8A-4147-A177-3AD203B41FA5}">
                      <a16:colId xmlns:a16="http://schemas.microsoft.com/office/drawing/2014/main" val="337791956"/>
                    </a:ext>
                  </a:extLst>
                </a:gridCol>
                <a:gridCol w="2483310">
                  <a:extLst>
                    <a:ext uri="{9D8B030D-6E8A-4147-A177-3AD203B41FA5}">
                      <a16:colId xmlns:a16="http://schemas.microsoft.com/office/drawing/2014/main" val="4051362922"/>
                    </a:ext>
                  </a:extLst>
                </a:gridCol>
              </a:tblGrid>
              <a:tr h="4545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  <a:latin typeface="+mn-lt"/>
                        </a:rPr>
                        <a:t>Algoritmo</a:t>
                      </a:r>
                      <a:endParaRPr lang="pt-BR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9" marB="45709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  <a:latin typeface="+mn-lt"/>
                        </a:rPr>
                        <a:t>Sintaxe em Linux</a:t>
                      </a:r>
                      <a:endParaRPr lang="pt-BR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9" marB="457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711060"/>
                  </a:ext>
                </a:extLst>
              </a:tr>
              <a:tr h="3630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Caso &lt;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variavel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&gt; seja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opção 1)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opção 2)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parâmento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opção n)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opção *)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Fim </a:t>
                      </a:r>
                      <a:r>
                        <a:rPr lang="pt-BR" sz="1800" dirty="0" smtClean="0">
                          <a:effectLst/>
                          <a:latin typeface="+mn-lt"/>
                        </a:rPr>
                        <a:t>Case</a:t>
                      </a:r>
                      <a:endParaRPr lang="pt-BR" sz="1800" dirty="0">
                        <a:effectLst/>
                        <a:latin typeface="+mn-lt"/>
                      </a:endParaRPr>
                    </a:p>
                  </a:txBody>
                  <a:tcPr marL="91436" marR="91436" marT="45709" marB="45709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case &lt;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variavel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&gt; in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1)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2)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n)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</a:rPr>
                        <a:t>   *) </a:t>
                      </a:r>
                      <a:r>
                        <a:rPr lang="pt-BR" sz="1800" dirty="0" err="1">
                          <a:effectLst/>
                          <a:latin typeface="+mn-lt"/>
                        </a:rPr>
                        <a:t>parametro</a:t>
                      </a:r>
                      <a:r>
                        <a:rPr lang="pt-BR" sz="1800" dirty="0">
                          <a:effectLst/>
                          <a:latin typeface="+mn-lt"/>
                        </a:rPr>
                        <a:t> ;;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effectLst/>
                          <a:latin typeface="+mn-lt"/>
                        </a:rPr>
                        <a:t>esac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9" marB="457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067844"/>
                  </a:ext>
                </a:extLst>
              </a:tr>
            </a:tbl>
          </a:graphicData>
        </a:graphic>
      </p:graphicFrame>
      <p:sp>
        <p:nvSpPr>
          <p:cNvPr id="10" name="Retângulo 4"/>
          <p:cNvSpPr>
            <a:spLocks noChangeArrowheads="1"/>
          </p:cNvSpPr>
          <p:nvPr/>
        </p:nvSpPr>
        <p:spPr bwMode="auto">
          <a:xfrm>
            <a:off x="2597150" y="1907021"/>
            <a:ext cx="1559214" cy="39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Fluxograma</a:t>
            </a:r>
            <a:endParaRPr lang="pt-BR" altLang="pt-BR" sz="18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0697" y="1276782"/>
            <a:ext cx="8183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2400" b="1" dirty="0">
                <a:latin typeface="+mn-lt"/>
              </a:rPr>
              <a:t>Seleção Múltipla – Estrutura Case</a:t>
            </a:r>
            <a:endParaRPr lang="pt-BR" alt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655</Words>
  <Application>Microsoft Office PowerPoint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22</cp:revision>
  <dcterms:created xsi:type="dcterms:W3CDTF">2019-01-21T18:47:19Z</dcterms:created>
  <dcterms:modified xsi:type="dcterms:W3CDTF">2019-02-07T16:45:46Z</dcterms:modified>
</cp:coreProperties>
</file>