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2FEB-DE80-49C5-9F61-1BE37BF30D9F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C3B-EEE6-4029-94B0-6D11AFDDD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66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2FEB-DE80-49C5-9F61-1BE37BF30D9F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C3B-EEE6-4029-94B0-6D11AFDDD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3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2FEB-DE80-49C5-9F61-1BE37BF30D9F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C3B-EEE6-4029-94B0-6D11AFDDD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66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2FEB-DE80-49C5-9F61-1BE37BF30D9F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C3B-EEE6-4029-94B0-6D11AFDDD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4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2FEB-DE80-49C5-9F61-1BE37BF30D9F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C3B-EEE6-4029-94B0-6D11AFDDD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64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2FEB-DE80-49C5-9F61-1BE37BF30D9F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C3B-EEE6-4029-94B0-6D11AFDDD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2FEB-DE80-49C5-9F61-1BE37BF30D9F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C3B-EEE6-4029-94B0-6D11AFDDD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16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2FEB-DE80-49C5-9F61-1BE37BF30D9F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C3B-EEE6-4029-94B0-6D11AFDDD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44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2FEB-DE80-49C5-9F61-1BE37BF30D9F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C3B-EEE6-4029-94B0-6D11AFDDD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06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2FEB-DE80-49C5-9F61-1BE37BF30D9F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C3B-EEE6-4029-94B0-6D11AFDDD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70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2FEB-DE80-49C5-9F61-1BE37BF30D9F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3FC3B-EEE6-4029-94B0-6D11AFDDD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82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2FEB-DE80-49C5-9F61-1BE37BF30D9F}" type="datetimeFigureOut">
              <a:rPr lang="pt-BR" smtClean="0"/>
              <a:t>29/07/2019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FC3B-EEE6-4029-94B0-6D11AFDDD1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6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google.com/site/profadorote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4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075297" y="1933214"/>
            <a:ext cx="838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000" dirty="0"/>
              <a:t>Profa. </a:t>
            </a:r>
            <a:r>
              <a:rPr lang="pt-BR" altLang="pt-BR" sz="2000" dirty="0" err="1"/>
              <a:t>Dorotéa</a:t>
            </a:r>
            <a:r>
              <a:rPr lang="pt-BR" altLang="pt-BR" sz="2000" dirty="0"/>
              <a:t> Vilanova Garcia - Dora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129272" y="3093676"/>
            <a:ext cx="8137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000" b="1" dirty="0"/>
              <a:t>Objetivos gerais da disciplina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979616" y="4317242"/>
            <a:ext cx="8185581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pt-BR" altLang="pt-BR" sz="2000" dirty="0"/>
              <a:t>Compreender os conceitos e funcionalidades do Sistema Operacional LINUX possibilitando utilizar, configurar e avaliar o sistema de uso corrente no mercado. </a:t>
            </a:r>
          </a:p>
        </p:txBody>
      </p:sp>
    </p:spTree>
    <p:extLst>
      <p:ext uri="{BB962C8B-B14F-4D97-AF65-F5344CB8AC3E}">
        <p14:creationId xmlns:p14="http://schemas.microsoft.com/office/powerpoint/2010/main" val="35272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523766" y="1097323"/>
            <a:ext cx="80645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 dirty="0">
                <a:latin typeface="Verdana" panose="020B0604030504040204" pitchFamily="34" charset="0"/>
              </a:rPr>
              <a:t>Conteúdo Programático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1. Introdução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1.1. Histórico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1.2. Padrão POSIS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1.3. Configuração mínima de hardware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1.4. Interpretador de comando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2. Controlar a alimentação do sistema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2.1. Ligar o sistema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2.2. Desligar o sistema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2.3. Alternar entre consoles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2.4. Modalidades de usuários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2.5. Tipos de arquivos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   2.6. Padrão FHS - File System </a:t>
            </a:r>
            <a:r>
              <a:rPr lang="en-US" altLang="pt-BR" sz="1400" dirty="0"/>
              <a:t>Hierarchy</a:t>
            </a:r>
            <a:endParaRPr lang="pt-BR" altLang="pt-BR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3. Gerenciamento de arquivos e diretórios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4. Permissão e Localização de arquivos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5. Comandos úteis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6. Expressões regulares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7. Comandos rápidos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8. Gerenciamento de contas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9. Editor de Texto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10.Documentação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11.Conhecendo e Interagindo com o Shell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12.Scripts .</a:t>
            </a:r>
          </a:p>
        </p:txBody>
      </p:sp>
    </p:spTree>
    <p:extLst>
      <p:ext uri="{BB962C8B-B14F-4D97-AF65-F5344CB8AC3E}">
        <p14:creationId xmlns:p14="http://schemas.microsoft.com/office/powerpoint/2010/main" val="285336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508563" y="1386321"/>
            <a:ext cx="9519655" cy="41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latin typeface="+mn-lt"/>
              </a:rPr>
              <a:t>Bibliografia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>
                <a:latin typeface="+mn-lt"/>
              </a:rPr>
              <a:t>Bibliografia Básica:</a:t>
            </a:r>
            <a:endParaRPr lang="pt-BR" altLang="pt-BR" sz="18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800" dirty="0">
                <a:latin typeface="+mn-lt"/>
              </a:rPr>
              <a:t>TANENBAUM, A. S. Sistemas Operacionais Modernos. São Paulo: Prentice Hall (Pearson), </a:t>
            </a:r>
            <a:r>
              <a:rPr lang="pt-BR" sz="1800" dirty="0" smtClean="0">
                <a:latin typeface="+mn-lt"/>
              </a:rPr>
              <a:t>2007.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800" dirty="0" smtClean="0">
                <a:latin typeface="+mn-lt"/>
              </a:rPr>
              <a:t>WARD</a:t>
            </a:r>
            <a:r>
              <a:rPr lang="pt-BR" sz="1800" dirty="0">
                <a:latin typeface="+mn-lt"/>
              </a:rPr>
              <a:t>, B. Como o </a:t>
            </a:r>
            <a:r>
              <a:rPr lang="pt-BR" sz="1800" dirty="0" smtClean="0">
                <a:latin typeface="+mn-lt"/>
              </a:rPr>
              <a:t>Linux funciona</a:t>
            </a:r>
            <a:r>
              <a:rPr lang="pt-BR" sz="1800" dirty="0">
                <a:latin typeface="+mn-lt"/>
              </a:rPr>
              <a:t>, Ed. </a:t>
            </a:r>
            <a:r>
              <a:rPr lang="pt-BR" sz="1800" dirty="0" err="1">
                <a:latin typeface="+mn-lt"/>
              </a:rPr>
              <a:t>Novatec</a:t>
            </a:r>
            <a:r>
              <a:rPr lang="pt-BR" sz="1800" dirty="0">
                <a:latin typeface="+mn-lt"/>
              </a:rPr>
              <a:t>, 2015</a:t>
            </a:r>
            <a:r>
              <a:rPr lang="pt-BR" sz="1800" dirty="0" smtClean="0">
                <a:latin typeface="+mn-l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800" dirty="0" smtClean="0">
                <a:latin typeface="+mn-lt"/>
              </a:rPr>
              <a:t>JARGAS</a:t>
            </a:r>
            <a:r>
              <a:rPr lang="pt-BR" sz="1800" dirty="0">
                <a:latin typeface="+mn-lt"/>
              </a:rPr>
              <a:t>, A. M. Shell Script Profissional, Ed. </a:t>
            </a:r>
            <a:r>
              <a:rPr lang="pt-BR" sz="1800" dirty="0" err="1">
                <a:latin typeface="+mn-lt"/>
              </a:rPr>
              <a:t>Novatec</a:t>
            </a:r>
            <a:r>
              <a:rPr lang="pt-BR" sz="1800" dirty="0">
                <a:latin typeface="+mn-lt"/>
              </a:rPr>
              <a:t>, 2008. </a:t>
            </a:r>
            <a:endParaRPr lang="pt-BR" sz="18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800" dirty="0" smtClean="0">
                <a:latin typeface="+mn-lt"/>
              </a:rPr>
              <a:t>SOBELL</a:t>
            </a:r>
            <a:r>
              <a:rPr lang="pt-BR" sz="1800" dirty="0">
                <a:latin typeface="+mn-lt"/>
              </a:rPr>
              <a:t>, M.G. Linux: </a:t>
            </a:r>
            <a:r>
              <a:rPr lang="pt-BR" sz="1800" dirty="0" smtClean="0">
                <a:latin typeface="+mn-lt"/>
              </a:rPr>
              <a:t>Comandos, </a:t>
            </a:r>
            <a:r>
              <a:rPr lang="pt-BR" sz="1800" dirty="0" err="1" smtClean="0">
                <a:latin typeface="+mn-lt"/>
              </a:rPr>
              <a:t>Ediotres</a:t>
            </a:r>
            <a:r>
              <a:rPr lang="pt-BR" sz="1800" dirty="0" smtClean="0">
                <a:latin typeface="+mn-lt"/>
              </a:rPr>
              <a:t> </a:t>
            </a:r>
            <a:r>
              <a:rPr lang="pt-BR" sz="1800" dirty="0">
                <a:latin typeface="+mn-lt"/>
              </a:rPr>
              <a:t>e Programação de Shell, Ed. Alta Books, 2010</a:t>
            </a:r>
            <a:r>
              <a:rPr lang="pt-BR" sz="1800" dirty="0" smtClean="0">
                <a:latin typeface="+mn-lt"/>
              </a:rPr>
              <a:t>,</a:t>
            </a:r>
            <a:endParaRPr lang="pt-BR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 b="1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 dirty="0" smtClean="0">
                <a:latin typeface="+mn-lt"/>
              </a:rPr>
              <a:t>Bibliografia </a:t>
            </a:r>
            <a:r>
              <a:rPr lang="pt-BR" altLang="pt-BR" sz="1800" b="1" dirty="0">
                <a:latin typeface="+mn-lt"/>
              </a:rPr>
              <a:t>Complementar:</a:t>
            </a:r>
            <a:endParaRPr lang="en-US" altLang="pt-BR" sz="1800" dirty="0">
              <a:latin typeface="+mn-lt"/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+mn-lt"/>
              </a:rPr>
              <a:t>MOTA FILHO, J. E.  </a:t>
            </a:r>
            <a:r>
              <a:rPr lang="pt-BR" altLang="pt-BR" sz="1800" b="1" dirty="0" smtClean="0">
                <a:latin typeface="+mn-lt"/>
              </a:rPr>
              <a:t>Descobrindo </a:t>
            </a:r>
            <a:r>
              <a:rPr lang="pt-BR" altLang="pt-BR" sz="1800" b="1" dirty="0">
                <a:latin typeface="+mn-lt"/>
              </a:rPr>
              <a:t>o </a:t>
            </a:r>
            <a:r>
              <a:rPr lang="pt-BR" altLang="pt-BR" sz="1800" b="1" dirty="0" smtClean="0">
                <a:latin typeface="+mn-lt"/>
              </a:rPr>
              <a:t>Linux</a:t>
            </a:r>
            <a:r>
              <a:rPr lang="pt-BR" altLang="pt-BR" sz="1800" dirty="0" smtClean="0">
                <a:latin typeface="+mn-lt"/>
              </a:rPr>
              <a:t>, </a:t>
            </a:r>
            <a:r>
              <a:rPr lang="pt-BR" altLang="pt-BR" sz="1800" dirty="0">
                <a:latin typeface="+mn-lt"/>
              </a:rPr>
              <a:t>Ed. </a:t>
            </a:r>
            <a:r>
              <a:rPr lang="pt-BR" altLang="pt-BR" sz="1800" dirty="0" err="1">
                <a:latin typeface="+mn-lt"/>
              </a:rPr>
              <a:t>Novatec</a:t>
            </a:r>
            <a:r>
              <a:rPr lang="pt-BR" altLang="pt-BR" sz="1800" dirty="0">
                <a:latin typeface="+mn-lt"/>
              </a:rPr>
              <a:t>, </a:t>
            </a:r>
            <a:r>
              <a:rPr lang="pt-BR" altLang="pt-BR" sz="1800" dirty="0" smtClean="0">
                <a:latin typeface="+mn-lt"/>
              </a:rPr>
              <a:t>2012. </a:t>
            </a:r>
            <a:r>
              <a:rPr lang="pt-BR" sz="1800" dirty="0">
                <a:latin typeface="+mn-lt"/>
              </a:rPr>
              <a:t>ISBN: 978-85-7522-278-2</a:t>
            </a:r>
            <a:endParaRPr lang="pt-BR" altLang="pt-BR" sz="1800" dirty="0" smtClean="0">
              <a:latin typeface="+mn-lt"/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+mn-lt"/>
              </a:rPr>
              <a:t>MENDONÇA, T.G.A. E ARAUJO, B. </a:t>
            </a:r>
            <a:r>
              <a:rPr lang="pt-BR" altLang="pt-BR" sz="1800" b="1" dirty="0" smtClean="0">
                <a:latin typeface="+mn-lt"/>
              </a:rPr>
              <a:t>Shell </a:t>
            </a:r>
            <a:r>
              <a:rPr lang="pt-BR" altLang="pt-BR" sz="1800" b="1" dirty="0">
                <a:latin typeface="+mn-lt"/>
              </a:rPr>
              <a:t>Linux - do Aprendiz ao Administrador</a:t>
            </a:r>
            <a:r>
              <a:rPr lang="pt-BR" altLang="pt-BR" sz="1800" dirty="0">
                <a:latin typeface="+mn-lt"/>
              </a:rPr>
              <a:t>, </a:t>
            </a:r>
            <a:r>
              <a:rPr lang="pt-BR" altLang="pt-BR" sz="1800" dirty="0" smtClean="0">
                <a:latin typeface="+mn-lt"/>
              </a:rPr>
              <a:t>Ed</a:t>
            </a:r>
            <a:r>
              <a:rPr lang="pt-BR" altLang="pt-BR" sz="1800" dirty="0">
                <a:latin typeface="+mn-lt"/>
              </a:rPr>
              <a:t>. </a:t>
            </a:r>
            <a:r>
              <a:rPr lang="pt-BR" altLang="pt-BR" sz="1800" dirty="0" smtClean="0">
                <a:latin typeface="+mn-lt"/>
              </a:rPr>
              <a:t>Viena, 2015. ISBN</a:t>
            </a:r>
            <a:r>
              <a:rPr lang="pt-BR" altLang="pt-BR" sz="1800" dirty="0">
                <a:latin typeface="+mn-lt"/>
              </a:rPr>
              <a:t>: </a:t>
            </a:r>
            <a:r>
              <a:rPr lang="pt-BR" altLang="pt-BR" sz="1800" dirty="0" smtClean="0">
                <a:latin typeface="+mn-lt"/>
              </a:rPr>
              <a:t>9788537104385.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pt-BR" altLang="pt-BR" sz="1800" dirty="0" smtClean="0">
                <a:latin typeface="+mn-lt"/>
              </a:rPr>
              <a:t>JARGAS, A.M. </a:t>
            </a:r>
            <a:r>
              <a:rPr lang="pt-BR" altLang="pt-BR" sz="1800" b="1" dirty="0" smtClean="0">
                <a:latin typeface="+mn-lt"/>
              </a:rPr>
              <a:t>Expressões Regulares - Uma abordagem divertida</a:t>
            </a:r>
            <a:r>
              <a:rPr lang="pt-BR" altLang="pt-BR" sz="1800" dirty="0" smtClean="0">
                <a:latin typeface="+mn-lt"/>
              </a:rPr>
              <a:t>, </a:t>
            </a:r>
            <a:r>
              <a:rPr lang="pt-BR" altLang="pt-BR" sz="1800" dirty="0">
                <a:latin typeface="+mn-lt"/>
              </a:rPr>
              <a:t>Ed. </a:t>
            </a:r>
            <a:r>
              <a:rPr lang="pt-BR" altLang="pt-BR" sz="1800" dirty="0" err="1">
                <a:latin typeface="+mn-lt"/>
              </a:rPr>
              <a:t>Novatec</a:t>
            </a:r>
            <a:r>
              <a:rPr lang="pt-BR" altLang="pt-BR" sz="1800" dirty="0">
                <a:latin typeface="+mn-lt"/>
              </a:rPr>
              <a:t>, </a:t>
            </a:r>
            <a:r>
              <a:rPr lang="pt-BR" altLang="pt-BR" sz="1800" dirty="0" smtClean="0">
                <a:latin typeface="+mn-lt"/>
              </a:rPr>
              <a:t>2016. ISBN:978-85-7522-474-8</a:t>
            </a:r>
            <a:endParaRPr lang="pt-BR" altLang="pt-BR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969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45159" y="1295038"/>
            <a:ext cx="79200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 b="1">
                <a:latin typeface="Verdana" panose="020B0604030504040204" pitchFamily="34" charset="0"/>
              </a:rPr>
              <a:t>Avaliação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2400" b="1">
              <a:latin typeface="Verdan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Serão realizadas duas avaliações valendo de 0 (zero) a 10,0 (dez) com datas previstas no calendário escolar. A avaliação substitutiva, que será única, ocorrerá para os casos de falta em uma das avaliações ou se o aluno obtiver média inferior a 6,0 (seis).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 Média Final será obtida através da fórmula: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 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Média final </a:t>
            </a:r>
            <a:r>
              <a:rPr lang="pt-BR" altLang="pt-BR" sz="1600" b="1"/>
              <a:t>(MF) = (A1 + A2) / 2</a:t>
            </a:r>
            <a:endParaRPr lang="pt-BR" altLang="pt-BR" sz="16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 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Onde: </a:t>
            </a:r>
            <a:r>
              <a:rPr lang="pt-BR" altLang="pt-BR" sz="1600" b="1"/>
              <a:t>A</a:t>
            </a:r>
            <a:r>
              <a:rPr lang="pt-BR" altLang="pt-BR" sz="1600" b="1" baseline="-25000"/>
              <a:t>1</a:t>
            </a:r>
            <a:r>
              <a:rPr lang="pt-BR" altLang="pt-BR" sz="1600" baseline="-25000"/>
              <a:t> </a:t>
            </a:r>
            <a:r>
              <a:rPr lang="pt-BR" altLang="pt-BR" sz="1600"/>
              <a:t>= 1ª avaliação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           </a:t>
            </a:r>
            <a:r>
              <a:rPr lang="pt-BR" altLang="pt-BR" sz="1600" b="1"/>
              <a:t>A</a:t>
            </a:r>
            <a:r>
              <a:rPr lang="pt-BR" altLang="pt-BR" sz="1600" b="1" baseline="-25000"/>
              <a:t>2</a:t>
            </a:r>
            <a:r>
              <a:rPr lang="pt-BR" altLang="pt-BR" sz="1600" baseline="-25000"/>
              <a:t> </a:t>
            </a:r>
            <a:r>
              <a:rPr lang="pt-BR" altLang="pt-BR" sz="1600"/>
              <a:t>= 2ª avaliação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 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a </a:t>
            </a:r>
            <a:r>
              <a:rPr lang="pt-BR" altLang="pt-BR" sz="1600" b="1"/>
              <a:t>MF &gt;=6,0</a:t>
            </a:r>
            <a:r>
              <a:rPr lang="pt-BR" altLang="pt-BR" sz="1600"/>
              <a:t>  (aprovado)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 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Se a </a:t>
            </a:r>
            <a:r>
              <a:rPr lang="pt-BR" altLang="pt-BR" sz="1600" b="1"/>
              <a:t>MF &lt; 6,0</a:t>
            </a:r>
            <a:r>
              <a:rPr lang="pt-BR" altLang="pt-BR" sz="1600"/>
              <a:t>  (reprovado).</a:t>
            </a:r>
          </a:p>
        </p:txBody>
      </p:sp>
    </p:spTree>
    <p:extLst>
      <p:ext uri="{BB962C8B-B14F-4D97-AF65-F5344CB8AC3E}">
        <p14:creationId xmlns:p14="http://schemas.microsoft.com/office/powerpoint/2010/main" val="64083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00422" y="1766527"/>
            <a:ext cx="7920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2400" b="1" dirty="0">
                <a:latin typeface="Verdana" panose="020B0604030504040204" pitchFamily="34" charset="0"/>
              </a:rPr>
              <a:t>Contatos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981634" y="2887301"/>
            <a:ext cx="83883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 dirty="0">
                <a:latin typeface="Verdana" panose="020B0604030504040204" pitchFamily="34" charset="0"/>
              </a:rPr>
              <a:t>URL do site para ter acesso ao material das aulas: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  <a:hlinkClick r:id="rId3"/>
              </a:rPr>
              <a:t>http://sites.google.com/site/profadorotea/</a:t>
            </a:r>
            <a:r>
              <a:rPr lang="pt-BR" altLang="pt-BR" sz="1800" dirty="0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981634" y="4595450"/>
            <a:ext cx="81375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 dirty="0">
                <a:latin typeface="Verdana" panose="020B0604030504040204" pitchFamily="34" charset="0"/>
              </a:rPr>
              <a:t>E-mail: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>
                <a:latin typeface="Verdana" panose="020B0604030504040204" pitchFamily="34" charset="0"/>
              </a:rPr>
              <a:t>dvilanova@fatec.sp.gov.br</a:t>
            </a:r>
          </a:p>
        </p:txBody>
      </p:sp>
    </p:spTree>
    <p:extLst>
      <p:ext uri="{BB962C8B-B14F-4D97-AF65-F5344CB8AC3E}">
        <p14:creationId xmlns:p14="http://schemas.microsoft.com/office/powerpoint/2010/main" val="35697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362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</dc:creator>
  <cp:lastModifiedBy>-</cp:lastModifiedBy>
  <cp:revision>2</cp:revision>
  <dcterms:created xsi:type="dcterms:W3CDTF">2019-07-29T22:15:53Z</dcterms:created>
  <dcterms:modified xsi:type="dcterms:W3CDTF">2019-07-29T22:29:00Z</dcterms:modified>
</cp:coreProperties>
</file>