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979"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8EB4903C-B0B2-4882-A386-17E6C1846684}" type="datetimeFigureOut">
              <a:rPr lang="en-US" smtClean="0"/>
              <a:t>2/20/2022</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653C68DB-1A39-4B0F-B609-DED8CD407A1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B4903C-B0B2-4882-A386-17E6C1846684}"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C68DB-1A39-4B0F-B609-DED8CD407A1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B4903C-B0B2-4882-A386-17E6C1846684}"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C68DB-1A39-4B0F-B609-DED8CD407A1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B4903C-B0B2-4882-A386-17E6C1846684}"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C68DB-1A39-4B0F-B609-DED8CD407A1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EB4903C-B0B2-4882-A386-17E6C1846684}"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C68DB-1A39-4B0F-B609-DED8CD407A1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EB4903C-B0B2-4882-A386-17E6C1846684}" type="datetimeFigureOut">
              <a:rPr lang="en-US" smtClean="0"/>
              <a:t>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3C68DB-1A39-4B0F-B609-DED8CD407A1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8EB4903C-B0B2-4882-A386-17E6C1846684}" type="datetimeFigureOut">
              <a:rPr lang="en-US" smtClean="0"/>
              <a:t>2/20/2022</a:t>
            </a:fld>
            <a:endParaRPr lang="en-US"/>
          </a:p>
        </p:txBody>
      </p:sp>
      <p:sp>
        <p:nvSpPr>
          <p:cNvPr id="27" name="Slide Number Placeholder 26"/>
          <p:cNvSpPr>
            <a:spLocks noGrp="1"/>
          </p:cNvSpPr>
          <p:nvPr>
            <p:ph type="sldNum" sz="quarter" idx="11"/>
          </p:nvPr>
        </p:nvSpPr>
        <p:spPr/>
        <p:txBody>
          <a:bodyPr rtlCol="0"/>
          <a:lstStyle/>
          <a:p>
            <a:fld id="{653C68DB-1A39-4B0F-B609-DED8CD407A1E}"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8EB4903C-B0B2-4882-A386-17E6C1846684}" type="datetimeFigureOut">
              <a:rPr lang="en-US" smtClean="0"/>
              <a:t>2/20/2022</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653C68DB-1A39-4B0F-B609-DED8CD407A1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B4903C-B0B2-4882-A386-17E6C1846684}" type="datetimeFigureOut">
              <a:rPr lang="en-US" smtClean="0"/>
              <a:t>2/20/2022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3C68DB-1A39-4B0F-B609-DED8CD407A1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EB4903C-B0B2-4882-A386-17E6C1846684}" type="datetimeFigureOut">
              <a:rPr lang="en-US" smtClean="0"/>
              <a:t>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3C68DB-1A39-4B0F-B609-DED8CD407A1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B4903C-B0B2-4882-A386-17E6C1846684}" type="datetimeFigureOut">
              <a:rPr lang="en-US" smtClean="0"/>
              <a:t>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3C68DB-1A39-4B0F-B609-DED8CD407A1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8EB4903C-B0B2-4882-A386-17E6C1846684}" type="datetimeFigureOut">
              <a:rPr lang="en-US" smtClean="0"/>
              <a:t>2/20/2022</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653C68DB-1A39-4B0F-B609-DED8CD407A1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209800"/>
            <a:ext cx="8458200" cy="1470025"/>
          </a:xfrm>
        </p:spPr>
        <p:txBody>
          <a:bodyPr/>
          <a:lstStyle/>
          <a:p>
            <a:r>
              <a:rPr lang="en-US" dirty="0" smtClean="0"/>
              <a:t>ANZ transaction data</a:t>
            </a:r>
            <a:endParaRPr lang="en-US" dirty="0"/>
          </a:p>
        </p:txBody>
      </p:sp>
      <p:sp>
        <p:nvSpPr>
          <p:cNvPr id="3" name="Subtitle 2"/>
          <p:cNvSpPr>
            <a:spLocks noGrp="1"/>
          </p:cNvSpPr>
          <p:nvPr>
            <p:ph type="subTitle" idx="1"/>
          </p:nvPr>
        </p:nvSpPr>
        <p:spPr>
          <a:xfrm>
            <a:off x="304800" y="3962400"/>
            <a:ext cx="4953000" cy="1752600"/>
          </a:xfrm>
        </p:spPr>
        <p:txBody>
          <a:bodyPr/>
          <a:lstStyle/>
          <a:p>
            <a:r>
              <a:rPr lang="en-US" dirty="0" smtClean="0"/>
              <a:t>Mark Joseph Pereira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9848"/>
          </a:xfrm>
        </p:spPr>
        <p:txBody>
          <a:bodyPr/>
          <a:lstStyle/>
          <a:p>
            <a:r>
              <a:rPr lang="en-US" dirty="0" smtClean="0"/>
              <a:t>Insights</a:t>
            </a:r>
            <a:endParaRPr lang="en-US" dirty="0"/>
          </a:p>
        </p:txBody>
      </p:sp>
      <p:sp>
        <p:nvSpPr>
          <p:cNvPr id="5" name="TextBox 4"/>
          <p:cNvSpPr txBox="1"/>
          <p:nvPr/>
        </p:nvSpPr>
        <p:spPr>
          <a:xfrm>
            <a:off x="381000" y="5486400"/>
            <a:ext cx="5181600" cy="369332"/>
          </a:xfrm>
          <a:prstGeom prst="rect">
            <a:avLst/>
          </a:prstGeom>
          <a:noFill/>
        </p:spPr>
        <p:txBody>
          <a:bodyPr wrap="square" rtlCol="0">
            <a:spAutoFit/>
          </a:bodyPr>
          <a:lstStyle/>
          <a:p>
            <a:pPr algn="ctr"/>
            <a:r>
              <a:rPr lang="en-US" dirty="0" smtClean="0"/>
              <a:t>Fig 4  Daily average amount flow for 3 months.</a:t>
            </a:r>
            <a:endParaRPr lang="en-US" dirty="0"/>
          </a:p>
        </p:txBody>
      </p:sp>
      <p:pic>
        <p:nvPicPr>
          <p:cNvPr id="6" name="Picture 5" descr="download (1).png"/>
          <p:cNvPicPr>
            <a:picLocks noChangeAspect="1"/>
          </p:cNvPicPr>
          <p:nvPr/>
        </p:nvPicPr>
        <p:blipFill>
          <a:blip r:embed="rId2"/>
          <a:stretch>
            <a:fillRect/>
          </a:stretch>
        </p:blipFill>
        <p:spPr>
          <a:xfrm>
            <a:off x="0" y="2057401"/>
            <a:ext cx="9144000" cy="3200400"/>
          </a:xfrm>
          <a:prstGeom prst="rect">
            <a:avLst/>
          </a:prstGeom>
          <a:ln>
            <a:solidFill>
              <a:schemeClr val="tx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9848"/>
          </a:xfrm>
        </p:spPr>
        <p:txBody>
          <a:bodyPr/>
          <a:lstStyle/>
          <a:p>
            <a:r>
              <a:rPr lang="en-US" dirty="0" smtClean="0"/>
              <a:t>Insights</a:t>
            </a:r>
            <a:endParaRPr lang="en-US" dirty="0"/>
          </a:p>
        </p:txBody>
      </p:sp>
      <p:sp>
        <p:nvSpPr>
          <p:cNvPr id="3" name="Content Placeholder 2"/>
          <p:cNvSpPr txBox="1">
            <a:spLocks/>
          </p:cNvSpPr>
          <p:nvPr/>
        </p:nvSpPr>
        <p:spPr>
          <a:xfrm>
            <a:off x="457200" y="1828800"/>
            <a:ext cx="8229600" cy="4724400"/>
          </a:xfrm>
          <a:prstGeom prst="rect">
            <a:avLst/>
          </a:prstGeom>
        </p:spPr>
        <p:txBody>
          <a:bodyPr>
            <a:normAutofit/>
          </a:bodyPr>
          <a:lstStyle/>
          <a:p>
            <a:pPr marL="365760" lvl="0" indent="-256032" algn="just">
              <a:spcBef>
                <a:spcPts val="300"/>
              </a:spcBef>
              <a:buClr>
                <a:schemeClr val="accent3"/>
              </a:buClr>
              <a:buFont typeface="Georgia"/>
              <a:buChar char="•"/>
            </a:pPr>
            <a:r>
              <a:rPr lang="en-US" sz="2400" dirty="0" smtClean="0">
                <a:latin typeface="Times New Roman" pitchFamily="18" charset="0"/>
                <a:cs typeface="Times New Roman" pitchFamily="18" charset="0"/>
              </a:rPr>
              <a:t>As we can see in the Fig 4, </a:t>
            </a:r>
            <a:r>
              <a:rPr lang="en-US" sz="2400" dirty="0">
                <a:latin typeface="Times New Roman" pitchFamily="18" charset="0"/>
                <a:cs typeface="Times New Roman" pitchFamily="18" charset="0"/>
              </a:rPr>
              <a:t>d</a:t>
            </a:r>
            <a:r>
              <a:rPr lang="en-US" sz="2400" dirty="0" smtClean="0">
                <a:latin typeface="Times New Roman" pitchFamily="18" charset="0"/>
                <a:cs typeface="Times New Roman" pitchFamily="18" charset="0"/>
              </a:rPr>
              <a:t>aily average amount flow for 3 months.</a:t>
            </a:r>
          </a:p>
          <a:p>
            <a:pPr marL="365760" lvl="0" indent="-256032" algn="just">
              <a:spcBef>
                <a:spcPts val="300"/>
              </a:spcBef>
              <a:buClr>
                <a:schemeClr val="accent3"/>
              </a:buClr>
              <a:buFont typeface="Georgia"/>
              <a:buChar char="•"/>
            </a:pPr>
            <a:r>
              <a:rPr lang="en-US" sz="2400" dirty="0" smtClean="0">
                <a:latin typeface="Times New Roman" pitchFamily="18" charset="0"/>
                <a:cs typeface="Times New Roman" pitchFamily="18" charset="0"/>
              </a:rPr>
              <a:t>These are the average transaction amounts that are processed daily. In August, the highest transaction amounts were on Saturdays (6</a:t>
            </a:r>
            <a:r>
              <a:rPr lang="en-US" sz="2400" baseline="30000" dirty="0" smtClean="0">
                <a:latin typeface="Times New Roman" pitchFamily="18" charset="0"/>
                <a:cs typeface="Times New Roman" pitchFamily="18" charset="0"/>
              </a:rPr>
              <a:t>th</a:t>
            </a:r>
            <a:r>
              <a:rPr lang="en-US" sz="2400" dirty="0" smtClean="0">
                <a:latin typeface="Times New Roman" pitchFamily="18" charset="0"/>
                <a:cs typeface="Times New Roman" pitchFamily="18" charset="0"/>
              </a:rPr>
              <a:t> day). While, in September, the highest transaction amounts were on Wednesdays (3</a:t>
            </a:r>
            <a:r>
              <a:rPr lang="en-US" sz="2400" baseline="30000" dirty="0" smtClean="0">
                <a:latin typeface="Times New Roman" pitchFamily="18" charset="0"/>
                <a:cs typeface="Times New Roman" pitchFamily="18" charset="0"/>
              </a:rPr>
              <a:t>rd</a:t>
            </a:r>
            <a:r>
              <a:rPr lang="en-US" sz="2400" dirty="0" smtClean="0">
                <a:latin typeface="Times New Roman" pitchFamily="18" charset="0"/>
                <a:cs typeface="Times New Roman" pitchFamily="18" charset="0"/>
              </a:rPr>
              <a:t> day). Also, in September, the highest transaction amounts were on Mondays (1</a:t>
            </a:r>
            <a:r>
              <a:rPr lang="en-US" sz="2400" baseline="30000" dirty="0" smtClean="0">
                <a:latin typeface="Times New Roman" pitchFamily="18" charset="0"/>
                <a:cs typeface="Times New Roman" pitchFamily="18" charset="0"/>
              </a:rPr>
              <a:t>st</a:t>
            </a:r>
            <a:r>
              <a:rPr lang="en-US" sz="2400" dirty="0" smtClean="0">
                <a:latin typeface="Times New Roman" pitchFamily="18" charset="0"/>
                <a:cs typeface="Times New Roman" pitchFamily="18" charset="0"/>
              </a:rPr>
              <a:t> day). </a:t>
            </a:r>
          </a:p>
          <a:p>
            <a:pPr marL="365760" lvl="0" indent="-256032" algn="just">
              <a:spcBef>
                <a:spcPts val="300"/>
              </a:spcBef>
              <a:buClr>
                <a:schemeClr val="accent3"/>
              </a:buClr>
              <a:buFont typeface="Georgia"/>
              <a:buChar char="•"/>
            </a:pPr>
            <a:r>
              <a:rPr lang="en-US" sz="2400" dirty="0" smtClean="0">
                <a:latin typeface="Times New Roman" pitchFamily="18" charset="0"/>
                <a:cs typeface="Times New Roman" pitchFamily="18" charset="0"/>
              </a:rPr>
              <a:t>The days with low transaction amounts, ANZ team partnering with any retail company could offer new products or combination of other products at some discounts. This will increase the average transaction amount.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9848"/>
          </a:xfrm>
        </p:spPr>
        <p:txBody>
          <a:bodyPr/>
          <a:lstStyle/>
          <a:p>
            <a:r>
              <a:rPr lang="en-US" dirty="0" smtClean="0"/>
              <a:t>Insights</a:t>
            </a:r>
            <a:endParaRPr lang="en-US" dirty="0"/>
          </a:p>
        </p:txBody>
      </p:sp>
      <p:sp>
        <p:nvSpPr>
          <p:cNvPr id="5" name="TextBox 4"/>
          <p:cNvSpPr txBox="1"/>
          <p:nvPr/>
        </p:nvSpPr>
        <p:spPr>
          <a:xfrm>
            <a:off x="457200" y="5943600"/>
            <a:ext cx="5181600" cy="369332"/>
          </a:xfrm>
          <a:prstGeom prst="rect">
            <a:avLst/>
          </a:prstGeom>
          <a:noFill/>
        </p:spPr>
        <p:txBody>
          <a:bodyPr wrap="square" rtlCol="0">
            <a:spAutoFit/>
          </a:bodyPr>
          <a:lstStyle/>
          <a:p>
            <a:r>
              <a:rPr lang="en-US" dirty="0" smtClean="0"/>
              <a:t>Fig 5  Customer locations in Australia.</a:t>
            </a:r>
            <a:endParaRPr lang="en-US" dirty="0"/>
          </a:p>
        </p:txBody>
      </p:sp>
      <p:pic>
        <p:nvPicPr>
          <p:cNvPr id="7" name="Picture 6" descr="download.png"/>
          <p:cNvPicPr>
            <a:picLocks noChangeAspect="1"/>
          </p:cNvPicPr>
          <p:nvPr/>
        </p:nvPicPr>
        <p:blipFill>
          <a:blip r:embed="rId2"/>
          <a:stretch>
            <a:fillRect/>
          </a:stretch>
        </p:blipFill>
        <p:spPr>
          <a:xfrm>
            <a:off x="533400" y="1676400"/>
            <a:ext cx="5690271" cy="4166132"/>
          </a:xfrm>
          <a:prstGeom prst="rect">
            <a:avLst/>
          </a:prstGeom>
          <a:ln>
            <a:solidFill>
              <a:schemeClr val="tx1"/>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9848"/>
          </a:xfrm>
        </p:spPr>
        <p:txBody>
          <a:bodyPr/>
          <a:lstStyle/>
          <a:p>
            <a:r>
              <a:rPr lang="en-US" dirty="0" smtClean="0"/>
              <a:t>Insights</a:t>
            </a:r>
            <a:endParaRPr lang="en-US" dirty="0"/>
          </a:p>
        </p:txBody>
      </p:sp>
      <p:sp>
        <p:nvSpPr>
          <p:cNvPr id="3" name="Content Placeholder 2"/>
          <p:cNvSpPr txBox="1">
            <a:spLocks/>
          </p:cNvSpPr>
          <p:nvPr/>
        </p:nvSpPr>
        <p:spPr>
          <a:xfrm>
            <a:off x="457200" y="1828800"/>
            <a:ext cx="8229600" cy="4325112"/>
          </a:xfrm>
          <a:prstGeom prst="rect">
            <a:avLst/>
          </a:prstGeom>
        </p:spPr>
        <p:txBody>
          <a:bodyPr>
            <a:normAutofit/>
          </a:bodyPr>
          <a:lstStyle/>
          <a:p>
            <a:pPr marL="365760" indent="-256032" algn="just">
              <a:spcBef>
                <a:spcPts val="300"/>
              </a:spcBef>
              <a:buClr>
                <a:schemeClr val="accent3"/>
              </a:buClr>
              <a:buFont typeface="Georgia"/>
              <a:buChar char="•"/>
            </a:pPr>
            <a:r>
              <a:rPr lang="en-US" sz="2400" dirty="0" smtClean="0">
                <a:latin typeface="Times New Roman" pitchFamily="18" charset="0"/>
                <a:cs typeface="Times New Roman" pitchFamily="18" charset="0"/>
              </a:rPr>
              <a:t>As we can see in </a:t>
            </a:r>
            <a:r>
              <a:rPr lang="en-US" sz="2400" smtClean="0">
                <a:latin typeface="Times New Roman" pitchFamily="18" charset="0"/>
                <a:cs typeface="Times New Roman" pitchFamily="18" charset="0"/>
              </a:rPr>
              <a:t>the Fig 5</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c</a:t>
            </a:r>
            <a:r>
              <a:rPr lang="en-US" sz="2400" dirty="0" smtClean="0">
                <a:latin typeface="Times New Roman" pitchFamily="18" charset="0"/>
                <a:cs typeface="Times New Roman" pitchFamily="18" charset="0"/>
              </a:rPr>
              <a:t>ustomer locations widespread in Australia.</a:t>
            </a:r>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r>
              <a:rPr lang="en-US" sz="2400" dirty="0" smtClean="0">
                <a:latin typeface="Times New Roman" pitchFamily="18" charset="0"/>
                <a:cs typeface="Times New Roman" pitchFamily="18" charset="0"/>
              </a:rPr>
              <a:t>These are the locations of ANZ customers in Australia. There is a cluster of customers in South East Australia (Melbourne and Sydney).  Majority of the customers tend to be from state capital.</a:t>
            </a:r>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r>
              <a:rPr lang="en-US" sz="2400" dirty="0" smtClean="0">
                <a:latin typeface="Times New Roman" pitchFamily="18" charset="0"/>
                <a:cs typeface="Times New Roman" pitchFamily="18" charset="0"/>
              </a:rPr>
              <a:t>Though an expensive approach, for the benefit of regional customers, ANZ team could build an ATM machines with a screen to do basic teller operations face-to-face. These intelligent ATM machines could be placed in different branch locations and thus expanding the reach to its customers.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9848"/>
          </a:xfrm>
        </p:spPr>
        <p:txBody>
          <a:bodyPr/>
          <a:lstStyle/>
          <a:p>
            <a:r>
              <a:rPr lang="en-US" dirty="0" smtClean="0"/>
              <a:t>Conclusion</a:t>
            </a:r>
            <a:endParaRPr lang="en-US" dirty="0"/>
          </a:p>
        </p:txBody>
      </p:sp>
      <p:sp>
        <p:nvSpPr>
          <p:cNvPr id="3" name="Content Placeholder 2"/>
          <p:cNvSpPr txBox="1">
            <a:spLocks/>
          </p:cNvSpPr>
          <p:nvPr/>
        </p:nvSpPr>
        <p:spPr>
          <a:xfrm>
            <a:off x="457200" y="1828800"/>
            <a:ext cx="8229600" cy="4724400"/>
          </a:xfrm>
          <a:prstGeom prst="rect">
            <a:avLst/>
          </a:prstGeom>
        </p:spPr>
        <p:txBody>
          <a:bodyPr>
            <a:normAutofit/>
          </a:bodyPr>
          <a:lstStyle/>
          <a:p>
            <a:pPr marL="365760" lvl="0" indent="-256032" algn="just">
              <a:spcBef>
                <a:spcPts val="300"/>
              </a:spcBef>
              <a:buClr>
                <a:schemeClr val="accent3"/>
              </a:buClr>
              <a:buFont typeface="Georgia"/>
              <a:buChar char="•"/>
            </a:pPr>
            <a:r>
              <a:rPr lang="en-US" sz="2400" dirty="0" smtClean="0">
                <a:latin typeface="Times New Roman" pitchFamily="18" charset="0"/>
                <a:cs typeface="Times New Roman" pitchFamily="18" charset="0"/>
              </a:rPr>
              <a:t>Going through all the visualizations and understanding the behavior of the customers, the ANZ team can take an informed decisions to drive their finances as well as increase the reach, support, safety and financial health of the customers.</a:t>
            </a:r>
          </a:p>
          <a:p>
            <a:pPr marL="365760" lvl="0" indent="-256032" algn="just">
              <a:spcBef>
                <a:spcPts val="300"/>
              </a:spcBef>
              <a:buClr>
                <a:schemeClr val="accent3"/>
              </a:buClr>
              <a:buFont typeface="Georgia"/>
              <a:buChar char="•"/>
            </a:pPr>
            <a:r>
              <a:rPr lang="en-US" sz="2400" dirty="0" smtClean="0">
                <a:latin typeface="Times New Roman" pitchFamily="18" charset="0"/>
                <a:cs typeface="Times New Roman" pitchFamily="18" charset="0"/>
              </a:rPr>
              <a:t>This could also help merchants and small businesses that use ANZ bank.</a:t>
            </a:r>
          </a:p>
          <a:p>
            <a:pPr marL="365760" lvl="0" indent="-256032" algn="just">
              <a:spcBef>
                <a:spcPts val="300"/>
              </a:spcBef>
              <a:buClr>
                <a:schemeClr val="accent3"/>
              </a:buClr>
              <a:buFont typeface="Georgia"/>
              <a:buChar char="•"/>
            </a:pPr>
            <a:r>
              <a:rPr lang="en-US" sz="2400" dirty="0" smtClean="0">
                <a:latin typeface="Times New Roman" pitchFamily="18" charset="0"/>
                <a:cs typeface="Times New Roman" pitchFamily="18" charset="0"/>
              </a:rPr>
              <a:t>Additionally, carrying out a survey or interview of customers would help the ANZ team understand the gaps or problems from the customers point of view. Matching the results with the data analysis would assist in understanding the differences as a result of considering the unpredictability or uncertainty in the data.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95600"/>
            <a:ext cx="8229600" cy="1069848"/>
          </a:xfrm>
        </p:spPr>
        <p:txBody>
          <a:bodyPr/>
          <a:lstStyle/>
          <a:p>
            <a:pPr algn="ctr"/>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lstStyle/>
          <a:p>
            <a:r>
              <a:rPr lang="en-US" dirty="0" smtClean="0">
                <a:latin typeface="Times New Roman" pitchFamily="18" charset="0"/>
                <a:cs typeface="Times New Roman" pitchFamily="18" charset="0"/>
              </a:rPr>
              <a:t>Title of Contents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828800"/>
            <a:ext cx="8229600" cy="4325112"/>
          </a:xfrm>
        </p:spPr>
        <p:txBody>
          <a:bodyPr>
            <a:normAutofit/>
          </a:bodyPr>
          <a:lstStyle/>
          <a:p>
            <a:r>
              <a:rPr lang="en-US" dirty="0" smtClean="0">
                <a:latin typeface="Times New Roman" pitchFamily="18" charset="0"/>
                <a:cs typeface="Times New Roman" pitchFamily="18" charset="0"/>
              </a:rPr>
              <a:t>Introduction</a:t>
            </a:r>
          </a:p>
          <a:p>
            <a:r>
              <a:rPr lang="en-US" dirty="0" smtClean="0">
                <a:latin typeface="Times New Roman" pitchFamily="18" charset="0"/>
                <a:cs typeface="Times New Roman" pitchFamily="18" charset="0"/>
              </a:rPr>
              <a:t>Insights</a:t>
            </a:r>
          </a:p>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9848"/>
          </a:xfrm>
        </p:spPr>
        <p:txBody>
          <a:bodyPr/>
          <a:lstStyle/>
          <a:p>
            <a:r>
              <a:rPr lang="en-US" dirty="0" smtClean="0"/>
              <a:t>Introduction</a:t>
            </a:r>
            <a:endParaRPr lang="en-US" dirty="0"/>
          </a:p>
        </p:txBody>
      </p:sp>
      <p:sp>
        <p:nvSpPr>
          <p:cNvPr id="3" name="Content Placeholder 2"/>
          <p:cNvSpPr txBox="1">
            <a:spLocks/>
          </p:cNvSpPr>
          <p:nvPr/>
        </p:nvSpPr>
        <p:spPr>
          <a:xfrm>
            <a:off x="457200" y="1828800"/>
            <a:ext cx="8229600" cy="4325112"/>
          </a:xfrm>
          <a:prstGeom prst="rect">
            <a:avLst/>
          </a:prstGeom>
        </p:spPr>
        <p:txBody>
          <a:bodyPr>
            <a:normAutofit/>
          </a:bodyPr>
          <a:lstStyle/>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r>
              <a:rPr lang="en-US" sz="2400" dirty="0" smtClean="0">
                <a:latin typeface="Times New Roman" pitchFamily="18" charset="0"/>
                <a:cs typeface="Times New Roman" pitchFamily="18" charset="0"/>
              </a:rPr>
              <a:t>The data is sourced from ANZ which contains 3 months of transactions for 100 hypothetical customers. </a:t>
            </a:r>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The task is to perform Exploratory Data Analysis by gathering some insights on this data.</a:t>
            </a:r>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r>
              <a:rPr lang="en-US" sz="2400" dirty="0" smtClean="0">
                <a:latin typeface="Times New Roman" pitchFamily="18" charset="0"/>
                <a:cs typeface="Times New Roman" pitchFamily="18" charset="0"/>
              </a:rPr>
              <a:t>The data is pre-processed to have a glimpse at the structure of the data. Data visualization is done to understand the behavior of customers.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9848"/>
          </a:xfrm>
        </p:spPr>
        <p:txBody>
          <a:bodyPr/>
          <a:lstStyle/>
          <a:p>
            <a:r>
              <a:rPr lang="en-US" dirty="0" smtClean="0"/>
              <a:t>Insights</a:t>
            </a:r>
            <a:endParaRPr lang="en-US" dirty="0"/>
          </a:p>
        </p:txBody>
      </p:sp>
      <p:pic>
        <p:nvPicPr>
          <p:cNvPr id="4" name="Picture 3" descr="download (4).png"/>
          <p:cNvPicPr>
            <a:picLocks noChangeAspect="1"/>
          </p:cNvPicPr>
          <p:nvPr/>
        </p:nvPicPr>
        <p:blipFill>
          <a:blip r:embed="rId2"/>
          <a:stretch>
            <a:fillRect/>
          </a:stretch>
        </p:blipFill>
        <p:spPr>
          <a:xfrm>
            <a:off x="533400" y="1752600"/>
            <a:ext cx="4839803" cy="3607622"/>
          </a:xfrm>
          <a:prstGeom prst="rect">
            <a:avLst/>
          </a:prstGeom>
          <a:ln>
            <a:solidFill>
              <a:schemeClr val="tx1"/>
            </a:solidFill>
          </a:ln>
        </p:spPr>
      </p:pic>
      <p:sp>
        <p:nvSpPr>
          <p:cNvPr id="5" name="TextBox 4"/>
          <p:cNvSpPr txBox="1"/>
          <p:nvPr/>
        </p:nvSpPr>
        <p:spPr>
          <a:xfrm>
            <a:off x="457200" y="5486400"/>
            <a:ext cx="4800600" cy="381000"/>
          </a:xfrm>
          <a:prstGeom prst="rect">
            <a:avLst/>
          </a:prstGeom>
          <a:noFill/>
        </p:spPr>
        <p:txBody>
          <a:bodyPr wrap="square" rtlCol="0">
            <a:spAutoFit/>
          </a:bodyPr>
          <a:lstStyle/>
          <a:p>
            <a:r>
              <a:rPr lang="en-US" dirty="0" smtClean="0"/>
              <a:t>Fig 1  Relation between age and gender.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9848"/>
          </a:xfrm>
        </p:spPr>
        <p:txBody>
          <a:bodyPr/>
          <a:lstStyle/>
          <a:p>
            <a:r>
              <a:rPr lang="en-US" dirty="0" smtClean="0"/>
              <a:t>Insights</a:t>
            </a:r>
            <a:endParaRPr lang="en-US" dirty="0"/>
          </a:p>
        </p:txBody>
      </p:sp>
      <p:sp>
        <p:nvSpPr>
          <p:cNvPr id="3" name="Content Placeholder 2"/>
          <p:cNvSpPr txBox="1">
            <a:spLocks/>
          </p:cNvSpPr>
          <p:nvPr/>
        </p:nvSpPr>
        <p:spPr>
          <a:xfrm>
            <a:off x="457200" y="1828800"/>
            <a:ext cx="8229600" cy="4325112"/>
          </a:xfrm>
          <a:prstGeom prst="rect">
            <a:avLst/>
          </a:prstGeom>
        </p:spPr>
        <p:txBody>
          <a:bodyPr>
            <a:normAutofit/>
          </a:bodyPr>
          <a:lstStyle/>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r>
              <a:rPr lang="en-US" sz="2400" dirty="0" smtClean="0">
                <a:latin typeface="Times New Roman" pitchFamily="18" charset="0"/>
                <a:cs typeface="Times New Roman" pitchFamily="18" charset="0"/>
              </a:rPr>
              <a:t>As we can see in the Fig 1, how age is related to gender in the customer transactions data. </a:t>
            </a:r>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r>
              <a:rPr lang="en-US" sz="2400" dirty="0" smtClean="0">
                <a:latin typeface="Times New Roman" pitchFamily="18" charset="0"/>
                <a:cs typeface="Times New Roman" pitchFamily="18" charset="0"/>
              </a:rPr>
              <a:t>As people age, the numbers of population spending their money through ANZ bank reduces. The data is rightly skewed. People between 18-29 age group tends to spend more, whereas, aged people above 70 tend to spend less of their money.</a:t>
            </a:r>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r>
              <a:rPr lang="en-US" sz="2400" dirty="0" smtClean="0">
                <a:latin typeface="Times New Roman" pitchFamily="18" charset="0"/>
                <a:cs typeface="Times New Roman" pitchFamily="18" charset="0"/>
              </a:rPr>
              <a:t>Through this, for </a:t>
            </a:r>
            <a:r>
              <a:rPr lang="en-US" sz="2400" dirty="0" err="1" smtClean="0">
                <a:latin typeface="Times New Roman" pitchFamily="18" charset="0"/>
                <a:cs typeface="Times New Roman" pitchFamily="18" charset="0"/>
              </a:rPr>
              <a:t>e.g</a:t>
            </a:r>
            <a:r>
              <a:rPr lang="en-US" sz="2400" dirty="0" smtClean="0">
                <a:latin typeface="Times New Roman" pitchFamily="18" charset="0"/>
                <a:cs typeface="Times New Roman" pitchFamily="18" charset="0"/>
              </a:rPr>
              <a:t>, ANZ team in correspondence with any hospital could offer medical schemes to aged people to increase their finances. </a:t>
            </a:r>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endParaRPr lang="en-US" sz="2400" dirty="0" smtClean="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9848"/>
          </a:xfrm>
        </p:spPr>
        <p:txBody>
          <a:bodyPr/>
          <a:lstStyle/>
          <a:p>
            <a:r>
              <a:rPr lang="en-US" dirty="0" smtClean="0"/>
              <a:t>Insights</a:t>
            </a:r>
            <a:endParaRPr lang="en-US" dirty="0"/>
          </a:p>
        </p:txBody>
      </p:sp>
      <p:sp>
        <p:nvSpPr>
          <p:cNvPr id="5" name="TextBox 4"/>
          <p:cNvSpPr txBox="1"/>
          <p:nvPr/>
        </p:nvSpPr>
        <p:spPr>
          <a:xfrm>
            <a:off x="457200" y="5486400"/>
            <a:ext cx="5181600" cy="646331"/>
          </a:xfrm>
          <a:prstGeom prst="rect">
            <a:avLst/>
          </a:prstGeom>
          <a:noFill/>
        </p:spPr>
        <p:txBody>
          <a:bodyPr wrap="square" rtlCol="0">
            <a:spAutoFit/>
          </a:bodyPr>
          <a:lstStyle/>
          <a:p>
            <a:pPr algn="ctr"/>
            <a:r>
              <a:rPr lang="en-US" dirty="0" smtClean="0"/>
              <a:t>Fig 2  No of Debit &amp; Credit transactions in each month</a:t>
            </a:r>
            <a:endParaRPr lang="en-US" dirty="0"/>
          </a:p>
        </p:txBody>
      </p:sp>
      <p:pic>
        <p:nvPicPr>
          <p:cNvPr id="6" name="Picture 5" descr="download (3).png"/>
          <p:cNvPicPr>
            <a:picLocks noChangeAspect="1"/>
          </p:cNvPicPr>
          <p:nvPr/>
        </p:nvPicPr>
        <p:blipFill>
          <a:blip r:embed="rId2"/>
          <a:stretch>
            <a:fillRect/>
          </a:stretch>
        </p:blipFill>
        <p:spPr>
          <a:xfrm>
            <a:off x="609600" y="1752600"/>
            <a:ext cx="5017643" cy="3531405"/>
          </a:xfrm>
          <a:prstGeom prst="rect">
            <a:avLst/>
          </a:prstGeom>
          <a:ln>
            <a:solidFill>
              <a:schemeClr val="tx1"/>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9848"/>
          </a:xfrm>
        </p:spPr>
        <p:txBody>
          <a:bodyPr/>
          <a:lstStyle/>
          <a:p>
            <a:r>
              <a:rPr lang="en-US" dirty="0" smtClean="0"/>
              <a:t>Insights</a:t>
            </a:r>
            <a:endParaRPr lang="en-US" dirty="0"/>
          </a:p>
        </p:txBody>
      </p:sp>
      <p:sp>
        <p:nvSpPr>
          <p:cNvPr id="3" name="Content Placeholder 2"/>
          <p:cNvSpPr txBox="1">
            <a:spLocks/>
          </p:cNvSpPr>
          <p:nvPr/>
        </p:nvSpPr>
        <p:spPr>
          <a:xfrm>
            <a:off x="457200" y="1828800"/>
            <a:ext cx="8229600" cy="4325112"/>
          </a:xfrm>
          <a:prstGeom prst="rect">
            <a:avLst/>
          </a:prstGeom>
        </p:spPr>
        <p:txBody>
          <a:bodyPr>
            <a:normAutofit/>
          </a:bodyPr>
          <a:lstStyle/>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r>
              <a:rPr lang="en-US" sz="2400" dirty="0" smtClean="0">
                <a:latin typeface="Times New Roman" pitchFamily="18" charset="0"/>
                <a:cs typeface="Times New Roman" pitchFamily="18" charset="0"/>
              </a:rPr>
              <a:t>As we can see in the Fig 2, the no of credit &amp; debit card transactions being carried out for the course of 3 months.</a:t>
            </a:r>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r>
              <a:rPr lang="en-US" sz="2400" dirty="0" smtClean="0">
                <a:latin typeface="Times New Roman" pitchFamily="18" charset="0"/>
                <a:cs typeface="Times New Roman" pitchFamily="18" charset="0"/>
              </a:rPr>
              <a:t>The debit card transactions are higher than credit card transactions in all 3 months. Moreover, the debit card transactions in September are a bit higher than in other months.</a:t>
            </a:r>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r>
              <a:rPr lang="en-US" sz="2400" dirty="0" smtClean="0">
                <a:latin typeface="Times New Roman" pitchFamily="18" charset="0"/>
                <a:cs typeface="Times New Roman" pitchFamily="18" charset="0"/>
              </a:rPr>
              <a:t>Since most of the fraudulent transactions are through debit cards, ANZ team could add discount offers to increase the usage of credit cards. This will also help reduce the debit card frauds.</a:t>
            </a:r>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endParaRPr lang="en-US" sz="2400" dirty="0" smtClean="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9848"/>
          </a:xfrm>
        </p:spPr>
        <p:txBody>
          <a:bodyPr/>
          <a:lstStyle/>
          <a:p>
            <a:r>
              <a:rPr lang="en-US" dirty="0" smtClean="0"/>
              <a:t>Insights</a:t>
            </a:r>
            <a:endParaRPr lang="en-US" dirty="0"/>
          </a:p>
        </p:txBody>
      </p:sp>
      <p:sp>
        <p:nvSpPr>
          <p:cNvPr id="5" name="TextBox 4"/>
          <p:cNvSpPr txBox="1"/>
          <p:nvPr/>
        </p:nvSpPr>
        <p:spPr>
          <a:xfrm>
            <a:off x="457200" y="5715000"/>
            <a:ext cx="5181600" cy="369332"/>
          </a:xfrm>
          <a:prstGeom prst="rect">
            <a:avLst/>
          </a:prstGeom>
          <a:noFill/>
        </p:spPr>
        <p:txBody>
          <a:bodyPr wrap="square" rtlCol="0">
            <a:spAutoFit/>
          </a:bodyPr>
          <a:lstStyle/>
          <a:p>
            <a:pPr algn="ctr"/>
            <a:r>
              <a:rPr lang="en-US" dirty="0" smtClean="0"/>
              <a:t>Fig 3  Accounts with highest balance.</a:t>
            </a:r>
            <a:endParaRPr lang="en-US" dirty="0"/>
          </a:p>
        </p:txBody>
      </p:sp>
      <p:pic>
        <p:nvPicPr>
          <p:cNvPr id="7" name="Picture 6" descr="download (2).png"/>
          <p:cNvPicPr>
            <a:picLocks noChangeAspect="1"/>
          </p:cNvPicPr>
          <p:nvPr/>
        </p:nvPicPr>
        <p:blipFill>
          <a:blip r:embed="rId2"/>
          <a:stretch>
            <a:fillRect/>
          </a:stretch>
        </p:blipFill>
        <p:spPr>
          <a:xfrm>
            <a:off x="609600" y="1676400"/>
            <a:ext cx="4876800" cy="3962400"/>
          </a:xfrm>
          <a:prstGeom prst="rect">
            <a:avLst/>
          </a:prstGeom>
          <a:ln>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9848"/>
          </a:xfrm>
        </p:spPr>
        <p:txBody>
          <a:bodyPr/>
          <a:lstStyle/>
          <a:p>
            <a:r>
              <a:rPr lang="en-US" dirty="0" smtClean="0"/>
              <a:t>Insights</a:t>
            </a:r>
            <a:endParaRPr lang="en-US" dirty="0"/>
          </a:p>
        </p:txBody>
      </p:sp>
      <p:sp>
        <p:nvSpPr>
          <p:cNvPr id="3" name="Content Placeholder 2"/>
          <p:cNvSpPr txBox="1">
            <a:spLocks/>
          </p:cNvSpPr>
          <p:nvPr/>
        </p:nvSpPr>
        <p:spPr>
          <a:xfrm>
            <a:off x="457200" y="1828800"/>
            <a:ext cx="8229600" cy="4325112"/>
          </a:xfrm>
          <a:prstGeom prst="rect">
            <a:avLst/>
          </a:prstGeom>
        </p:spPr>
        <p:txBody>
          <a:bodyPr>
            <a:normAutofit/>
          </a:bodyPr>
          <a:lstStyle/>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r>
              <a:rPr lang="en-US" sz="2400" dirty="0" smtClean="0">
                <a:latin typeface="Times New Roman" pitchFamily="18" charset="0"/>
                <a:cs typeface="Times New Roman" pitchFamily="18" charset="0"/>
              </a:rPr>
              <a:t>As we can see in the Fig 3, top 6 accounts with highest balance.</a:t>
            </a:r>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r>
              <a:rPr lang="en-US" sz="2400" dirty="0" smtClean="0">
                <a:latin typeface="Times New Roman" pitchFamily="18" charset="0"/>
                <a:cs typeface="Times New Roman" pitchFamily="18" charset="0"/>
              </a:rPr>
              <a:t>These are the account numbers with highest balance on average between 3 months. </a:t>
            </a:r>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r>
              <a:rPr lang="en-US" sz="2400" dirty="0" smtClean="0">
                <a:latin typeface="Times New Roman" pitchFamily="18" charset="0"/>
                <a:cs typeface="Times New Roman" pitchFamily="18" charset="0"/>
              </a:rPr>
              <a:t>ANZ team can create a dashboard for people that tracks their spending, recommends ways to maintain their savings (financial health), or alert for any potential frauds. This will help them maintain their incoming, outgoing transactions and savings.</a:t>
            </a:r>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endParaRPr lang="en-US" sz="2400" dirty="0" smtClean="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140</TotalTime>
  <Words>705</Words>
  <Application>Microsoft Office PowerPoint</Application>
  <PresentationFormat>On-screen Show (4:3)</PresentationFormat>
  <Paragraphs>45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Georgia</vt:lpstr>
      <vt:lpstr>Times New Roman</vt:lpstr>
      <vt:lpstr>Trebuchet MS</vt:lpstr>
      <vt:lpstr>Wingdings 2</vt:lpstr>
      <vt:lpstr>Urban</vt:lpstr>
      <vt:lpstr>ANZ transaction data</vt:lpstr>
      <vt:lpstr>Title of Contents</vt:lpstr>
      <vt:lpstr>Introduction</vt:lpstr>
      <vt:lpstr>Insights</vt:lpstr>
      <vt:lpstr>Insights</vt:lpstr>
      <vt:lpstr>Insights</vt:lpstr>
      <vt:lpstr>Insights</vt:lpstr>
      <vt:lpstr>Insights</vt:lpstr>
      <vt:lpstr>Insights</vt:lpstr>
      <vt:lpstr>Insights</vt:lpstr>
      <vt:lpstr>Insights</vt:lpstr>
      <vt:lpstr>Insights</vt:lpstr>
      <vt:lpstr>Insights</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ANZ transaction data</dc:title>
  <dc:creator>winuser</dc:creator>
  <cp:lastModifiedBy>mark pereira</cp:lastModifiedBy>
  <cp:revision>100</cp:revision>
  <dcterms:created xsi:type="dcterms:W3CDTF">2020-12-05T08:48:55Z</dcterms:created>
  <dcterms:modified xsi:type="dcterms:W3CDTF">2022-02-20T08:11:14Z</dcterms:modified>
</cp:coreProperties>
</file>