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Poppins SemiBol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619">
          <p15:clr>
            <a:srgbClr val="A4A3A4"/>
          </p15:clr>
        </p15:guide>
        <p15:guide id="4" pos="7061">
          <p15:clr>
            <a:srgbClr val="A4A3A4"/>
          </p15:clr>
        </p15:guide>
        <p15:guide id="5" orient="horz" pos="754">
          <p15:clr>
            <a:srgbClr val="A4A3A4"/>
          </p15:clr>
        </p15:guide>
        <p15:guide id="6" orient="horz" pos="572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gerEhTz/3Zj9y4oFOD5jC1ZAT5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619"/>
        <p:guide pos="7061"/>
        <p:guide pos="754" orient="horz"/>
        <p:guide pos="5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Poppins-italic.fntdata"/><Relationship Id="rId10" Type="http://schemas.openxmlformats.org/officeDocument/2006/relationships/slide" Target="slides/slide5.xml"/><Relationship Id="rId32" Type="http://schemas.openxmlformats.org/officeDocument/2006/relationships/font" Target="fonts/Poppins-bold.fntdata"/><Relationship Id="rId13" Type="http://schemas.openxmlformats.org/officeDocument/2006/relationships/slide" Target="slides/slide8.xml"/><Relationship Id="rId35" Type="http://schemas.openxmlformats.org/officeDocument/2006/relationships/font" Target="fonts/PoppinsSemiBold-regular.fntdata"/><Relationship Id="rId12" Type="http://schemas.openxmlformats.org/officeDocument/2006/relationships/slide" Target="slides/slide7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10.xml"/><Relationship Id="rId37" Type="http://schemas.openxmlformats.org/officeDocument/2006/relationships/font" Target="fonts/PoppinsSemiBold-italic.fntdata"/><Relationship Id="rId14" Type="http://schemas.openxmlformats.org/officeDocument/2006/relationships/slide" Target="slides/slide9.xml"/><Relationship Id="rId36" Type="http://schemas.openxmlformats.org/officeDocument/2006/relationships/font" Target="fonts/PoppinsSemiBold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Poppins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4e55a6043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74e55a6043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4e55a604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74e55a604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4e55a6043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74e55a6043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4e55a6043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74e55a6043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4e55a6043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74e55a6043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4e55a6043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74e55a6043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4e55a6043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74e55a6043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4e55a6043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74e55a6043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4e55a6043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74e55a6043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4e55a6043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74e55a6043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4e55a604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274e55a604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4e55a6043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274e55a6043_0_4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4e55a604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Provide data-driven insights and recommendations on profitable real estate investments in the U.S."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"Identify key types of properties and neighborhoods in Washington D.C. that maximize investment returns."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274e55a6043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4e55a6043_0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74e55a604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" name="Google Shape;87;g274e55a6043_0_17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4e55a6043_0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74e55a604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g274e55a6043_0_25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4e55a604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274e55a6043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4e55a604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Used the filter option to filter the rows without 0 reviews - We can see that there are 830 listnings with zero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never delete the data prefer hiding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Never play with the raw dta make a copy and play with 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Understand the Data , go through each column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go through the rows to check the information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Changed the headers to BOLD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Click on wrap text to wrap the text along the columns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Double click after the first row u can see the name of the columns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Deleted the Scrape_ID and Last_Scraped Columns which really are of no use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274e55a6043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4e55a604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Used the filter option to filter the rows without 0 reviews - We can see that there are 830 listnings with zero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never delete the data prefer hiding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Never play with the raw dta make a copy and play with 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Understand the Data , go through each column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go through the rows to check the information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Changed the headers to BOLD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Click on wrap text to wrap the text along the columns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Double click after the first row u can see the name of the columns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Deleted the Scrape_ID and Last_Scraped Columns which really are of no use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274e55a6043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4e55a6043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Used the filter option to filter the rows without 0 reviews - We can see that there are 830 listnings with zero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never delete the data prefer hiding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Never play with the raw dta make a copy and play with 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Understand the Data , go through each column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go through the rows to check the information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Changed the headers to BOLD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Click on wrap text to wrap the text along the columns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Double click after the first row u can see the name of the columns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Deleted the Scrape_ID and Last_Scraped Columns which really are of no use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274e55a6043_0_3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Slide">
  <p:cSld name="9_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>
  <p:cSld name="10_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Slide">
  <p:cSld name="11_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/>
          <p:nvPr>
            <p:ph idx="2" type="pic"/>
          </p:nvPr>
        </p:nvSpPr>
        <p:spPr>
          <a:xfrm>
            <a:off x="7976060" y="717458"/>
            <a:ext cx="3233279" cy="1816716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30"/>
          <p:cNvSpPr/>
          <p:nvPr>
            <p:ph idx="3" type="pic"/>
          </p:nvPr>
        </p:nvSpPr>
        <p:spPr>
          <a:xfrm>
            <a:off x="7976060" y="2721353"/>
            <a:ext cx="3233279" cy="1816716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0"/>
          <p:cNvSpPr/>
          <p:nvPr>
            <p:ph idx="4" type="pic"/>
          </p:nvPr>
        </p:nvSpPr>
        <p:spPr>
          <a:xfrm>
            <a:off x="7976059" y="4725248"/>
            <a:ext cx="3233279" cy="181671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Slide">
  <p:cSld name="12_Title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/>
          <p:nvPr>
            <p:ph idx="2" type="pic"/>
          </p:nvPr>
        </p:nvSpPr>
        <p:spPr>
          <a:xfrm>
            <a:off x="524341" y="1196974"/>
            <a:ext cx="2493931" cy="2232026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1"/>
          <p:cNvSpPr/>
          <p:nvPr>
            <p:ph idx="3" type="pic"/>
          </p:nvPr>
        </p:nvSpPr>
        <p:spPr>
          <a:xfrm>
            <a:off x="524342" y="3723431"/>
            <a:ext cx="2493931" cy="2305851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31"/>
          <p:cNvSpPr/>
          <p:nvPr>
            <p:ph idx="4" type="pic"/>
          </p:nvPr>
        </p:nvSpPr>
        <p:spPr>
          <a:xfrm>
            <a:off x="3344565" y="2578100"/>
            <a:ext cx="2599303" cy="3451181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31"/>
          <p:cNvSpPr/>
          <p:nvPr>
            <p:ph idx="5" type="pic"/>
          </p:nvPr>
        </p:nvSpPr>
        <p:spPr>
          <a:xfrm>
            <a:off x="6286500" y="2578101"/>
            <a:ext cx="2387686" cy="3451181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31"/>
          <p:cNvSpPr/>
          <p:nvPr>
            <p:ph idx="6" type="pic"/>
          </p:nvPr>
        </p:nvSpPr>
        <p:spPr>
          <a:xfrm>
            <a:off x="9016819" y="1196974"/>
            <a:ext cx="2709954" cy="2260557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31"/>
          <p:cNvSpPr/>
          <p:nvPr>
            <p:ph idx="7" type="pic"/>
          </p:nvPr>
        </p:nvSpPr>
        <p:spPr>
          <a:xfrm>
            <a:off x="9016819" y="3723431"/>
            <a:ext cx="2709954" cy="23058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/>
          <p:nvPr>
            <p:ph idx="2" type="pic"/>
          </p:nvPr>
        </p:nvSpPr>
        <p:spPr>
          <a:xfrm>
            <a:off x="6731226" y="2644170"/>
            <a:ext cx="3927995" cy="317281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Slide">
  <p:cSld name="14_Title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/>
          <p:nvPr/>
        </p:nvSpPr>
        <p:spPr>
          <a:xfrm>
            <a:off x="2314575" y="0"/>
            <a:ext cx="779145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74e55a6043_0_242"/>
          <p:cNvSpPr txBox="1"/>
          <p:nvPr>
            <p:ph idx="1" type="body"/>
          </p:nvPr>
        </p:nvSpPr>
        <p:spPr>
          <a:xfrm>
            <a:off x="493484" y="765175"/>
            <a:ext cx="111840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000">
                <a:solidFill>
                  <a:srgbClr val="575757"/>
                </a:solidFill>
              </a:defRPr>
            </a:lvl1pPr>
            <a:lvl2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48" name="Google Shape;48;g274e55a6043_0_242"/>
          <p:cNvSpPr txBox="1"/>
          <p:nvPr>
            <p:ph type="title"/>
          </p:nvPr>
        </p:nvSpPr>
        <p:spPr>
          <a:xfrm>
            <a:off x="493484" y="295683"/>
            <a:ext cx="11184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 sz="1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 sz="19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 sz="19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 sz="19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 sz="19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 sz="19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 sz="19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 sz="19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 sz="1900"/>
            </a:lvl9pPr>
          </a:lstStyle>
          <a:p/>
        </p:txBody>
      </p:sp>
      <p:sp>
        <p:nvSpPr>
          <p:cNvPr id="49" name="Google Shape;49;g274e55a6043_0_242"/>
          <p:cNvSpPr txBox="1"/>
          <p:nvPr>
            <p:ph idx="2" type="body"/>
          </p:nvPr>
        </p:nvSpPr>
        <p:spPr>
          <a:xfrm>
            <a:off x="494400" y="1810800"/>
            <a:ext cx="11184000" cy="4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900"/>
            </a:lvl1pPr>
            <a:lvl2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50" name="Google Shape;50;g274e55a6043_0_242"/>
          <p:cNvSpPr txBox="1"/>
          <p:nvPr>
            <p:ph idx="12" type="sldNum"/>
          </p:nvPr>
        </p:nvSpPr>
        <p:spPr>
          <a:xfrm>
            <a:off x="10629328" y="6407835"/>
            <a:ext cx="1056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74e55a6043_0_38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0"/>
          <p:cNvSpPr/>
          <p:nvPr>
            <p:ph idx="2" type="pic"/>
          </p:nvPr>
        </p:nvSpPr>
        <p:spPr>
          <a:xfrm>
            <a:off x="990600" y="3776863"/>
            <a:ext cx="2325472" cy="22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0"/>
          <p:cNvSpPr/>
          <p:nvPr>
            <p:ph idx="3" type="pic"/>
          </p:nvPr>
        </p:nvSpPr>
        <p:spPr>
          <a:xfrm>
            <a:off x="3619043" y="3776863"/>
            <a:ext cx="2325472" cy="22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0"/>
          <p:cNvSpPr/>
          <p:nvPr>
            <p:ph idx="4" type="pic"/>
          </p:nvPr>
        </p:nvSpPr>
        <p:spPr>
          <a:xfrm>
            <a:off x="6247486" y="3776863"/>
            <a:ext cx="2325472" cy="22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0"/>
          <p:cNvSpPr/>
          <p:nvPr>
            <p:ph idx="5" type="pic"/>
          </p:nvPr>
        </p:nvSpPr>
        <p:spPr>
          <a:xfrm>
            <a:off x="8875928" y="3776863"/>
            <a:ext cx="2325472" cy="22715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>
            <p:ph idx="2" type="pic"/>
          </p:nvPr>
        </p:nvSpPr>
        <p:spPr>
          <a:xfrm>
            <a:off x="6955980" y="1107483"/>
            <a:ext cx="1979613" cy="2353517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3"/>
          <p:cNvSpPr/>
          <p:nvPr>
            <p:ph idx="3" type="pic"/>
          </p:nvPr>
        </p:nvSpPr>
        <p:spPr>
          <a:xfrm>
            <a:off x="9104888" y="1107483"/>
            <a:ext cx="1979613" cy="2353517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3"/>
          <p:cNvSpPr/>
          <p:nvPr>
            <p:ph idx="4" type="pic"/>
          </p:nvPr>
        </p:nvSpPr>
        <p:spPr>
          <a:xfrm>
            <a:off x="6955980" y="3621842"/>
            <a:ext cx="1979613" cy="2353517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3"/>
          <p:cNvSpPr/>
          <p:nvPr>
            <p:ph idx="5" type="pic"/>
          </p:nvPr>
        </p:nvSpPr>
        <p:spPr>
          <a:xfrm>
            <a:off x="9104889" y="3621842"/>
            <a:ext cx="1979613" cy="235351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>
            <p:ph idx="2" type="pic"/>
          </p:nvPr>
        </p:nvSpPr>
        <p:spPr>
          <a:xfrm>
            <a:off x="1546069" y="2161677"/>
            <a:ext cx="2654575" cy="3155964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5"/>
          <p:cNvSpPr/>
          <p:nvPr>
            <p:ph idx="3" type="pic"/>
          </p:nvPr>
        </p:nvSpPr>
        <p:spPr>
          <a:xfrm>
            <a:off x="4778140" y="2161677"/>
            <a:ext cx="2654575" cy="3155964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25"/>
          <p:cNvSpPr/>
          <p:nvPr>
            <p:ph idx="4" type="pic"/>
          </p:nvPr>
        </p:nvSpPr>
        <p:spPr>
          <a:xfrm>
            <a:off x="8010211" y="2161677"/>
            <a:ext cx="2654575" cy="315596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>
  <p:cSld name="8_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21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6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11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red text on a black background&#10;&#10;Description automatically generated" id="6" name="Google Shape;6;p18"/>
          <p:cNvPicPr preferRelativeResize="0"/>
          <p:nvPr/>
        </p:nvPicPr>
        <p:blipFill rotWithShape="1">
          <a:blip r:embed="rId2">
            <a:alphaModFix amt="5000"/>
          </a:blip>
          <a:srcRect b="0" l="0" r="70791" t="0"/>
          <a:stretch/>
        </p:blipFill>
        <p:spPr>
          <a:xfrm>
            <a:off x="3018691" y="136689"/>
            <a:ext cx="6154618" cy="6584622"/>
          </a:xfrm>
          <a:custGeom>
            <a:rect b="b" l="l" r="r" t="t"/>
            <a:pathLst>
              <a:path extrusionOk="0" h="1965783" w="1837407">
                <a:moveTo>
                  <a:pt x="0" y="0"/>
                </a:moveTo>
                <a:lnTo>
                  <a:pt x="1837407" y="0"/>
                </a:lnTo>
                <a:lnTo>
                  <a:pt x="1837407" y="1965783"/>
                </a:lnTo>
                <a:lnTo>
                  <a:pt x="0" y="1965783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1000"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red text on a black background&#10;&#10;Description automatically generated"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0746" y="2339932"/>
            <a:ext cx="6290508" cy="196578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/>
          <p:nvPr/>
        </p:nvSpPr>
        <p:spPr>
          <a:xfrm>
            <a:off x="2960172" y="4562574"/>
            <a:ext cx="6290508" cy="569972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t" dir="5400000" dist="38100">
              <a:srgbClr val="000000">
                <a:alpha val="74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3966210" y="4699703"/>
            <a:ext cx="425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Airbnb Property Investment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8738608" y="4623055"/>
            <a:ext cx="444130" cy="449008"/>
          </a:xfrm>
          <a:prstGeom prst="roundRect">
            <a:avLst>
              <a:gd fmla="val 50000" name="adj"/>
            </a:avLst>
          </a:prstGeom>
          <a:solidFill>
            <a:srgbClr val="FF5A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66385" y="4753271"/>
            <a:ext cx="188577" cy="18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6766125" y="2144650"/>
            <a:ext cx="38007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B4161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Presented By:</a:t>
            </a:r>
            <a:endParaRPr sz="1700">
              <a:solidFill>
                <a:srgbClr val="B41616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B41616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B4161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Team </a:t>
            </a:r>
            <a:r>
              <a:rPr lang="en-IN">
                <a:solidFill>
                  <a:srgbClr val="B4161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A - TDAI DA360 Live</a:t>
            </a:r>
            <a:endParaRPr>
              <a:solidFill>
                <a:srgbClr val="B41616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41616"/>
              </a:buClr>
              <a:buSzPts val="1400"/>
              <a:buFont typeface="Poppins SemiBold"/>
              <a:buChar char="●"/>
            </a:pPr>
            <a:r>
              <a:rPr lang="en-IN">
                <a:solidFill>
                  <a:srgbClr val="B4161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Charles John</a:t>
            </a:r>
            <a:endParaRPr>
              <a:solidFill>
                <a:srgbClr val="B41616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41616"/>
              </a:buClr>
              <a:buSzPts val="1400"/>
              <a:buFont typeface="Poppins SemiBold"/>
              <a:buChar char="●"/>
            </a:pPr>
            <a:r>
              <a:rPr lang="en-IN">
                <a:solidFill>
                  <a:srgbClr val="B4161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 Pereira</a:t>
            </a:r>
            <a:endParaRPr>
              <a:solidFill>
                <a:srgbClr val="B41616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41616"/>
              </a:buClr>
              <a:buSzPts val="1400"/>
              <a:buFont typeface="Poppins SemiBold"/>
              <a:buChar char="●"/>
            </a:pPr>
            <a:r>
              <a:rPr lang="en-IN">
                <a:solidFill>
                  <a:srgbClr val="B4161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Amrit Malla</a:t>
            </a:r>
            <a:endParaRPr>
              <a:solidFill>
                <a:srgbClr val="B41616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4e55a6043_0_523"/>
          <p:cNvSpPr/>
          <p:nvPr/>
        </p:nvSpPr>
        <p:spPr>
          <a:xfrm>
            <a:off x="478367" y="1583479"/>
            <a:ext cx="2070000" cy="1194000"/>
          </a:xfrm>
          <a:prstGeom prst="rect">
            <a:avLst/>
          </a:prstGeom>
          <a:solidFill>
            <a:srgbClr val="FF5A5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8000" lIns="48000" spcFirstLastPara="1" rIns="48000" wrap="square" tIns="48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the Washington DC market</a:t>
            </a:r>
            <a:endParaRPr sz="1900"/>
          </a:p>
        </p:txBody>
      </p:sp>
      <p:sp>
        <p:nvSpPr>
          <p:cNvPr id="166" name="Google Shape;166;g274e55a6043_0_523"/>
          <p:cNvSpPr txBox="1"/>
          <p:nvPr/>
        </p:nvSpPr>
        <p:spPr>
          <a:xfrm>
            <a:off x="7138288" y="1645920"/>
            <a:ext cx="4152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spAutoFit/>
          </a:bodyPr>
          <a:lstStyle/>
          <a:p>
            <a:pPr indent="0" lvl="0" marL="12192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67" name="Google Shape;167;g274e55a6043_0_523"/>
          <p:cNvSpPr txBox="1"/>
          <p:nvPr/>
        </p:nvSpPr>
        <p:spPr>
          <a:xfrm>
            <a:off x="2736849" y="1645920"/>
            <a:ext cx="41529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noAutofit/>
          </a:bodyPr>
          <a:lstStyle/>
          <a:p>
            <a:pPr indent="-247650" lvl="1" marL="2413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IN" sz="19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market shows significant growth in listings and revenue in the last 12 months.</a:t>
            </a:r>
            <a:endParaRPr sz="1900"/>
          </a:p>
        </p:txBody>
      </p:sp>
      <p:sp>
        <p:nvSpPr>
          <p:cNvPr id="168" name="Google Shape;168;g274e55a6043_0_523"/>
          <p:cNvSpPr/>
          <p:nvPr/>
        </p:nvSpPr>
        <p:spPr>
          <a:xfrm>
            <a:off x="478375" y="2971800"/>
            <a:ext cx="2070000" cy="1380600"/>
          </a:xfrm>
          <a:prstGeom prst="rect">
            <a:avLst/>
          </a:prstGeom>
          <a:solidFill>
            <a:srgbClr val="FF5A5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8000" lIns="48000" spcFirstLastPara="1" rIns="48000" wrap="square" tIns="48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Cleveland Park, Woodley </a:t>
            </a:r>
            <a:r>
              <a:rPr lang="en-IN" sz="1900">
                <a:solidFill>
                  <a:schemeClr val="dk1"/>
                </a:solidFill>
              </a:rPr>
              <a:t>Park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Massachusetts Avenue Heights, Woodland-Normanstone Terrace</a:t>
            </a: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74e55a6043_0_523"/>
          <p:cNvSpPr txBox="1"/>
          <p:nvPr/>
        </p:nvSpPr>
        <p:spPr>
          <a:xfrm>
            <a:off x="7138288" y="3220720"/>
            <a:ext cx="4152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spAutoFit/>
          </a:bodyPr>
          <a:lstStyle/>
          <a:p>
            <a:pPr indent="-247650" lvl="1" marL="2413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IN" sz="19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Their current earnings are near full potential earnings</a:t>
            </a:r>
            <a:endParaRPr sz="1900"/>
          </a:p>
        </p:txBody>
      </p:sp>
      <p:sp>
        <p:nvSpPr>
          <p:cNvPr id="170" name="Google Shape;170;g274e55a6043_0_523"/>
          <p:cNvSpPr txBox="1"/>
          <p:nvPr/>
        </p:nvSpPr>
        <p:spPr>
          <a:xfrm>
            <a:off x="2736849" y="3220720"/>
            <a:ext cx="41529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noAutofit/>
          </a:bodyPr>
          <a:lstStyle/>
          <a:p>
            <a:pPr indent="-247650" lvl="1" marL="2413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IN" sz="19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This neighborhood has the highest revenue generation per property</a:t>
            </a:r>
            <a:endParaRPr sz="1900"/>
          </a:p>
        </p:txBody>
      </p:sp>
      <p:sp>
        <p:nvSpPr>
          <p:cNvPr id="171" name="Google Shape;171;g274e55a6043_0_523"/>
          <p:cNvSpPr/>
          <p:nvPr/>
        </p:nvSpPr>
        <p:spPr>
          <a:xfrm>
            <a:off x="478367" y="4860079"/>
            <a:ext cx="2070000" cy="1194000"/>
          </a:xfrm>
          <a:prstGeom prst="rect">
            <a:avLst/>
          </a:prstGeom>
          <a:solidFill>
            <a:srgbClr val="FF5A5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8000" lIns="48000" spcFirstLastPara="1" rIns="48000" wrap="square" tIns="48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Apartments &amp; Condos </a:t>
            </a:r>
            <a:r>
              <a:rPr lang="en-IN"/>
              <a:t>are</a:t>
            </a: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best property types to invest</a:t>
            </a:r>
            <a:endParaRPr sz="1900"/>
          </a:p>
        </p:txBody>
      </p:sp>
      <p:sp>
        <p:nvSpPr>
          <p:cNvPr id="172" name="Google Shape;172;g274e55a6043_0_523"/>
          <p:cNvSpPr txBox="1"/>
          <p:nvPr/>
        </p:nvSpPr>
        <p:spPr>
          <a:xfrm>
            <a:off x="7138288" y="4922520"/>
            <a:ext cx="4152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spAutoFit/>
          </a:bodyPr>
          <a:lstStyle/>
          <a:p>
            <a:pPr indent="-247650" lvl="1" marL="2413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IN" sz="19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They sit closer to their full earning potential</a:t>
            </a:r>
            <a:endParaRPr sz="1900"/>
          </a:p>
        </p:txBody>
      </p:sp>
      <p:sp>
        <p:nvSpPr>
          <p:cNvPr id="173" name="Google Shape;173;g274e55a6043_0_523"/>
          <p:cNvSpPr txBox="1"/>
          <p:nvPr/>
        </p:nvSpPr>
        <p:spPr>
          <a:xfrm>
            <a:off x="2736849" y="4922520"/>
            <a:ext cx="41529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noAutofit/>
          </a:bodyPr>
          <a:lstStyle/>
          <a:p>
            <a:pPr indent="-247650" lvl="1" marL="2413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IN" sz="19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They generate the most revenue</a:t>
            </a:r>
            <a:endParaRPr sz="1900"/>
          </a:p>
        </p:txBody>
      </p:sp>
      <p:sp>
        <p:nvSpPr>
          <p:cNvPr id="174" name="Google Shape;174;g274e55a6043_0_523"/>
          <p:cNvSpPr/>
          <p:nvPr/>
        </p:nvSpPr>
        <p:spPr>
          <a:xfrm>
            <a:off x="247651" y="1371600"/>
            <a:ext cx="495300" cy="49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lt1"/>
                </a:solidFill>
              </a:rPr>
              <a:t>1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75" name="Google Shape;175;g274e55a6043_0_523"/>
          <p:cNvSpPr/>
          <p:nvPr/>
        </p:nvSpPr>
        <p:spPr>
          <a:xfrm>
            <a:off x="247651" y="2971800"/>
            <a:ext cx="495300" cy="49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lt1"/>
                </a:solidFill>
              </a:rPr>
              <a:t>2</a:t>
            </a:r>
            <a:endParaRPr sz="1900"/>
          </a:p>
        </p:txBody>
      </p:sp>
      <p:sp>
        <p:nvSpPr>
          <p:cNvPr id="176" name="Google Shape;176;g274e55a6043_0_523"/>
          <p:cNvSpPr/>
          <p:nvPr/>
        </p:nvSpPr>
        <p:spPr>
          <a:xfrm>
            <a:off x="247651" y="4673600"/>
            <a:ext cx="495300" cy="49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lt1"/>
                </a:solidFill>
              </a:rPr>
              <a:t>3</a:t>
            </a:r>
            <a:endParaRPr sz="1900"/>
          </a:p>
        </p:txBody>
      </p:sp>
      <p:sp>
        <p:nvSpPr>
          <p:cNvPr id="177" name="Google Shape;177;g274e55a6043_0_523"/>
          <p:cNvSpPr txBox="1"/>
          <p:nvPr/>
        </p:nvSpPr>
        <p:spPr>
          <a:xfrm>
            <a:off x="273497" y="104065"/>
            <a:ext cx="111840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i="0" lang="en-IN" sz="1300" u="none" cap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Recommendation Summary</a:t>
            </a:r>
            <a:br>
              <a:rPr b="0" i="0" lang="en-IN" sz="2400" u="none" cap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2400" u="none" cap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Based on our analysis, we propose the following recommendations</a:t>
            </a:r>
            <a:endParaRPr b="1" i="0" sz="2400" u="none" cap="none" strike="noStrike">
              <a:solidFill>
                <a:srgbClr val="FF5A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g274e55a6043_0_523"/>
          <p:cNvCxnSpPr/>
          <p:nvPr/>
        </p:nvCxnSpPr>
        <p:spPr>
          <a:xfrm>
            <a:off x="0" y="811349"/>
            <a:ext cx="12192000" cy="0"/>
          </a:xfrm>
          <a:prstGeom prst="straightConnector1">
            <a:avLst/>
          </a:prstGeom>
          <a:noFill/>
          <a:ln cap="flat" cmpd="sng" w="76200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g274e55a6043_0_523"/>
          <p:cNvSpPr txBox="1"/>
          <p:nvPr/>
        </p:nvSpPr>
        <p:spPr>
          <a:xfrm>
            <a:off x="3206108" y="5992096"/>
            <a:ext cx="76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Potential earnings are maximum earnings that a property can get if booked 365 days a year</a:t>
            </a:r>
            <a:endParaRPr sz="190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4e55a6043_0_659"/>
          <p:cNvSpPr txBox="1"/>
          <p:nvPr>
            <p:ph type="title"/>
          </p:nvPr>
        </p:nvSpPr>
        <p:spPr>
          <a:xfrm>
            <a:off x="273497" y="104065"/>
            <a:ext cx="111840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IN" sz="1300">
                <a:solidFill>
                  <a:srgbClr val="FF5A5F"/>
                </a:solidFill>
              </a:rPr>
              <a:t>Recommendation #1</a:t>
            </a:r>
            <a:br>
              <a:rPr lang="en-IN" sz="2400">
                <a:solidFill>
                  <a:srgbClr val="FF5A5F"/>
                </a:solidFill>
              </a:rPr>
            </a:br>
            <a:r>
              <a:rPr b="1" lang="en-IN" sz="2400">
                <a:solidFill>
                  <a:srgbClr val="FF5A5F"/>
                </a:solidFill>
              </a:rPr>
              <a:t>Client should enter the Washington DC Airbnb market</a:t>
            </a:r>
            <a:endParaRPr>
              <a:solidFill>
                <a:srgbClr val="FF5A5F"/>
              </a:solidFill>
            </a:endParaRPr>
          </a:p>
        </p:txBody>
      </p:sp>
      <p:cxnSp>
        <p:nvCxnSpPr>
          <p:cNvPr id="185" name="Google Shape;185;g274e55a6043_0_659"/>
          <p:cNvCxnSpPr/>
          <p:nvPr/>
        </p:nvCxnSpPr>
        <p:spPr>
          <a:xfrm>
            <a:off x="0" y="811349"/>
            <a:ext cx="12192000" cy="0"/>
          </a:xfrm>
          <a:prstGeom prst="straightConnector1">
            <a:avLst/>
          </a:prstGeom>
          <a:noFill/>
          <a:ln cap="flat" cmpd="sng" w="76200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g274e55a6043_0_659"/>
          <p:cNvSpPr txBox="1"/>
          <p:nvPr/>
        </p:nvSpPr>
        <p:spPr>
          <a:xfrm>
            <a:off x="432444" y="1346563"/>
            <a:ext cx="1116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i="0" lang="en-IN" sz="2100" u="none" cap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Last 12 Months Growth In Washington DC Area</a:t>
            </a:r>
            <a:endParaRPr sz="1900">
              <a:solidFill>
                <a:srgbClr val="FF5A5F"/>
              </a:solidFill>
            </a:endParaRPr>
          </a:p>
        </p:txBody>
      </p:sp>
      <p:cxnSp>
        <p:nvCxnSpPr>
          <p:cNvPr id="187" name="Google Shape;187;g274e55a6043_0_659"/>
          <p:cNvCxnSpPr/>
          <p:nvPr/>
        </p:nvCxnSpPr>
        <p:spPr>
          <a:xfrm flipH="1" rot="10800000">
            <a:off x="316800" y="1838800"/>
            <a:ext cx="11283900" cy="636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g274e55a6043_0_659"/>
          <p:cNvSpPr txBox="1"/>
          <p:nvPr/>
        </p:nvSpPr>
        <p:spPr>
          <a:xfrm>
            <a:off x="7712040" y="2153355"/>
            <a:ext cx="4200300" cy="4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number of listings in the area increased from 102 to  227 per month in the last 12 months. That’s a growth of </a:t>
            </a:r>
            <a:r>
              <a:rPr b="0" i="0" lang="en-IN" sz="13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122.55%.</a:t>
            </a:r>
            <a:endParaRPr sz="1900"/>
          </a:p>
          <a:p>
            <a:pPr indent="-22225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number of bookings has increased from 368 per month to 2496. That’s a growth of </a:t>
            </a:r>
            <a:r>
              <a:rPr b="0" i="0" lang="en-IN" sz="13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578.26%.</a:t>
            </a:r>
            <a:endParaRPr sz="1900"/>
          </a:p>
        </p:txBody>
      </p:sp>
      <p:sp>
        <p:nvSpPr>
          <p:cNvPr id="189" name="Google Shape;189;g274e55a6043_0_659"/>
          <p:cNvSpPr txBox="1"/>
          <p:nvPr/>
        </p:nvSpPr>
        <p:spPr>
          <a:xfrm>
            <a:off x="25742900" y="6492863"/>
            <a:ext cx="9166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 sz="1900"/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0" name="Google Shape;190;g274e55a6043_0_6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50" y="2005125"/>
            <a:ext cx="6892384" cy="48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4e55a6043_0_793"/>
          <p:cNvSpPr txBox="1"/>
          <p:nvPr>
            <p:ph type="title"/>
          </p:nvPr>
        </p:nvSpPr>
        <p:spPr>
          <a:xfrm>
            <a:off x="273497" y="104065"/>
            <a:ext cx="111840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IN" sz="1300">
                <a:solidFill>
                  <a:srgbClr val="FF5A5F"/>
                </a:solidFill>
              </a:rPr>
              <a:t>Recommendation #1</a:t>
            </a:r>
            <a:br>
              <a:rPr lang="en-IN" sz="2400">
                <a:solidFill>
                  <a:srgbClr val="FF5A5F"/>
                </a:solidFill>
              </a:rPr>
            </a:br>
            <a:r>
              <a:rPr b="1" lang="en-IN" sz="2400">
                <a:solidFill>
                  <a:srgbClr val="FF5A5F"/>
                </a:solidFill>
              </a:rPr>
              <a:t>Client should enter the Washington DC Airbnb market</a:t>
            </a:r>
            <a:endParaRPr>
              <a:solidFill>
                <a:srgbClr val="FF5A5F"/>
              </a:solidFill>
            </a:endParaRPr>
          </a:p>
        </p:txBody>
      </p:sp>
      <p:cxnSp>
        <p:nvCxnSpPr>
          <p:cNvPr id="196" name="Google Shape;196;g274e55a6043_0_793"/>
          <p:cNvCxnSpPr/>
          <p:nvPr/>
        </p:nvCxnSpPr>
        <p:spPr>
          <a:xfrm>
            <a:off x="0" y="811349"/>
            <a:ext cx="12192000" cy="0"/>
          </a:xfrm>
          <a:prstGeom prst="straightConnector1">
            <a:avLst/>
          </a:prstGeom>
          <a:noFill/>
          <a:ln cap="flat" cmpd="sng" w="76200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g274e55a6043_0_793"/>
          <p:cNvSpPr txBox="1"/>
          <p:nvPr/>
        </p:nvSpPr>
        <p:spPr>
          <a:xfrm>
            <a:off x="432444" y="1346563"/>
            <a:ext cx="1116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i="0" lang="en-IN" sz="2100" u="none" cap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Last 12 Months Growth In Washington DC Area</a:t>
            </a:r>
            <a:endParaRPr sz="1900">
              <a:solidFill>
                <a:srgbClr val="FF5A5F"/>
              </a:solidFill>
            </a:endParaRPr>
          </a:p>
        </p:txBody>
      </p:sp>
      <p:cxnSp>
        <p:nvCxnSpPr>
          <p:cNvPr id="198" name="Google Shape;198;g274e55a6043_0_793"/>
          <p:cNvCxnSpPr/>
          <p:nvPr/>
        </p:nvCxnSpPr>
        <p:spPr>
          <a:xfrm flipH="1" rot="10800000">
            <a:off x="316800" y="1838800"/>
            <a:ext cx="11283900" cy="636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g274e55a6043_0_793"/>
          <p:cNvSpPr txBox="1"/>
          <p:nvPr/>
        </p:nvSpPr>
        <p:spPr>
          <a:xfrm>
            <a:off x="7712040" y="2153355"/>
            <a:ext cx="4200300" cy="4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total revenue generated by the properties increased from </a:t>
            </a:r>
            <a:r>
              <a:rPr b="0" i="0" lang="en-IN" sz="13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$77912 to $515210 </a:t>
            </a: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in the last 12 months.</a:t>
            </a:r>
            <a:endParaRPr sz="1900"/>
          </a:p>
          <a:p>
            <a:pPr indent="-22225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This growth shows that there is a consistent increase in demand even with increasing number of listings.</a:t>
            </a:r>
            <a:endParaRPr b="0" i="0" sz="13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74e55a6043_0_793"/>
          <p:cNvSpPr txBox="1"/>
          <p:nvPr/>
        </p:nvSpPr>
        <p:spPr>
          <a:xfrm>
            <a:off x="25742900" y="6492863"/>
            <a:ext cx="9166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 sz="1900"/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1" name="Google Shape;201;g274e55a6043_0_7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091" y="2153355"/>
            <a:ext cx="6720000" cy="43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74e55a6043_0_793"/>
          <p:cNvSpPr txBox="1"/>
          <p:nvPr/>
        </p:nvSpPr>
        <p:spPr>
          <a:xfrm>
            <a:off x="7897091" y="3747200"/>
            <a:ext cx="4015500" cy="1108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consistent increase in bookings and revenue irrespective of the increase in the no. of listings shows that Washington DC has high potential for growth.</a:t>
            </a:r>
            <a:endParaRPr sz="190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4e55a6043_0_862"/>
          <p:cNvSpPr txBox="1"/>
          <p:nvPr>
            <p:ph type="title"/>
          </p:nvPr>
        </p:nvSpPr>
        <p:spPr>
          <a:xfrm>
            <a:off x="273497" y="104065"/>
            <a:ext cx="111840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IN" sz="1300">
                <a:solidFill>
                  <a:srgbClr val="FF5A5F"/>
                </a:solidFill>
              </a:rPr>
              <a:t>Recommendation #1</a:t>
            </a:r>
            <a:br>
              <a:rPr lang="en-IN" sz="2400">
                <a:solidFill>
                  <a:srgbClr val="FF5A5F"/>
                </a:solidFill>
              </a:rPr>
            </a:br>
            <a:r>
              <a:rPr b="1" lang="en-IN" sz="2400">
                <a:solidFill>
                  <a:srgbClr val="FF5A5F"/>
                </a:solidFill>
              </a:rPr>
              <a:t>Client should enter the Washington DC Airbnb market</a:t>
            </a:r>
            <a:endParaRPr>
              <a:solidFill>
                <a:srgbClr val="FF5A5F"/>
              </a:solidFill>
            </a:endParaRPr>
          </a:p>
        </p:txBody>
      </p:sp>
      <p:cxnSp>
        <p:nvCxnSpPr>
          <p:cNvPr id="208" name="Google Shape;208;g274e55a6043_0_862"/>
          <p:cNvCxnSpPr/>
          <p:nvPr/>
        </p:nvCxnSpPr>
        <p:spPr>
          <a:xfrm>
            <a:off x="0" y="811349"/>
            <a:ext cx="12192000" cy="0"/>
          </a:xfrm>
          <a:prstGeom prst="straightConnector1">
            <a:avLst/>
          </a:prstGeom>
          <a:noFill/>
          <a:ln cap="flat" cmpd="sng" w="76200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274e55a6043_0_862"/>
          <p:cNvSpPr txBox="1"/>
          <p:nvPr/>
        </p:nvSpPr>
        <p:spPr>
          <a:xfrm>
            <a:off x="432444" y="1346563"/>
            <a:ext cx="1116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i="0" lang="en-IN" sz="2100" u="none" cap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Earning Potential for Neighborhoods</a:t>
            </a:r>
            <a:endParaRPr sz="1900">
              <a:solidFill>
                <a:srgbClr val="FF5A5F"/>
              </a:solidFill>
            </a:endParaRPr>
          </a:p>
        </p:txBody>
      </p:sp>
      <p:cxnSp>
        <p:nvCxnSpPr>
          <p:cNvPr id="210" name="Google Shape;210;g274e55a6043_0_862"/>
          <p:cNvCxnSpPr/>
          <p:nvPr/>
        </p:nvCxnSpPr>
        <p:spPr>
          <a:xfrm flipH="1" rot="10800000">
            <a:off x="316800" y="1838800"/>
            <a:ext cx="11283900" cy="636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g274e55a6043_0_862"/>
          <p:cNvSpPr txBox="1"/>
          <p:nvPr/>
        </p:nvSpPr>
        <p:spPr>
          <a:xfrm>
            <a:off x="8667875" y="2153350"/>
            <a:ext cx="3244500" cy="4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Most if the neighborhoods are not earning as much as they can. This shows that there is untapped potential for growth.</a:t>
            </a:r>
            <a:endParaRPr b="0" i="0" sz="13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74e55a6043_0_862"/>
          <p:cNvSpPr txBox="1"/>
          <p:nvPr/>
        </p:nvSpPr>
        <p:spPr>
          <a:xfrm>
            <a:off x="25742900" y="6492863"/>
            <a:ext cx="9166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 sz="1900"/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3" name="Google Shape;213;g274e55a6043_0_8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00" y="2054475"/>
            <a:ext cx="8126000" cy="45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4e55a6043_0_930"/>
          <p:cNvSpPr txBox="1"/>
          <p:nvPr>
            <p:ph type="title"/>
          </p:nvPr>
        </p:nvSpPr>
        <p:spPr>
          <a:xfrm>
            <a:off x="273497" y="104065"/>
            <a:ext cx="111840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IN" sz="1100">
                <a:solidFill>
                  <a:srgbClr val="FF5A5F"/>
                </a:solidFill>
              </a:rPr>
              <a:t>Recommendation #2</a:t>
            </a:r>
            <a:br>
              <a:rPr lang="en-IN" sz="1300">
                <a:solidFill>
                  <a:srgbClr val="FF5A5F"/>
                </a:solidFill>
              </a:rPr>
            </a:br>
            <a:r>
              <a:rPr b="1" i="0" lang="en-IN" sz="1900" u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Cleveland Park, Woodley Park, Massachusetts Avenue Heights, Woodland-Normanstone Terrace</a:t>
            </a:r>
            <a:r>
              <a:rPr b="1" i="0" lang="en-IN" sz="1500" u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 are the best neighborhoods for investment</a:t>
            </a:r>
            <a:endParaRPr b="1" sz="2400">
              <a:solidFill>
                <a:srgbClr val="FF5A5F"/>
              </a:solidFill>
            </a:endParaRPr>
          </a:p>
        </p:txBody>
      </p:sp>
      <p:cxnSp>
        <p:nvCxnSpPr>
          <p:cNvPr id="219" name="Google Shape;219;g274e55a6043_0_930"/>
          <p:cNvCxnSpPr/>
          <p:nvPr/>
        </p:nvCxnSpPr>
        <p:spPr>
          <a:xfrm>
            <a:off x="0" y="940659"/>
            <a:ext cx="12192000" cy="0"/>
          </a:xfrm>
          <a:prstGeom prst="straightConnector1">
            <a:avLst/>
          </a:prstGeom>
          <a:noFill/>
          <a:ln cap="flat" cmpd="sng" w="76200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g274e55a6043_0_930"/>
          <p:cNvSpPr txBox="1"/>
          <p:nvPr/>
        </p:nvSpPr>
        <p:spPr>
          <a:xfrm>
            <a:off x="432444" y="1346563"/>
            <a:ext cx="1116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i="0" lang="en-IN" sz="2100" u="none" cap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Earning Potential for Neighborhoods</a:t>
            </a:r>
            <a:endParaRPr sz="1900">
              <a:solidFill>
                <a:srgbClr val="FF5A5F"/>
              </a:solidFill>
            </a:endParaRPr>
          </a:p>
        </p:txBody>
      </p:sp>
      <p:cxnSp>
        <p:nvCxnSpPr>
          <p:cNvPr id="221" name="Google Shape;221;g274e55a6043_0_930"/>
          <p:cNvCxnSpPr/>
          <p:nvPr/>
        </p:nvCxnSpPr>
        <p:spPr>
          <a:xfrm flipH="1" rot="10800000">
            <a:off x="316800" y="1838800"/>
            <a:ext cx="11283900" cy="636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g274e55a6043_0_930"/>
          <p:cNvSpPr txBox="1"/>
          <p:nvPr/>
        </p:nvSpPr>
        <p:spPr>
          <a:xfrm>
            <a:off x="7889869" y="2153355"/>
            <a:ext cx="4022700" cy="4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IN" sz="1300" u="none" cap="none" strike="noStrike">
                <a:solidFill>
                  <a:srgbClr val="313131"/>
                </a:solidFill>
              </a:rPr>
              <a:t>revenue score</a:t>
            </a: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was calculated for each suburb out of 10, by dividing the current revenue with potential revenue. Th</a:t>
            </a:r>
            <a:r>
              <a:rPr lang="en-IN" sz="1300">
                <a:solidFill>
                  <a:srgbClr val="313131"/>
                </a:solidFill>
              </a:rPr>
              <a:t>is score shows how close a neighborhood sits close to its potential earning</a:t>
            </a:r>
            <a:endParaRPr sz="1900"/>
          </a:p>
          <a:p>
            <a:pPr indent="-22225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en-IN" sz="1300">
                <a:solidFill>
                  <a:srgbClr val="313131"/>
                </a:solidFill>
              </a:rPr>
              <a:t>A median score was calculated for the revenue score to create a cutoff.</a:t>
            </a:r>
            <a:endParaRPr sz="1900"/>
          </a:p>
          <a:p>
            <a:pPr indent="-22225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neighbourhoods that score above median score are good for investments.</a:t>
            </a:r>
            <a:endParaRPr b="0" i="0" sz="13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13131"/>
              </a:buClr>
              <a:buSzPts val="1300"/>
              <a:buChar char="•"/>
            </a:pPr>
            <a:r>
              <a:rPr lang="en-IN" sz="1300">
                <a:solidFill>
                  <a:srgbClr val="313131"/>
                </a:solidFill>
              </a:rPr>
              <a:t>The best neighbourhood would be the ones that generate the most revenue per listing and has high ‘revenue score’.</a:t>
            </a:r>
            <a:endParaRPr sz="1300">
              <a:solidFill>
                <a:srgbClr val="313131"/>
              </a:solidFill>
            </a:endParaRPr>
          </a:p>
        </p:txBody>
      </p:sp>
      <p:sp>
        <p:nvSpPr>
          <p:cNvPr id="223" name="Google Shape;223;g274e55a6043_0_930"/>
          <p:cNvSpPr txBox="1"/>
          <p:nvPr/>
        </p:nvSpPr>
        <p:spPr>
          <a:xfrm>
            <a:off x="25742900" y="6492863"/>
            <a:ext cx="9166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 sz="1900"/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4" name="Google Shape;224;g274e55a6043_0_9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4800"/>
            <a:ext cx="7505220" cy="465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4e55a6043_0_998"/>
          <p:cNvSpPr txBox="1"/>
          <p:nvPr>
            <p:ph type="title"/>
          </p:nvPr>
        </p:nvSpPr>
        <p:spPr>
          <a:xfrm>
            <a:off x="273497" y="104065"/>
            <a:ext cx="111840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IN" sz="1100">
                <a:solidFill>
                  <a:srgbClr val="FF5A5F"/>
                </a:solidFill>
              </a:rPr>
              <a:t>Recommendation #2</a:t>
            </a:r>
            <a:br>
              <a:rPr lang="en-IN" sz="1300">
                <a:solidFill>
                  <a:srgbClr val="FF5A5F"/>
                </a:solidFill>
              </a:rPr>
            </a:br>
            <a:r>
              <a:rPr b="1" i="0" lang="en-IN" sz="1900" u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Cleveland Park, Woodley Park, Massachusetts Avenue Heights, Woodland-Normanstone Terrace</a:t>
            </a:r>
            <a:r>
              <a:rPr b="1" i="0" lang="en-IN" sz="1500" u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 are the best neighborhoods for investment</a:t>
            </a:r>
            <a:endParaRPr b="1" sz="2400">
              <a:solidFill>
                <a:srgbClr val="FF5A5F"/>
              </a:solidFill>
            </a:endParaRPr>
          </a:p>
        </p:txBody>
      </p:sp>
      <p:cxnSp>
        <p:nvCxnSpPr>
          <p:cNvPr id="230" name="Google Shape;230;g274e55a6043_0_998"/>
          <p:cNvCxnSpPr/>
          <p:nvPr/>
        </p:nvCxnSpPr>
        <p:spPr>
          <a:xfrm>
            <a:off x="0" y="940659"/>
            <a:ext cx="12192000" cy="0"/>
          </a:xfrm>
          <a:prstGeom prst="straightConnector1">
            <a:avLst/>
          </a:prstGeom>
          <a:noFill/>
          <a:ln cap="flat" cmpd="sng" w="76200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g274e55a6043_0_998"/>
          <p:cNvSpPr txBox="1"/>
          <p:nvPr/>
        </p:nvSpPr>
        <p:spPr>
          <a:xfrm>
            <a:off x="432444" y="1346563"/>
            <a:ext cx="1116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i="0" lang="en-IN" sz="2100" u="none" cap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Top 5 Neighborhoods for Investments</a:t>
            </a:r>
            <a:endParaRPr sz="1900">
              <a:solidFill>
                <a:srgbClr val="FF5A5F"/>
              </a:solidFill>
            </a:endParaRPr>
          </a:p>
        </p:txBody>
      </p:sp>
      <p:cxnSp>
        <p:nvCxnSpPr>
          <p:cNvPr id="232" name="Google Shape;232;g274e55a6043_0_998"/>
          <p:cNvCxnSpPr/>
          <p:nvPr/>
        </p:nvCxnSpPr>
        <p:spPr>
          <a:xfrm flipH="1" rot="10800000">
            <a:off x="316800" y="1838800"/>
            <a:ext cx="11283900" cy="636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g274e55a6043_0_998"/>
          <p:cNvSpPr txBox="1"/>
          <p:nvPr/>
        </p:nvSpPr>
        <p:spPr>
          <a:xfrm>
            <a:off x="7889869" y="2153355"/>
            <a:ext cx="4022700" cy="4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en-IN" sz="1300">
                <a:solidFill>
                  <a:srgbClr val="313131"/>
                </a:solidFill>
              </a:rPr>
              <a:t>A </a:t>
            </a:r>
            <a:r>
              <a:rPr lang="en-IN" sz="1300">
                <a:solidFill>
                  <a:srgbClr val="313131"/>
                </a:solidFill>
              </a:rPr>
              <a:t>combination</a:t>
            </a:r>
            <a:r>
              <a:rPr lang="en-IN" sz="1300">
                <a:solidFill>
                  <a:srgbClr val="313131"/>
                </a:solidFill>
              </a:rPr>
              <a:t> of top revenue per listing and high ‘revenue score’ indicates a top neighborhood.</a:t>
            </a:r>
            <a:endParaRPr sz="1300">
              <a:solidFill>
                <a:srgbClr val="313131"/>
              </a:solidFill>
            </a:endParaRPr>
          </a:p>
          <a:p>
            <a:pPr indent="-222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A ‘</a:t>
            </a:r>
            <a:r>
              <a:rPr b="1" i="0" lang="en-IN" sz="1300" u="none" cap="none" strike="noStrike">
                <a:solidFill>
                  <a:srgbClr val="313131"/>
                </a:solidFill>
              </a:rPr>
              <a:t>top choice score</a:t>
            </a: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’ was calculated by multiplying the current avg. earnings from a neighborhood with its ‘revenue score’.</a:t>
            </a:r>
            <a:endParaRPr sz="1900"/>
          </a:p>
          <a:p>
            <a:pPr indent="-22225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This new score system helped to identify neighborhoods that are the best in terms of avg. revenue and closeness to their earning potential.</a:t>
            </a:r>
            <a:endParaRPr b="0" i="0" sz="13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74e55a6043_0_998"/>
          <p:cNvSpPr txBox="1"/>
          <p:nvPr/>
        </p:nvSpPr>
        <p:spPr>
          <a:xfrm>
            <a:off x="25742900" y="6492863"/>
            <a:ext cx="9166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 sz="1900"/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5" name="Google Shape;235;g274e55a6043_0_9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57" y="2111727"/>
            <a:ext cx="7207250" cy="443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4e55a6043_0_1090"/>
          <p:cNvSpPr txBox="1"/>
          <p:nvPr>
            <p:ph type="title"/>
          </p:nvPr>
        </p:nvSpPr>
        <p:spPr>
          <a:xfrm>
            <a:off x="273497" y="104065"/>
            <a:ext cx="111840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IN" sz="1100">
                <a:solidFill>
                  <a:srgbClr val="FF5A5F"/>
                </a:solidFill>
              </a:rPr>
              <a:t>Recommendation #2</a:t>
            </a:r>
            <a:br>
              <a:rPr lang="en-IN" sz="1300">
                <a:solidFill>
                  <a:srgbClr val="FF5A5F"/>
                </a:solidFill>
              </a:rPr>
            </a:br>
            <a:r>
              <a:rPr b="1" i="0" lang="en-IN" sz="1900" u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Cleveland Park, Woodley Park, Massachusetts Avenue Heights, Woodland-Normanstone Terrace</a:t>
            </a:r>
            <a:r>
              <a:rPr b="1" i="0" lang="en-IN" sz="1500" u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 are the best neighborhood group for investment</a:t>
            </a:r>
            <a:endParaRPr b="1" sz="2400">
              <a:solidFill>
                <a:srgbClr val="FF5A5F"/>
              </a:solidFill>
            </a:endParaRPr>
          </a:p>
        </p:txBody>
      </p:sp>
      <p:cxnSp>
        <p:nvCxnSpPr>
          <p:cNvPr id="241" name="Google Shape;241;g274e55a6043_0_1090"/>
          <p:cNvCxnSpPr/>
          <p:nvPr/>
        </p:nvCxnSpPr>
        <p:spPr>
          <a:xfrm>
            <a:off x="0" y="940659"/>
            <a:ext cx="12192000" cy="0"/>
          </a:xfrm>
          <a:prstGeom prst="straightConnector1">
            <a:avLst/>
          </a:prstGeom>
          <a:noFill/>
          <a:ln cap="flat" cmpd="sng" w="76200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g274e55a6043_0_1090"/>
          <p:cNvSpPr txBox="1"/>
          <p:nvPr/>
        </p:nvSpPr>
        <p:spPr>
          <a:xfrm>
            <a:off x="432444" y="1346563"/>
            <a:ext cx="1116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i="0" lang="en-IN" sz="2100" u="none" cap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Top Property Types for Investments</a:t>
            </a:r>
            <a:endParaRPr sz="1900">
              <a:solidFill>
                <a:srgbClr val="FF5A5F"/>
              </a:solidFill>
            </a:endParaRPr>
          </a:p>
        </p:txBody>
      </p:sp>
      <p:cxnSp>
        <p:nvCxnSpPr>
          <p:cNvPr id="243" name="Google Shape;243;g274e55a6043_0_1090"/>
          <p:cNvCxnSpPr/>
          <p:nvPr/>
        </p:nvCxnSpPr>
        <p:spPr>
          <a:xfrm flipH="1" rot="10800000">
            <a:off x="316800" y="1838800"/>
            <a:ext cx="11283900" cy="636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g274e55a6043_0_1090"/>
          <p:cNvSpPr txBox="1"/>
          <p:nvPr/>
        </p:nvSpPr>
        <p:spPr>
          <a:xfrm>
            <a:off x="7889869" y="2153355"/>
            <a:ext cx="4022700" cy="4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property types from top 5 neighborhoods listed in the previous slide was selected.</a:t>
            </a:r>
            <a:endParaRPr sz="1900"/>
          </a:p>
          <a:p>
            <a:pPr indent="-22225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A ‘top choice score’ was calculated by multiplying the current avg. earnings from a property type with its ‘revenue score’.</a:t>
            </a:r>
            <a:endParaRPr sz="1900"/>
          </a:p>
          <a:p>
            <a:pPr indent="-22225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This new score system helped to identify properties that are the best in terms of avg. revenue and closeness to their earning potential.</a:t>
            </a:r>
            <a:endParaRPr b="0" i="0" sz="13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74e55a6043_0_1090"/>
          <p:cNvSpPr txBox="1"/>
          <p:nvPr/>
        </p:nvSpPr>
        <p:spPr>
          <a:xfrm>
            <a:off x="25742900" y="6492863"/>
            <a:ext cx="9166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 sz="1900"/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6" name="Google Shape;246;g274e55a6043_0_10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07" y="2244861"/>
            <a:ext cx="6706462" cy="4349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4e55a6043_0_1158"/>
          <p:cNvSpPr txBox="1"/>
          <p:nvPr>
            <p:ph type="title"/>
          </p:nvPr>
        </p:nvSpPr>
        <p:spPr>
          <a:xfrm>
            <a:off x="273497" y="104065"/>
            <a:ext cx="111840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IN" sz="1100">
                <a:solidFill>
                  <a:srgbClr val="FF5A5F"/>
                </a:solidFill>
              </a:rPr>
              <a:t>Prompt #3</a:t>
            </a:r>
            <a:br>
              <a:rPr lang="en-IN" sz="1300">
                <a:solidFill>
                  <a:srgbClr val="FF5A5F"/>
                </a:solidFill>
              </a:rPr>
            </a:br>
            <a:r>
              <a:rPr b="1" i="0" lang="en-IN" sz="1900" u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Neighborhoods Hosting The Most Listings</a:t>
            </a:r>
            <a:endParaRPr b="1" sz="2400">
              <a:solidFill>
                <a:srgbClr val="FF5A5F"/>
              </a:solidFill>
            </a:endParaRPr>
          </a:p>
        </p:txBody>
      </p:sp>
      <p:cxnSp>
        <p:nvCxnSpPr>
          <p:cNvPr id="252" name="Google Shape;252;g274e55a6043_0_1158"/>
          <p:cNvCxnSpPr/>
          <p:nvPr/>
        </p:nvCxnSpPr>
        <p:spPr>
          <a:xfrm>
            <a:off x="0" y="940659"/>
            <a:ext cx="12192000" cy="0"/>
          </a:xfrm>
          <a:prstGeom prst="straightConnector1">
            <a:avLst/>
          </a:prstGeom>
          <a:noFill/>
          <a:ln cap="flat" cmpd="sng" w="76200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g274e55a6043_0_1158"/>
          <p:cNvSpPr txBox="1"/>
          <p:nvPr/>
        </p:nvSpPr>
        <p:spPr>
          <a:xfrm>
            <a:off x="25742900" y="6492863"/>
            <a:ext cx="9166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 sz="1900"/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4" name="Google Shape;254;g274e55a6043_0_1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165" y="1533847"/>
            <a:ext cx="9411854" cy="489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4e55a6043_0_1223"/>
          <p:cNvSpPr txBox="1"/>
          <p:nvPr>
            <p:ph type="title"/>
          </p:nvPr>
        </p:nvSpPr>
        <p:spPr>
          <a:xfrm>
            <a:off x="273497" y="104065"/>
            <a:ext cx="111840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IN" sz="1100">
                <a:solidFill>
                  <a:srgbClr val="FF5A5F"/>
                </a:solidFill>
              </a:rPr>
              <a:t>Prompt #3</a:t>
            </a:r>
            <a:br>
              <a:rPr lang="en-IN" sz="1300">
                <a:solidFill>
                  <a:srgbClr val="FF5A5F"/>
                </a:solidFill>
              </a:rPr>
            </a:br>
            <a:r>
              <a:rPr b="1" i="0" lang="en-IN" sz="1900" u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Neighborhoods Hosting The Most Listings</a:t>
            </a:r>
            <a:endParaRPr b="1" sz="2400">
              <a:solidFill>
                <a:srgbClr val="FF5A5F"/>
              </a:solidFill>
            </a:endParaRPr>
          </a:p>
        </p:txBody>
      </p:sp>
      <p:cxnSp>
        <p:nvCxnSpPr>
          <p:cNvPr id="260" name="Google Shape;260;g274e55a6043_0_1223"/>
          <p:cNvCxnSpPr/>
          <p:nvPr/>
        </p:nvCxnSpPr>
        <p:spPr>
          <a:xfrm>
            <a:off x="0" y="940659"/>
            <a:ext cx="12192000" cy="0"/>
          </a:xfrm>
          <a:prstGeom prst="straightConnector1">
            <a:avLst/>
          </a:prstGeom>
          <a:noFill/>
          <a:ln cap="flat" cmpd="sng" w="76200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g274e55a6043_0_1223"/>
          <p:cNvSpPr txBox="1"/>
          <p:nvPr/>
        </p:nvSpPr>
        <p:spPr>
          <a:xfrm>
            <a:off x="25742900" y="6492863"/>
            <a:ext cx="9166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 sz="1900"/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2" name="Google Shape;262;g274e55a6043_0_1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1103" y="1533847"/>
            <a:ext cx="7758544" cy="4638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4e55a6043_0_1288"/>
          <p:cNvSpPr txBox="1"/>
          <p:nvPr>
            <p:ph type="title"/>
          </p:nvPr>
        </p:nvSpPr>
        <p:spPr>
          <a:xfrm>
            <a:off x="273497" y="104065"/>
            <a:ext cx="111840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IN" sz="1100">
                <a:solidFill>
                  <a:srgbClr val="FF5A5F"/>
                </a:solidFill>
              </a:rPr>
              <a:t>Prompt #3</a:t>
            </a:r>
            <a:br>
              <a:rPr lang="en-IN" sz="1300">
                <a:solidFill>
                  <a:srgbClr val="FF5A5F"/>
                </a:solidFill>
              </a:rPr>
            </a:br>
            <a:r>
              <a:rPr b="1" i="0" lang="en-IN" sz="1900" u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Neighborhoods Hosting The Most Listings</a:t>
            </a:r>
            <a:endParaRPr b="1" sz="2400">
              <a:solidFill>
                <a:srgbClr val="FF5A5F"/>
              </a:solidFill>
            </a:endParaRPr>
          </a:p>
        </p:txBody>
      </p:sp>
      <p:cxnSp>
        <p:nvCxnSpPr>
          <p:cNvPr id="268" name="Google Shape;268;g274e55a6043_0_1288"/>
          <p:cNvCxnSpPr/>
          <p:nvPr/>
        </p:nvCxnSpPr>
        <p:spPr>
          <a:xfrm>
            <a:off x="0" y="940659"/>
            <a:ext cx="12192000" cy="0"/>
          </a:xfrm>
          <a:prstGeom prst="straightConnector1">
            <a:avLst/>
          </a:prstGeom>
          <a:noFill/>
          <a:ln cap="flat" cmpd="sng" w="76200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g274e55a6043_0_1288"/>
          <p:cNvSpPr txBox="1"/>
          <p:nvPr/>
        </p:nvSpPr>
        <p:spPr>
          <a:xfrm>
            <a:off x="25742900" y="6492863"/>
            <a:ext cx="9166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 sz="1900"/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-IN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9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0" name="Google Shape;270;g274e55a6043_0_1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1160" y="1447800"/>
            <a:ext cx="7074000" cy="45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4e55a6043_0_17"/>
          <p:cNvSpPr/>
          <p:nvPr/>
        </p:nvSpPr>
        <p:spPr>
          <a:xfrm>
            <a:off x="2292400" y="465022"/>
            <a:ext cx="7607400" cy="886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t" dir="5400000" dist="38100">
              <a:srgbClr val="000000">
                <a:alpha val="74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g274e55a6043_0_17"/>
          <p:cNvSpPr txBox="1"/>
          <p:nvPr/>
        </p:nvSpPr>
        <p:spPr>
          <a:xfrm>
            <a:off x="3080289" y="584963"/>
            <a:ext cx="4305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Agenda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rgbClr val="FF5A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70" name="Google Shape;70;g274e55a6043_0_17"/>
          <p:cNvGrpSpPr/>
          <p:nvPr/>
        </p:nvGrpSpPr>
        <p:grpSpPr>
          <a:xfrm>
            <a:off x="8643748" y="536738"/>
            <a:ext cx="734687" cy="743126"/>
            <a:chOff x="7211466" y="1719600"/>
            <a:chExt cx="444000" cy="449100"/>
          </a:xfrm>
        </p:grpSpPr>
        <p:sp>
          <p:nvSpPr>
            <p:cNvPr id="71" name="Google Shape;71;g274e55a6043_0_17"/>
            <p:cNvSpPr/>
            <p:nvPr/>
          </p:nvSpPr>
          <p:spPr>
            <a:xfrm>
              <a:off x="7211466" y="1719600"/>
              <a:ext cx="444000" cy="449100"/>
            </a:xfrm>
            <a:prstGeom prst="roundRect">
              <a:avLst>
                <a:gd fmla="val 50000" name="adj"/>
              </a:avLst>
            </a:prstGeom>
            <a:solidFill>
              <a:srgbClr val="FF5A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72" name="Google Shape;72;g274e55a6043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9243" y="1849816"/>
              <a:ext cx="188578" cy="188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g274e55a6043_0_17"/>
          <p:cNvSpPr txBox="1"/>
          <p:nvPr/>
        </p:nvSpPr>
        <p:spPr>
          <a:xfrm>
            <a:off x="982675" y="1597675"/>
            <a:ext cx="76962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100"/>
              <a:buChar char="●"/>
            </a:pPr>
            <a:r>
              <a:rPr b="1" lang="en-IN" sz="2900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Introduction</a:t>
            </a:r>
            <a:endParaRPr b="1" sz="2900">
              <a:solidFill>
                <a:srgbClr val="FF5A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100"/>
              <a:buChar char="●"/>
            </a:pPr>
            <a:r>
              <a:rPr b="1" lang="en-IN" sz="2900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Overview </a:t>
            </a:r>
            <a:endParaRPr b="1" sz="2900">
              <a:solidFill>
                <a:srgbClr val="FF5A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100"/>
              <a:buChar char="●"/>
            </a:pPr>
            <a:r>
              <a:rPr b="1" lang="en-IN" sz="2900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Cleaning and Preparation </a:t>
            </a:r>
            <a:endParaRPr b="1" sz="2900">
              <a:solidFill>
                <a:srgbClr val="FF5A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100"/>
              <a:buChar char="●"/>
            </a:pPr>
            <a:r>
              <a:rPr b="1" lang="en-IN" sz="2900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Analysis of Neighbourhood popularity</a:t>
            </a:r>
            <a:endParaRPr b="1" sz="2900">
              <a:solidFill>
                <a:srgbClr val="FF5A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100"/>
              <a:buChar char="●"/>
            </a:pPr>
            <a:r>
              <a:rPr b="1" lang="en-IN" sz="2900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Findings and Recommendations </a:t>
            </a:r>
            <a:endParaRPr b="1" sz="2900">
              <a:solidFill>
                <a:srgbClr val="FF5A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100"/>
              <a:buChar char="●"/>
            </a:pPr>
            <a:r>
              <a:rPr b="1" lang="en-IN" sz="2900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Conclusion</a:t>
            </a:r>
            <a:endParaRPr b="1" sz="2900">
              <a:solidFill>
                <a:srgbClr val="FF5A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4e55a6043_0_453"/>
          <p:cNvSpPr/>
          <p:nvPr/>
        </p:nvSpPr>
        <p:spPr>
          <a:xfrm>
            <a:off x="2292400" y="465022"/>
            <a:ext cx="7607400" cy="886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t" dir="5400000" dist="38100">
              <a:srgbClr val="000000">
                <a:alpha val="74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g274e55a6043_0_453"/>
          <p:cNvSpPr txBox="1"/>
          <p:nvPr/>
        </p:nvSpPr>
        <p:spPr>
          <a:xfrm>
            <a:off x="2292400" y="465025"/>
            <a:ext cx="7331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2900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Recommendations and Conclusion</a:t>
            </a:r>
            <a:endParaRPr b="1" sz="2900">
              <a:solidFill>
                <a:srgbClr val="FF5A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7" name="Google Shape;277;g274e55a6043_0_453"/>
          <p:cNvSpPr txBox="1"/>
          <p:nvPr/>
        </p:nvSpPr>
        <p:spPr>
          <a:xfrm>
            <a:off x="760450" y="1636075"/>
            <a:ext cx="106713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8" name="Google Shape;278;g274e55a6043_0_453"/>
          <p:cNvSpPr txBox="1"/>
          <p:nvPr/>
        </p:nvSpPr>
        <p:spPr>
          <a:xfrm>
            <a:off x="0" y="1566036"/>
            <a:ext cx="59883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29845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1900"/>
              <a:buFont typeface="Arial"/>
              <a:buChar char="•"/>
            </a:pPr>
            <a:r>
              <a:rPr b="1" lang="en-IN" sz="1900">
                <a:solidFill>
                  <a:srgbClr val="FF5A5F"/>
                </a:solidFill>
              </a:rPr>
              <a:t>In terms of property types, focusing on apartments and houses is likely to yield the best returns due to their high ratings and popularity.</a:t>
            </a:r>
            <a:endParaRPr b="1" sz="1900">
              <a:solidFill>
                <a:srgbClr val="FF5A5F"/>
              </a:solidFill>
            </a:endParaRPr>
          </a:p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5A5F"/>
              </a:solidFill>
            </a:endParaRPr>
          </a:p>
          <a:p>
            <a:pPr indent="-29845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1900"/>
              <a:buChar char="•"/>
            </a:pPr>
            <a:r>
              <a:rPr b="1" lang="en-IN" sz="1900">
                <a:solidFill>
                  <a:srgbClr val="FF5A5F"/>
                </a:solidFill>
              </a:rPr>
              <a:t>Neighborhoods like Cleveland Park, Capitol Hill and Dupont Circle. </a:t>
            </a:r>
            <a:endParaRPr b="0" i="0" sz="1900" u="none" cap="none" strike="noStrike">
              <a:solidFill>
                <a:srgbClr val="FF5A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74e55a6043_0_453"/>
          <p:cNvSpPr txBox="1"/>
          <p:nvPr/>
        </p:nvSpPr>
        <p:spPr>
          <a:xfrm>
            <a:off x="6203525" y="1537001"/>
            <a:ext cx="5988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1900"/>
              <a:buChar char="-"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/>
          <p:nvPr/>
        </p:nvSpPr>
        <p:spPr>
          <a:xfrm>
            <a:off x="1982315" y="2266805"/>
            <a:ext cx="824622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IN" sz="9600" u="none" cap="none" strike="noStrike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5"/>
          <p:cNvGrpSpPr/>
          <p:nvPr/>
        </p:nvGrpSpPr>
        <p:grpSpPr>
          <a:xfrm>
            <a:off x="2418080" y="3886450"/>
            <a:ext cx="7355840" cy="626969"/>
            <a:chOff x="2418080" y="4016548"/>
            <a:chExt cx="7355840" cy="569972"/>
          </a:xfrm>
        </p:grpSpPr>
        <p:grpSp>
          <p:nvGrpSpPr>
            <p:cNvPr id="286" name="Google Shape;286;p15"/>
            <p:cNvGrpSpPr/>
            <p:nvPr/>
          </p:nvGrpSpPr>
          <p:grpSpPr>
            <a:xfrm>
              <a:off x="2418080" y="4016548"/>
              <a:ext cx="7355840" cy="569972"/>
              <a:chOff x="2853845" y="4016548"/>
              <a:chExt cx="7355840" cy="569972"/>
            </a:xfrm>
          </p:grpSpPr>
          <p:sp>
            <p:nvSpPr>
              <p:cNvPr id="287" name="Google Shape;287;p15"/>
              <p:cNvSpPr/>
              <p:nvPr/>
            </p:nvSpPr>
            <p:spPr>
              <a:xfrm>
                <a:off x="2853845" y="4016548"/>
                <a:ext cx="7355840" cy="569972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127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90500" rotWithShape="0" algn="t" dir="5400000" dist="38100">
                  <a:srgbClr val="000000">
                    <a:alpha val="74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9697613" y="4077029"/>
                <a:ext cx="444130" cy="449008"/>
              </a:xfrm>
              <a:prstGeom prst="roundRect">
                <a:avLst>
                  <a:gd fmla="val 50000" name="adj"/>
                </a:avLst>
              </a:prstGeom>
              <a:solidFill>
                <a:srgbClr val="FF5A5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pic>
            <p:nvPicPr>
              <p:cNvPr id="289" name="Google Shape;289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825390" y="4207245"/>
                <a:ext cx="188577" cy="1885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0" name="Google Shape;290;p15"/>
            <p:cNvSpPr txBox="1"/>
            <p:nvPr/>
          </p:nvSpPr>
          <p:spPr>
            <a:xfrm>
              <a:off x="2908299" y="4156445"/>
              <a:ext cx="5196900" cy="2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4e55a6043_0_35"/>
          <p:cNvSpPr/>
          <p:nvPr/>
        </p:nvSpPr>
        <p:spPr>
          <a:xfrm>
            <a:off x="2292400" y="465022"/>
            <a:ext cx="7607400" cy="886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t" dir="5400000" dist="38100">
              <a:srgbClr val="000000">
                <a:alpha val="74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g274e55a6043_0_35"/>
          <p:cNvSpPr txBox="1"/>
          <p:nvPr/>
        </p:nvSpPr>
        <p:spPr>
          <a:xfrm>
            <a:off x="3080289" y="584964"/>
            <a:ext cx="430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Introduction</a:t>
            </a:r>
            <a:endParaRPr b="1" sz="3600">
              <a:solidFill>
                <a:srgbClr val="FF5A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80" name="Google Shape;80;g274e55a6043_0_35"/>
          <p:cNvGrpSpPr/>
          <p:nvPr/>
        </p:nvGrpSpPr>
        <p:grpSpPr>
          <a:xfrm>
            <a:off x="8643748" y="536738"/>
            <a:ext cx="734687" cy="743126"/>
            <a:chOff x="7211466" y="1719600"/>
            <a:chExt cx="444000" cy="449100"/>
          </a:xfrm>
        </p:grpSpPr>
        <p:sp>
          <p:nvSpPr>
            <p:cNvPr id="81" name="Google Shape;81;g274e55a6043_0_35"/>
            <p:cNvSpPr/>
            <p:nvPr/>
          </p:nvSpPr>
          <p:spPr>
            <a:xfrm>
              <a:off x="7211466" y="1719600"/>
              <a:ext cx="444000" cy="449100"/>
            </a:xfrm>
            <a:prstGeom prst="roundRect">
              <a:avLst>
                <a:gd fmla="val 50000" name="adj"/>
              </a:avLst>
            </a:prstGeom>
            <a:solidFill>
              <a:srgbClr val="FF5A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82" name="Google Shape;82;g274e55a6043_0_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9243" y="1849816"/>
              <a:ext cx="188578" cy="188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g274e55a6043_0_35"/>
          <p:cNvSpPr txBox="1"/>
          <p:nvPr/>
        </p:nvSpPr>
        <p:spPr>
          <a:xfrm>
            <a:off x="760350" y="1543825"/>
            <a:ext cx="108522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400"/>
              <a:buFont typeface="Poppins"/>
              <a:buChar char="●"/>
            </a:pPr>
            <a:r>
              <a:rPr b="1" lang="en-IN" sz="24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Objective:</a:t>
            </a:r>
            <a:r>
              <a:rPr lang="en-IN" sz="24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4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Should our investor invest in an Airbnb property in Washington, D.C.? If so, in which neighborhood and property type?</a:t>
            </a:r>
            <a:endParaRPr sz="24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400"/>
              <a:buFont typeface="Poppins"/>
              <a:buChar char="●"/>
            </a:pPr>
            <a:r>
              <a:rPr lang="en-IN" sz="24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Provide data-driven insights and recommendations on profitable real estate investments in the U.S</a:t>
            </a:r>
            <a:endParaRPr sz="24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400"/>
              <a:buChar char="●"/>
            </a:pPr>
            <a:r>
              <a:rPr b="1" lang="en-IN" sz="24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Sub-prompt Focus:</a:t>
            </a:r>
            <a:r>
              <a:rPr lang="en-IN" sz="24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 Neighbourhood Popularity.</a:t>
            </a:r>
            <a:r>
              <a:rPr lang="en-I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400"/>
              <a:buChar char="●"/>
            </a:pPr>
            <a:r>
              <a:rPr lang="en-IN" sz="24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The Data has to be looked for reviews, ratings, No of listings.</a:t>
            </a:r>
            <a:endParaRPr sz="24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4e55a6043_0_177"/>
          <p:cNvSpPr txBox="1"/>
          <p:nvPr>
            <p:ph type="title"/>
          </p:nvPr>
        </p:nvSpPr>
        <p:spPr>
          <a:xfrm>
            <a:off x="402044" y="173763"/>
            <a:ext cx="111840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IN" sz="1300">
                <a:solidFill>
                  <a:srgbClr val="FF5A5F"/>
                </a:solidFill>
              </a:rPr>
              <a:t>Context</a:t>
            </a:r>
            <a:br>
              <a:rPr lang="en-IN" sz="2400">
                <a:solidFill>
                  <a:srgbClr val="FF5A5F"/>
                </a:solidFill>
              </a:rPr>
            </a:br>
            <a:r>
              <a:rPr b="1" lang="en-IN" sz="2400">
                <a:solidFill>
                  <a:srgbClr val="FF5A5F"/>
                </a:solidFill>
              </a:rPr>
              <a:t>This report aims to find the best neighborhood clusters in Washington D.C. for Airbnb property investment. </a:t>
            </a:r>
            <a:endParaRPr>
              <a:solidFill>
                <a:srgbClr val="FF5A5F"/>
              </a:solidFill>
            </a:endParaRPr>
          </a:p>
        </p:txBody>
      </p:sp>
      <p:grpSp>
        <p:nvGrpSpPr>
          <p:cNvPr id="90" name="Google Shape;90;g274e55a6043_0_177"/>
          <p:cNvGrpSpPr/>
          <p:nvPr/>
        </p:nvGrpSpPr>
        <p:grpSpPr>
          <a:xfrm>
            <a:off x="8219350" y="1645836"/>
            <a:ext cx="3515541" cy="4617880"/>
            <a:chOff x="393695" y="1376360"/>
            <a:chExt cx="3997204" cy="5212054"/>
          </a:xfrm>
        </p:grpSpPr>
        <p:sp>
          <p:nvSpPr>
            <p:cNvPr id="91" name="Google Shape;91;g274e55a6043_0_177"/>
            <p:cNvSpPr txBox="1"/>
            <p:nvPr/>
          </p:nvSpPr>
          <p:spPr>
            <a:xfrm>
              <a:off x="393699" y="1376360"/>
              <a:ext cx="3997200" cy="443700"/>
            </a:xfrm>
            <a:prstGeom prst="rect">
              <a:avLst/>
            </a:prstGeom>
            <a:solidFill>
              <a:srgbClr val="FF5A5F"/>
            </a:solidFill>
            <a:ln>
              <a:noFill/>
            </a:ln>
          </p:spPr>
          <p:txBody>
            <a:bodyPr anchorCtr="1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&amp; Assumption</a:t>
              </a:r>
              <a:endParaRPr sz="1900"/>
            </a:p>
          </p:txBody>
        </p:sp>
        <p:sp>
          <p:nvSpPr>
            <p:cNvPr id="92" name="Google Shape;92;g274e55a6043_0_177"/>
            <p:cNvSpPr txBox="1"/>
            <p:nvPr/>
          </p:nvSpPr>
          <p:spPr>
            <a:xfrm>
              <a:off x="393695" y="1819914"/>
              <a:ext cx="3997200" cy="47685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t" bIns="45700" lIns="109700" spcFirstLastPara="1" rIns="109700" wrap="square" tIns="146300">
              <a:no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IN" sz="1200">
                  <a:solidFill>
                    <a:srgbClr val="313131"/>
                  </a:solidFill>
                </a:rPr>
                <a:t>Dataset:</a:t>
              </a:r>
              <a:endParaRPr b="1" sz="1200">
                <a:solidFill>
                  <a:srgbClr val="313131"/>
                </a:solidFill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1200">
                  <a:solidFill>
                    <a:srgbClr val="313131"/>
                  </a:solidFill>
                </a:rPr>
                <a:t>The dataset is from scraped data of listings from Airbnb.</a:t>
              </a:r>
              <a:endParaRPr sz="1200">
                <a:solidFill>
                  <a:srgbClr val="313131"/>
                </a:solidFill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1200">
                  <a:solidFill>
                    <a:srgbClr val="313131"/>
                  </a:solidFill>
                </a:rPr>
                <a:t>The dataset has 3724 rows with one listing each.</a:t>
              </a:r>
              <a:endParaRPr sz="1200">
                <a:solidFill>
                  <a:srgbClr val="313131"/>
                </a:solidFill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1200">
                  <a:solidFill>
                    <a:srgbClr val="313131"/>
                  </a:solidFill>
                </a:rPr>
                <a:t>The dataset shows information such as a unique listing id, location, price, review ratings etc.</a:t>
              </a:r>
              <a:endParaRPr sz="1200">
                <a:solidFill>
                  <a:srgbClr val="313131"/>
                </a:solidFill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1200">
                  <a:solidFill>
                    <a:srgbClr val="313131"/>
                  </a:solidFill>
                </a:rPr>
                <a:t>The dataset needs to be cleaned, and assumptions needs to be made to find out revenue generated.</a:t>
              </a:r>
              <a:endParaRPr sz="1200">
                <a:solidFill>
                  <a:srgbClr val="313131"/>
                </a:solidFill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IN" sz="1200">
                  <a:solidFill>
                    <a:srgbClr val="313131"/>
                  </a:solidFill>
                </a:rPr>
                <a:t>Assumptions:</a:t>
              </a:r>
              <a:endParaRPr b="1" sz="1200">
                <a:solidFill>
                  <a:srgbClr val="313131"/>
                </a:solidFill>
              </a:endParaRPr>
            </a:p>
            <a:p>
              <a:pPr indent="-381000" lvl="0" marL="609600" rtl="0" algn="l">
                <a:spcBef>
                  <a:spcPts val="0"/>
                </a:spcBef>
                <a:spcAft>
                  <a:spcPts val="0"/>
                </a:spcAft>
                <a:buClr>
                  <a:srgbClr val="313131"/>
                </a:buClr>
                <a:buSzPts val="1200"/>
                <a:buChar char="●"/>
              </a:pPr>
              <a:r>
                <a:rPr lang="en-IN" sz="1200">
                  <a:solidFill>
                    <a:srgbClr val="313131"/>
                  </a:solidFill>
                </a:rPr>
                <a:t>No. bookings per month = Twice the no. reviews per month.</a:t>
              </a:r>
              <a:endParaRPr sz="1200">
                <a:solidFill>
                  <a:srgbClr val="313131"/>
                </a:solidFill>
              </a:endParaRPr>
            </a:p>
            <a:p>
              <a:pPr indent="-381000" lvl="0" marL="609600" rtl="0" algn="l">
                <a:spcBef>
                  <a:spcPts val="0"/>
                </a:spcBef>
                <a:spcAft>
                  <a:spcPts val="0"/>
                </a:spcAft>
                <a:buClr>
                  <a:srgbClr val="313131"/>
                </a:buClr>
                <a:buSzPts val="1200"/>
                <a:buChar char="●"/>
              </a:pPr>
              <a:r>
                <a:rPr lang="en-IN" sz="1200">
                  <a:solidFill>
                    <a:srgbClr val="313131"/>
                  </a:solidFill>
                </a:rPr>
                <a:t>Each booking stayed for a minimum night(s) available per listing.</a:t>
              </a:r>
              <a:endParaRPr sz="1200">
                <a:solidFill>
                  <a:srgbClr val="313131"/>
                </a:solidFill>
              </a:endParaRPr>
            </a:p>
            <a:p>
              <a:pPr indent="-381000" lvl="0" marL="609600" rtl="0" algn="l">
                <a:spcBef>
                  <a:spcPts val="0"/>
                </a:spcBef>
                <a:spcAft>
                  <a:spcPts val="0"/>
                </a:spcAft>
                <a:buClr>
                  <a:srgbClr val="313131"/>
                </a:buClr>
                <a:buSzPts val="1200"/>
                <a:buChar char="●"/>
              </a:pPr>
              <a:r>
                <a:rPr lang="en-IN" sz="1200">
                  <a:solidFill>
                    <a:srgbClr val="313131"/>
                  </a:solidFill>
                </a:rPr>
                <a:t>The time between the first and last date of reviews are considered as the time a listing was active. This metric is used to calculate the growth of the area in the last 12 months.</a:t>
              </a:r>
              <a:endParaRPr sz="1200">
                <a:solidFill>
                  <a:srgbClr val="313131"/>
                </a:solidFill>
              </a:endParaRPr>
            </a:p>
          </p:txBody>
        </p:sp>
      </p:grpSp>
      <p:grpSp>
        <p:nvGrpSpPr>
          <p:cNvPr id="93" name="Google Shape;93;g274e55a6043_0_177"/>
          <p:cNvGrpSpPr/>
          <p:nvPr/>
        </p:nvGrpSpPr>
        <p:grpSpPr>
          <a:xfrm>
            <a:off x="426624" y="1645781"/>
            <a:ext cx="3515538" cy="4617770"/>
            <a:chOff x="393698" y="1376360"/>
            <a:chExt cx="3997201" cy="4932461"/>
          </a:xfrm>
        </p:grpSpPr>
        <p:sp>
          <p:nvSpPr>
            <p:cNvPr id="94" name="Google Shape;94;g274e55a6043_0_177"/>
            <p:cNvSpPr txBox="1"/>
            <p:nvPr/>
          </p:nvSpPr>
          <p:spPr>
            <a:xfrm>
              <a:off x="393699" y="1376360"/>
              <a:ext cx="3997200" cy="443700"/>
            </a:xfrm>
            <a:prstGeom prst="rect">
              <a:avLst/>
            </a:prstGeom>
            <a:solidFill>
              <a:srgbClr val="FF5A5F"/>
            </a:solidFill>
            <a:ln>
              <a:noFill/>
            </a:ln>
          </p:spPr>
          <p:txBody>
            <a:bodyPr anchorCtr="1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Background</a:t>
              </a:r>
              <a:endParaRPr sz="1900">
                <a:solidFill>
                  <a:schemeClr val="lt1"/>
                </a:solidFill>
              </a:endParaRPr>
            </a:p>
          </p:txBody>
        </p:sp>
        <p:sp>
          <p:nvSpPr>
            <p:cNvPr id="95" name="Google Shape;95;g274e55a6043_0_177"/>
            <p:cNvSpPr txBox="1"/>
            <p:nvPr/>
          </p:nvSpPr>
          <p:spPr>
            <a:xfrm>
              <a:off x="393698" y="1819921"/>
              <a:ext cx="3997200" cy="44889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t" bIns="45700" lIns="109700" spcFirstLastPara="1" rIns="109700" wrap="square" tIns="146300">
              <a:no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IN" sz="1300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Client want to invest in Airbnb properties in Washington DC area. He wants to know;</a:t>
              </a:r>
              <a:endParaRPr sz="1300"/>
            </a:p>
            <a:p>
              <a:pPr indent="-247650" lvl="1" marL="2413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n-IN" sz="1300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Whether it would be a good investment</a:t>
              </a:r>
              <a:endParaRPr sz="1300"/>
            </a:p>
            <a:p>
              <a:pPr indent="-247650" lvl="1" marL="2413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n-IN" sz="1300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What neighborhoods to focus</a:t>
              </a:r>
              <a:endParaRPr sz="1300"/>
            </a:p>
            <a:p>
              <a:pPr indent="-247650" lvl="1" marL="2413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n-IN" sz="1300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What type of properties are most suitable</a:t>
              </a:r>
              <a:endParaRPr sz="1300"/>
            </a:p>
            <a:p>
              <a:pPr indent="0" lvl="1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g274e55a6043_0_177"/>
          <p:cNvGrpSpPr/>
          <p:nvPr/>
        </p:nvGrpSpPr>
        <p:grpSpPr>
          <a:xfrm>
            <a:off x="4348401" y="1645823"/>
            <a:ext cx="3515538" cy="4617770"/>
            <a:chOff x="393698" y="1376360"/>
            <a:chExt cx="3997201" cy="4932461"/>
          </a:xfrm>
        </p:grpSpPr>
        <p:sp>
          <p:nvSpPr>
            <p:cNvPr id="97" name="Google Shape;97;g274e55a6043_0_177"/>
            <p:cNvSpPr txBox="1"/>
            <p:nvPr/>
          </p:nvSpPr>
          <p:spPr>
            <a:xfrm>
              <a:off x="393699" y="1376360"/>
              <a:ext cx="3997200" cy="443700"/>
            </a:xfrm>
            <a:prstGeom prst="rect">
              <a:avLst/>
            </a:prstGeom>
            <a:solidFill>
              <a:srgbClr val="FF5A5F"/>
            </a:solidFill>
            <a:ln>
              <a:noFill/>
            </a:ln>
          </p:spPr>
          <p:txBody>
            <a:bodyPr anchorCtr="1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 sz="1900"/>
            </a:p>
          </p:txBody>
        </p:sp>
        <p:sp>
          <p:nvSpPr>
            <p:cNvPr id="98" name="Google Shape;98;g274e55a6043_0_177"/>
            <p:cNvSpPr txBox="1"/>
            <p:nvPr/>
          </p:nvSpPr>
          <p:spPr>
            <a:xfrm>
              <a:off x="393698" y="1819921"/>
              <a:ext cx="3997200" cy="44889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t" bIns="45700" lIns="109700" spcFirstLastPara="1" rIns="109700" wrap="square" tIns="146300">
              <a:no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IN" sz="1300">
                  <a:solidFill>
                    <a:srgbClr val="313131"/>
                  </a:solidFill>
                </a:rPr>
                <a:t>Objective 1:</a:t>
              </a:r>
              <a:r>
                <a:rPr lang="en-IN" sz="1300">
                  <a:solidFill>
                    <a:srgbClr val="313131"/>
                  </a:solidFill>
                </a:rPr>
                <a:t> Is Washington DC a good place to invest</a:t>
              </a:r>
              <a:endParaRPr sz="1300">
                <a:solidFill>
                  <a:srgbClr val="313131"/>
                </a:solidFill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IN" sz="1300">
                  <a:solidFill>
                    <a:srgbClr val="313131"/>
                  </a:solidFill>
                </a:rPr>
                <a:t>Objective 2:</a:t>
              </a:r>
              <a:r>
                <a:rPr lang="en-IN" sz="1300">
                  <a:solidFill>
                    <a:srgbClr val="313131"/>
                  </a:solidFill>
                </a:rPr>
                <a:t> If yes, what is the best demographics for investment</a:t>
              </a:r>
              <a:endParaRPr sz="1300">
                <a:solidFill>
                  <a:srgbClr val="313131"/>
                </a:solidFill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IN" sz="1300">
                  <a:solidFill>
                    <a:srgbClr val="313131"/>
                  </a:solidFill>
                </a:rPr>
                <a:t>Objective 3:</a:t>
              </a:r>
              <a:r>
                <a:rPr lang="en-IN" sz="1300">
                  <a:solidFill>
                    <a:srgbClr val="313131"/>
                  </a:solidFill>
                </a:rPr>
                <a:t> Which neighborhoods in Washington DC has the most listings</a:t>
              </a:r>
              <a:endParaRPr sz="1900"/>
            </a:p>
          </p:txBody>
        </p:sp>
      </p:grpSp>
      <p:cxnSp>
        <p:nvCxnSpPr>
          <p:cNvPr id="99" name="Google Shape;99;g274e55a6043_0_177"/>
          <p:cNvCxnSpPr/>
          <p:nvPr/>
        </p:nvCxnSpPr>
        <p:spPr>
          <a:xfrm>
            <a:off x="0" y="1179043"/>
            <a:ext cx="12192000" cy="0"/>
          </a:xfrm>
          <a:prstGeom prst="straightConnector1">
            <a:avLst/>
          </a:prstGeom>
          <a:noFill/>
          <a:ln cap="flat" cmpd="sng" w="76200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e55a6043_0_254"/>
          <p:cNvSpPr/>
          <p:nvPr/>
        </p:nvSpPr>
        <p:spPr>
          <a:xfrm>
            <a:off x="950913" y="1752600"/>
            <a:ext cx="2206800" cy="584400"/>
          </a:xfrm>
          <a:prstGeom prst="chevron">
            <a:avLst>
              <a:gd fmla="val 34952" name="adj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endParaRPr sz="1900"/>
          </a:p>
        </p:txBody>
      </p:sp>
      <p:sp>
        <p:nvSpPr>
          <p:cNvPr id="106" name="Google Shape;106;g274e55a6043_0_254"/>
          <p:cNvSpPr/>
          <p:nvPr/>
        </p:nvSpPr>
        <p:spPr>
          <a:xfrm>
            <a:off x="3005139" y="1752600"/>
            <a:ext cx="2206800" cy="584400"/>
          </a:xfrm>
          <a:prstGeom prst="chevron">
            <a:avLst>
              <a:gd fmla="val 34975" name="adj"/>
            </a:avLst>
          </a:prstGeom>
          <a:solidFill>
            <a:srgbClr val="A5A5A5"/>
          </a:solidFill>
          <a:ln cap="rnd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</a:t>
            </a:r>
            <a:endParaRPr sz="1900"/>
          </a:p>
        </p:txBody>
      </p:sp>
      <p:sp>
        <p:nvSpPr>
          <p:cNvPr id="107" name="Google Shape;107;g274e55a6043_0_254"/>
          <p:cNvSpPr/>
          <p:nvPr/>
        </p:nvSpPr>
        <p:spPr>
          <a:xfrm>
            <a:off x="5053013" y="1752600"/>
            <a:ext cx="2206800" cy="584400"/>
          </a:xfrm>
          <a:prstGeom prst="chevron">
            <a:avLst>
              <a:gd fmla="val 34975" name="adj"/>
            </a:avLst>
          </a:prstGeom>
          <a:solidFill>
            <a:srgbClr val="A5A5A5"/>
          </a:solidFill>
          <a:ln cap="rnd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</a:t>
            </a:r>
            <a:endParaRPr sz="1900"/>
          </a:p>
        </p:txBody>
      </p:sp>
      <p:sp>
        <p:nvSpPr>
          <p:cNvPr id="108" name="Google Shape;108;g274e55a6043_0_254"/>
          <p:cNvSpPr/>
          <p:nvPr/>
        </p:nvSpPr>
        <p:spPr>
          <a:xfrm>
            <a:off x="7099300" y="1752600"/>
            <a:ext cx="2206800" cy="584400"/>
          </a:xfrm>
          <a:prstGeom prst="chevron">
            <a:avLst>
              <a:gd fmla="val 34975" name="adj"/>
            </a:avLst>
          </a:prstGeom>
          <a:solidFill>
            <a:srgbClr val="A5A5A5"/>
          </a:solidFill>
          <a:ln cap="rnd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Analyze</a:t>
            </a:r>
            <a:endParaRPr sz="1900"/>
          </a:p>
        </p:txBody>
      </p:sp>
      <p:sp>
        <p:nvSpPr>
          <p:cNvPr id="109" name="Google Shape;109;g274e55a6043_0_254"/>
          <p:cNvSpPr txBox="1"/>
          <p:nvPr/>
        </p:nvSpPr>
        <p:spPr>
          <a:xfrm>
            <a:off x="849313" y="2864555"/>
            <a:ext cx="178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Client want to invest in Airbnb properties in Washington DC area. He wants to know;</a:t>
            </a:r>
            <a:endParaRPr sz="1300"/>
          </a:p>
          <a:p>
            <a:pPr indent="-260350" lvl="1" marL="241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Whether it would be a good investment</a:t>
            </a:r>
            <a:endParaRPr sz="1300"/>
          </a:p>
          <a:p>
            <a:pPr indent="-260350" lvl="1" marL="241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What neighborhoods to focus</a:t>
            </a:r>
            <a:endParaRPr sz="1300"/>
          </a:p>
          <a:p>
            <a:pPr indent="-260350" lvl="1" marL="241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IN" sz="13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What type of properties are most suitable</a:t>
            </a:r>
            <a:endParaRPr sz="1300"/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74e55a6043_0_254"/>
          <p:cNvSpPr/>
          <p:nvPr/>
        </p:nvSpPr>
        <p:spPr>
          <a:xfrm>
            <a:off x="9131300" y="1752600"/>
            <a:ext cx="2206800" cy="584400"/>
          </a:xfrm>
          <a:prstGeom prst="chevron">
            <a:avLst>
              <a:gd fmla="val 34975" name="adj"/>
            </a:avLst>
          </a:prstGeom>
          <a:solidFill>
            <a:srgbClr val="FF5A5F"/>
          </a:solidFill>
          <a:ln cap="rnd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 &amp; Share</a:t>
            </a:r>
            <a:endParaRPr sz="1900"/>
          </a:p>
        </p:txBody>
      </p:sp>
      <p:sp>
        <p:nvSpPr>
          <p:cNvPr id="111" name="Google Shape;111;g274e55a6043_0_254"/>
          <p:cNvSpPr txBox="1"/>
          <p:nvPr/>
        </p:nvSpPr>
        <p:spPr>
          <a:xfrm>
            <a:off x="3074353" y="2864555"/>
            <a:ext cx="195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313131"/>
                </a:solidFill>
              </a:rPr>
              <a:t>The dataset is from scraped data of listings from Airbnb.</a:t>
            </a:r>
            <a:endParaRPr sz="1300">
              <a:solidFill>
                <a:srgbClr val="313131"/>
              </a:solidFill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313131"/>
                </a:solidFill>
              </a:rPr>
              <a:t>The data has 3724 rows with one listings each.</a:t>
            </a:r>
            <a:endParaRPr sz="1300">
              <a:solidFill>
                <a:srgbClr val="313131"/>
              </a:solidFill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313131"/>
                </a:solidFill>
              </a:rPr>
              <a:t>The dataset shows information such as a unique listing id, location, price, review ratings etc.</a:t>
            </a:r>
            <a:endParaRPr sz="1900"/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74e55a6043_0_254"/>
          <p:cNvSpPr txBox="1"/>
          <p:nvPr/>
        </p:nvSpPr>
        <p:spPr>
          <a:xfrm>
            <a:off x="5146993" y="2864555"/>
            <a:ext cx="195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313131"/>
                </a:solidFill>
              </a:rPr>
              <a:t>The dataset has missing values in columns like reviews, and some duplicate values. Therefore, the data needs to be cleaned.</a:t>
            </a:r>
            <a:endParaRPr sz="1300">
              <a:solidFill>
                <a:srgbClr val="313131"/>
              </a:solidFill>
            </a:endParaRPr>
          </a:p>
        </p:txBody>
      </p:sp>
      <p:sp>
        <p:nvSpPr>
          <p:cNvPr id="113" name="Google Shape;113;g274e55a6043_0_254"/>
          <p:cNvSpPr txBox="1"/>
          <p:nvPr/>
        </p:nvSpPr>
        <p:spPr>
          <a:xfrm>
            <a:off x="7255203" y="2619615"/>
            <a:ext cx="195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313131"/>
                </a:solidFill>
              </a:rPr>
              <a:t>The data was analysed from different angles to derive various insights;</a:t>
            </a:r>
            <a:endParaRPr sz="1300">
              <a:solidFill>
                <a:srgbClr val="313131"/>
              </a:solidFill>
            </a:endParaRPr>
          </a:p>
          <a:p>
            <a:pPr indent="-285750" lvl="1" marL="279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IN" sz="1300">
                <a:solidFill>
                  <a:srgbClr val="313131"/>
                </a:solidFill>
              </a:rPr>
              <a:t>Actual and potential revenues of the listings were calculated based on assumptions detailed before.</a:t>
            </a:r>
            <a:endParaRPr sz="1300">
              <a:solidFill>
                <a:srgbClr val="313131"/>
              </a:solidFill>
            </a:endParaRPr>
          </a:p>
          <a:p>
            <a:pPr indent="-285750" lvl="1" marL="279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IN" sz="1300">
                <a:solidFill>
                  <a:srgbClr val="313131"/>
                </a:solidFill>
              </a:rPr>
              <a:t>A revenue score was assigned to find out neighbourhoods that generate revenue closer to potential revenues</a:t>
            </a:r>
            <a:endParaRPr sz="1300">
              <a:solidFill>
                <a:srgbClr val="313131"/>
              </a:solidFill>
            </a:endParaRPr>
          </a:p>
          <a:p>
            <a:pPr indent="-285750" lvl="1" marL="279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IN" sz="1300">
                <a:solidFill>
                  <a:srgbClr val="313131"/>
                </a:solidFill>
              </a:rPr>
              <a:t>Average revenue per property and revenue score was used to identify potential investments.</a:t>
            </a:r>
            <a:endParaRPr b="0" i="0" sz="11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2" marL="482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74e55a6043_0_254"/>
          <p:cNvSpPr txBox="1"/>
          <p:nvPr/>
        </p:nvSpPr>
        <p:spPr>
          <a:xfrm>
            <a:off x="9363393" y="2864555"/>
            <a:ext cx="195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following final insights are shared with the client;</a:t>
            </a:r>
            <a:endParaRPr sz="1900"/>
          </a:p>
          <a:p>
            <a:pPr indent="-285750" lvl="1" marL="279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growth in the area in the last 12 months.</a:t>
            </a:r>
            <a:endParaRPr sz="1900"/>
          </a:p>
          <a:p>
            <a:pPr indent="-285750" lvl="1" marL="279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Potential of growth based on current revenue and potential earnings</a:t>
            </a:r>
            <a:endParaRPr sz="1900"/>
          </a:p>
          <a:p>
            <a:pPr indent="-285750" lvl="1" marL="279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Best neighbourhoods and property types of investments</a:t>
            </a:r>
            <a:endParaRPr sz="1900"/>
          </a:p>
          <a:p>
            <a:pPr indent="-285750" lvl="1" marL="279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Neighbourhood with the most listings</a:t>
            </a:r>
            <a:endParaRPr b="0" i="0" sz="11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2" marL="482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74e55a6043_0_254"/>
          <p:cNvSpPr txBox="1"/>
          <p:nvPr/>
        </p:nvSpPr>
        <p:spPr>
          <a:xfrm>
            <a:off x="9240159" y="1375953"/>
            <a:ext cx="2124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8000" spcFirstLastPara="1" rIns="4800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100" u="none" cap="none" strike="noStrike">
                <a:solidFill>
                  <a:srgbClr val="3C8A2E"/>
                </a:solidFill>
                <a:latin typeface="Arial"/>
                <a:ea typeface="Arial"/>
                <a:cs typeface="Arial"/>
                <a:sym typeface="Arial"/>
              </a:rPr>
              <a:t>Focus of today’s presentation</a:t>
            </a:r>
            <a:endParaRPr sz="1900"/>
          </a:p>
        </p:txBody>
      </p:sp>
      <p:sp>
        <p:nvSpPr>
          <p:cNvPr id="116" name="Google Shape;116;g274e55a6043_0_254"/>
          <p:cNvSpPr/>
          <p:nvPr/>
        </p:nvSpPr>
        <p:spPr>
          <a:xfrm>
            <a:off x="9091375" y="1545150"/>
            <a:ext cx="2206800" cy="4682700"/>
          </a:xfrm>
          <a:prstGeom prst="roundRect">
            <a:avLst>
              <a:gd fmla="val 8147" name="adj"/>
            </a:avLst>
          </a:prstGeom>
          <a:noFill/>
          <a:ln cap="flat" cmpd="sng" w="12700">
            <a:solidFill>
              <a:srgbClr val="A1C09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74e55a6043_0_254"/>
          <p:cNvSpPr txBox="1"/>
          <p:nvPr/>
        </p:nvSpPr>
        <p:spPr>
          <a:xfrm>
            <a:off x="273497" y="104065"/>
            <a:ext cx="117444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i="0" lang="en-IN" sz="1300" u="none" cap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br>
              <a:rPr b="0" i="0" lang="en-IN" sz="2400" u="none" cap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2400" u="none" cap="none" strike="noStrike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A 5-step approach was taken to develop this report starting from defining the question to visualizing the data.</a:t>
            </a:r>
            <a:endParaRPr sz="1900">
              <a:solidFill>
                <a:srgbClr val="FF5A5F"/>
              </a:solidFill>
            </a:endParaRPr>
          </a:p>
        </p:txBody>
      </p:sp>
      <p:cxnSp>
        <p:nvCxnSpPr>
          <p:cNvPr id="118" name="Google Shape;118;g274e55a6043_0_254"/>
          <p:cNvCxnSpPr/>
          <p:nvPr/>
        </p:nvCxnSpPr>
        <p:spPr>
          <a:xfrm>
            <a:off x="0" y="1120987"/>
            <a:ext cx="12192000" cy="0"/>
          </a:xfrm>
          <a:prstGeom prst="straightConnector1">
            <a:avLst/>
          </a:prstGeom>
          <a:noFill/>
          <a:ln cap="flat" cmpd="sng" w="76200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4e55a6043_0_105"/>
          <p:cNvSpPr/>
          <p:nvPr/>
        </p:nvSpPr>
        <p:spPr>
          <a:xfrm>
            <a:off x="2292400" y="465022"/>
            <a:ext cx="7607400" cy="886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t" dir="5400000" dist="38100">
              <a:srgbClr val="000000">
                <a:alpha val="74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g274e55a6043_0_105"/>
          <p:cNvSpPr txBox="1"/>
          <p:nvPr/>
        </p:nvSpPr>
        <p:spPr>
          <a:xfrm>
            <a:off x="3080289" y="584964"/>
            <a:ext cx="430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Overview</a:t>
            </a:r>
            <a:endParaRPr b="1" sz="3600">
              <a:solidFill>
                <a:srgbClr val="FF5A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25" name="Google Shape;125;g274e55a6043_0_105"/>
          <p:cNvGrpSpPr/>
          <p:nvPr/>
        </p:nvGrpSpPr>
        <p:grpSpPr>
          <a:xfrm>
            <a:off x="8643748" y="536738"/>
            <a:ext cx="734687" cy="743126"/>
            <a:chOff x="7211466" y="1719600"/>
            <a:chExt cx="444000" cy="449100"/>
          </a:xfrm>
        </p:grpSpPr>
        <p:sp>
          <p:nvSpPr>
            <p:cNvPr id="126" name="Google Shape;126;g274e55a6043_0_105"/>
            <p:cNvSpPr/>
            <p:nvPr/>
          </p:nvSpPr>
          <p:spPr>
            <a:xfrm>
              <a:off x="7211466" y="1719600"/>
              <a:ext cx="444000" cy="449100"/>
            </a:xfrm>
            <a:prstGeom prst="roundRect">
              <a:avLst>
                <a:gd fmla="val 50000" name="adj"/>
              </a:avLst>
            </a:prstGeom>
            <a:solidFill>
              <a:srgbClr val="FF5A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27" name="Google Shape;127;g274e55a6043_0_1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9243" y="1849816"/>
              <a:ext cx="188578" cy="188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g274e55a6043_0_105"/>
          <p:cNvSpPr txBox="1"/>
          <p:nvPr/>
        </p:nvSpPr>
        <p:spPr>
          <a:xfrm>
            <a:off x="982675" y="1785575"/>
            <a:ext cx="107622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1800"/>
              <a:buChar char="●"/>
            </a:pPr>
            <a:r>
              <a:rPr lang="en-IN" sz="24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Analyzing 3,723 Airbnb listings across Washington D.C., encompassing a diverse range of data points including host details, pricing, location, and guest reviews.</a:t>
            </a:r>
            <a:endParaRPr sz="24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400"/>
              <a:buFont typeface="Poppins"/>
              <a:buChar char="●"/>
            </a:pPr>
            <a:r>
              <a:rPr lang="en-IN" sz="24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Initial data review shows the need for significant cleaning and standardization.</a:t>
            </a:r>
            <a:endParaRPr sz="24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400"/>
              <a:buFont typeface="Poppins"/>
              <a:buChar char="●"/>
            </a:pPr>
            <a:r>
              <a:rPr lang="en-IN" sz="24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The Data has 3723 rows and 92 Columns </a:t>
            </a:r>
            <a:endParaRPr sz="24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400"/>
              <a:buFont typeface="Poppins"/>
              <a:buChar char="●"/>
            </a:pPr>
            <a:r>
              <a:rPr lang="en-IN" sz="24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There is a lot of missing data it has to be cleaned before performing analysis.</a:t>
            </a:r>
            <a:endParaRPr sz="24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4e55a6043_0_80"/>
          <p:cNvSpPr/>
          <p:nvPr/>
        </p:nvSpPr>
        <p:spPr>
          <a:xfrm>
            <a:off x="2292400" y="465022"/>
            <a:ext cx="7607400" cy="886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t" dir="5400000" dist="38100">
              <a:srgbClr val="000000">
                <a:alpha val="74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274e55a6043_0_80"/>
          <p:cNvSpPr txBox="1"/>
          <p:nvPr/>
        </p:nvSpPr>
        <p:spPr>
          <a:xfrm>
            <a:off x="3080304" y="584970"/>
            <a:ext cx="5703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2900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Cleaning &amp; Preparation</a:t>
            </a:r>
            <a:endParaRPr b="1" sz="2900">
              <a:solidFill>
                <a:srgbClr val="FF5A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35" name="Google Shape;135;g274e55a6043_0_80"/>
          <p:cNvGrpSpPr/>
          <p:nvPr/>
        </p:nvGrpSpPr>
        <p:grpSpPr>
          <a:xfrm>
            <a:off x="8643748" y="536738"/>
            <a:ext cx="734687" cy="743126"/>
            <a:chOff x="7211466" y="1719600"/>
            <a:chExt cx="444000" cy="449100"/>
          </a:xfrm>
        </p:grpSpPr>
        <p:sp>
          <p:nvSpPr>
            <p:cNvPr id="136" name="Google Shape;136;g274e55a6043_0_80"/>
            <p:cNvSpPr/>
            <p:nvPr/>
          </p:nvSpPr>
          <p:spPr>
            <a:xfrm>
              <a:off x="7211466" y="1719600"/>
              <a:ext cx="444000" cy="449100"/>
            </a:xfrm>
            <a:prstGeom prst="roundRect">
              <a:avLst>
                <a:gd fmla="val 50000" name="adj"/>
              </a:avLst>
            </a:prstGeom>
            <a:solidFill>
              <a:srgbClr val="FF5A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37" name="Google Shape;137;g274e55a6043_0_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9243" y="1849816"/>
              <a:ext cx="188578" cy="188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g274e55a6043_0_80"/>
          <p:cNvSpPr txBox="1"/>
          <p:nvPr/>
        </p:nvSpPr>
        <p:spPr>
          <a:xfrm>
            <a:off x="760450" y="1636075"/>
            <a:ext cx="106713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1800"/>
              <a:buChar char="●"/>
            </a:pPr>
            <a:r>
              <a:rPr b="1" lang="en-IN" sz="24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Original Data Issues:</a:t>
            </a:r>
            <a:endParaRPr b="1" sz="24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1600"/>
              <a:buChar char="❏"/>
            </a:pPr>
            <a:r>
              <a:rPr lang="en-IN" sz="22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Duplicates</a:t>
            </a:r>
            <a:endParaRPr sz="22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1600"/>
              <a:buChar char="❏"/>
            </a:pPr>
            <a:r>
              <a:rPr lang="en-IN" sz="22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Listings without reviews</a:t>
            </a:r>
            <a:endParaRPr sz="22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200"/>
              <a:buFont typeface="Poppins"/>
              <a:buChar char="❏"/>
            </a:pPr>
            <a:r>
              <a:rPr lang="en-IN" sz="22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Inconsistent</a:t>
            </a:r>
            <a:r>
              <a:rPr lang="en-IN" sz="22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 Data</a:t>
            </a:r>
            <a:endParaRPr sz="22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1800"/>
              <a:buChar char="●"/>
            </a:pPr>
            <a:r>
              <a:rPr b="1" lang="en-IN" sz="24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Cleaning Methods:</a:t>
            </a:r>
            <a:endParaRPr sz="22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1600"/>
              <a:buChar char="❏"/>
            </a:pPr>
            <a:r>
              <a:rPr lang="en-IN" sz="22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Filtered out listings with no reviews (number_of_host_name=0) (830 Listings).</a:t>
            </a:r>
            <a:endParaRPr sz="22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1600"/>
              <a:buChar char="❏"/>
            </a:pPr>
            <a:r>
              <a:rPr lang="en-IN" sz="22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Standardized text data for State, City and Neighbourhood.</a:t>
            </a:r>
            <a:endParaRPr sz="22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1800"/>
              <a:buChar char="●"/>
            </a:pPr>
            <a:r>
              <a:rPr b="1" lang="en-IN" sz="24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Tools Used:</a:t>
            </a:r>
            <a:r>
              <a:rPr lang="en-IN" sz="2400">
                <a:solidFill>
                  <a:srgbClr val="FF5A5F"/>
                </a:solidFill>
                <a:latin typeface="Poppins"/>
                <a:ea typeface="Poppins"/>
                <a:cs typeface="Poppins"/>
                <a:sym typeface="Poppins"/>
              </a:rPr>
              <a:t> Excel for initial cleaning. </a:t>
            </a:r>
            <a:endParaRPr b="1" sz="29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4e55a6043_0_91"/>
          <p:cNvSpPr/>
          <p:nvPr/>
        </p:nvSpPr>
        <p:spPr>
          <a:xfrm>
            <a:off x="2292400" y="465022"/>
            <a:ext cx="7607400" cy="886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t" dir="5400000" dist="38100">
              <a:srgbClr val="000000">
                <a:alpha val="74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g274e55a6043_0_91"/>
          <p:cNvSpPr txBox="1"/>
          <p:nvPr/>
        </p:nvSpPr>
        <p:spPr>
          <a:xfrm>
            <a:off x="3080304" y="584970"/>
            <a:ext cx="570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2600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Cleaning &amp; Quality Check</a:t>
            </a:r>
            <a:endParaRPr b="1" sz="2600">
              <a:solidFill>
                <a:srgbClr val="FF5A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45" name="Google Shape;145;g274e55a6043_0_91"/>
          <p:cNvGrpSpPr/>
          <p:nvPr/>
        </p:nvGrpSpPr>
        <p:grpSpPr>
          <a:xfrm>
            <a:off x="8643748" y="536738"/>
            <a:ext cx="734687" cy="743126"/>
            <a:chOff x="7211466" y="1719600"/>
            <a:chExt cx="444000" cy="449100"/>
          </a:xfrm>
        </p:grpSpPr>
        <p:sp>
          <p:nvSpPr>
            <p:cNvPr id="146" name="Google Shape;146;g274e55a6043_0_91"/>
            <p:cNvSpPr/>
            <p:nvPr/>
          </p:nvSpPr>
          <p:spPr>
            <a:xfrm>
              <a:off x="7211466" y="1719600"/>
              <a:ext cx="444000" cy="449100"/>
            </a:xfrm>
            <a:prstGeom prst="roundRect">
              <a:avLst>
                <a:gd fmla="val 50000" name="adj"/>
              </a:avLst>
            </a:prstGeom>
            <a:solidFill>
              <a:srgbClr val="FF5A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47" name="Google Shape;147;g274e55a6043_0_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9243" y="1849816"/>
              <a:ext cx="188578" cy="188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g274e55a6043_0_91"/>
          <p:cNvSpPr txBox="1"/>
          <p:nvPr/>
        </p:nvSpPr>
        <p:spPr>
          <a:xfrm>
            <a:off x="760450" y="1636075"/>
            <a:ext cx="106713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400"/>
              <a:buChar char="●"/>
            </a:pPr>
            <a:r>
              <a:rPr b="1" lang="en-IN" sz="2400">
                <a:solidFill>
                  <a:srgbClr val="FF5A5F"/>
                </a:solidFill>
              </a:rPr>
              <a:t>Deleted 78 unwanted Columns (Prompt 3)</a:t>
            </a:r>
            <a:r>
              <a:rPr lang="en-IN" sz="2400">
                <a:solidFill>
                  <a:srgbClr val="FF5A5F"/>
                </a:solidFill>
              </a:rPr>
              <a:t> </a:t>
            </a:r>
            <a:r>
              <a:rPr b="1" lang="en-IN" sz="2400">
                <a:solidFill>
                  <a:srgbClr val="FF5A5F"/>
                </a:solidFill>
              </a:rPr>
              <a:t>which are of no use for our analysis </a:t>
            </a:r>
            <a:endParaRPr b="1" sz="2400">
              <a:solidFill>
                <a:srgbClr val="FF5A5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000"/>
              <a:buChar char="❖"/>
            </a:pPr>
            <a:r>
              <a:rPr b="1" lang="en-IN" sz="2000">
                <a:solidFill>
                  <a:srgbClr val="FF5A5F"/>
                </a:solidFill>
              </a:rPr>
              <a:t>Columns containing URLs.</a:t>
            </a:r>
            <a:endParaRPr b="1" sz="2000">
              <a:solidFill>
                <a:srgbClr val="FF5A5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000"/>
              <a:buChar char="❖"/>
            </a:pPr>
            <a:r>
              <a:rPr b="1" lang="en-IN" sz="2000">
                <a:solidFill>
                  <a:srgbClr val="FF5A5F"/>
                </a:solidFill>
              </a:rPr>
              <a:t>Columns containing long descriptions.</a:t>
            </a:r>
            <a:endParaRPr b="1" sz="2000">
              <a:solidFill>
                <a:srgbClr val="FF5A5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000"/>
              <a:buChar char="❖"/>
            </a:pPr>
            <a:r>
              <a:rPr b="1" lang="en-IN" sz="2000">
                <a:solidFill>
                  <a:srgbClr val="FF5A5F"/>
                </a:solidFill>
              </a:rPr>
              <a:t>Columns containing single data or no data.</a:t>
            </a:r>
            <a:endParaRPr b="1" sz="2000">
              <a:solidFill>
                <a:srgbClr val="FF5A5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000"/>
              <a:buChar char="❖"/>
            </a:pPr>
            <a:r>
              <a:rPr b="1" lang="en-IN" sz="2000">
                <a:solidFill>
                  <a:srgbClr val="FF5A5F"/>
                </a:solidFill>
              </a:rPr>
              <a:t>Columns containing data that add no value to our analysis</a:t>
            </a:r>
            <a:endParaRPr b="1" sz="2000">
              <a:solidFill>
                <a:srgbClr val="FF5A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5A5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1900"/>
              <a:buChar char="●"/>
            </a:pPr>
            <a:r>
              <a:rPr lang="en-IN" sz="1900">
                <a:solidFill>
                  <a:srgbClr val="FF5A5F"/>
                </a:solidFill>
              </a:rPr>
              <a:t>Added Columns</a:t>
            </a:r>
            <a:endParaRPr sz="1900">
              <a:solidFill>
                <a:srgbClr val="FF5A5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1900"/>
              <a:buChar char="-"/>
            </a:pPr>
            <a:r>
              <a:rPr lang="en-IN" sz="1900">
                <a:solidFill>
                  <a:srgbClr val="FF5A5F"/>
                </a:solidFill>
              </a:rPr>
              <a:t>Actual revenue per year, Potential Yearly Revenue , Is this a revenue generating property , Monthly Revenue , Revenue Score , Top choice score </a:t>
            </a:r>
            <a:endParaRPr sz="150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5A5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5A5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FF5A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5A5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4e55a6043_0_322"/>
          <p:cNvSpPr/>
          <p:nvPr/>
        </p:nvSpPr>
        <p:spPr>
          <a:xfrm>
            <a:off x="2292400" y="465022"/>
            <a:ext cx="7607400" cy="886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t" dir="5400000" dist="38100">
              <a:srgbClr val="000000">
                <a:alpha val="74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g274e55a6043_0_322"/>
          <p:cNvSpPr txBox="1"/>
          <p:nvPr/>
        </p:nvSpPr>
        <p:spPr>
          <a:xfrm>
            <a:off x="3080304" y="584970"/>
            <a:ext cx="570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2600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Cleaning &amp; Quality Check</a:t>
            </a:r>
            <a:endParaRPr b="1" sz="2600">
              <a:solidFill>
                <a:srgbClr val="FF5A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55" name="Google Shape;155;g274e55a6043_0_322"/>
          <p:cNvGrpSpPr/>
          <p:nvPr/>
        </p:nvGrpSpPr>
        <p:grpSpPr>
          <a:xfrm>
            <a:off x="8643748" y="536738"/>
            <a:ext cx="734687" cy="743126"/>
            <a:chOff x="7211466" y="1719600"/>
            <a:chExt cx="444000" cy="449100"/>
          </a:xfrm>
        </p:grpSpPr>
        <p:sp>
          <p:nvSpPr>
            <p:cNvPr id="156" name="Google Shape;156;g274e55a6043_0_322"/>
            <p:cNvSpPr/>
            <p:nvPr/>
          </p:nvSpPr>
          <p:spPr>
            <a:xfrm>
              <a:off x="7211466" y="1719600"/>
              <a:ext cx="444000" cy="449100"/>
            </a:xfrm>
            <a:prstGeom prst="roundRect">
              <a:avLst>
                <a:gd fmla="val 50000" name="adj"/>
              </a:avLst>
            </a:prstGeom>
            <a:solidFill>
              <a:srgbClr val="FF5A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57" name="Google Shape;157;g274e55a6043_0_3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9243" y="1849816"/>
              <a:ext cx="188578" cy="188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g274e55a6043_0_322"/>
          <p:cNvSpPr txBox="1"/>
          <p:nvPr/>
        </p:nvSpPr>
        <p:spPr>
          <a:xfrm>
            <a:off x="760450" y="1636075"/>
            <a:ext cx="10671300" cy="51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5A5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g274e55a6043_0_322"/>
          <p:cNvSpPr txBox="1"/>
          <p:nvPr/>
        </p:nvSpPr>
        <p:spPr>
          <a:xfrm>
            <a:off x="345150" y="1530675"/>
            <a:ext cx="6200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5A5F"/>
              </a:solidFill>
            </a:endParaRPr>
          </a:p>
          <a:p>
            <a:pPr indent="0" lvl="0" marL="121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5A5F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5A5F"/>
              </a:solidFill>
            </a:endParaRPr>
          </a:p>
        </p:txBody>
      </p:sp>
      <p:sp>
        <p:nvSpPr>
          <p:cNvPr id="160" name="Google Shape;160;g274e55a6043_0_322"/>
          <p:cNvSpPr txBox="1"/>
          <p:nvPr/>
        </p:nvSpPr>
        <p:spPr>
          <a:xfrm>
            <a:off x="760450" y="1530675"/>
            <a:ext cx="114315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44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200"/>
              <a:buChar char="•"/>
            </a:pPr>
            <a:r>
              <a:rPr b="1" lang="en-IN" sz="2200">
                <a:solidFill>
                  <a:srgbClr val="FF5A5F"/>
                </a:solidFill>
              </a:rPr>
              <a:t>Filtering and Further cleaning</a:t>
            </a:r>
            <a:endParaRPr b="1" sz="2200">
              <a:solidFill>
                <a:srgbClr val="FF5A5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200"/>
              <a:buChar char="➔"/>
            </a:pPr>
            <a:r>
              <a:rPr b="1" lang="en-IN" sz="2200">
                <a:solidFill>
                  <a:srgbClr val="FF5A5F"/>
                </a:solidFill>
              </a:rPr>
              <a:t>In city column we combined 2 different Washington and Washington DC into one.</a:t>
            </a:r>
            <a:endParaRPr b="1" sz="2200">
              <a:solidFill>
                <a:srgbClr val="FF5A5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200"/>
              <a:buChar char="➔"/>
            </a:pPr>
            <a:r>
              <a:rPr b="1" lang="en-IN" sz="2200">
                <a:solidFill>
                  <a:srgbClr val="FF5A5F"/>
                </a:solidFill>
              </a:rPr>
              <a:t>In State column washington DC Gets replaced to DC</a:t>
            </a:r>
            <a:endParaRPr b="1" sz="2200">
              <a:solidFill>
                <a:srgbClr val="FF5A5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200"/>
              <a:buChar char="➔"/>
            </a:pPr>
            <a:r>
              <a:rPr b="1" lang="en-IN" sz="2200">
                <a:solidFill>
                  <a:srgbClr val="FF5A5F"/>
                </a:solidFill>
              </a:rPr>
              <a:t>Hide the Neighbourhood column as we already have neighborhood_group_cleansed as cleaned column. </a:t>
            </a:r>
            <a:endParaRPr sz="1900">
              <a:solidFill>
                <a:srgbClr val="FF5A5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