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Poppins Light"/>
      <p:regular r:id="rId27"/>
      <p:bold r:id="rId28"/>
      <p:italic r:id="rId29"/>
      <p:boldItalic r:id="rId30"/>
    </p:embeddedFont>
    <p:embeddedFont>
      <p:font typeface="Arial Black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bFTtPi6fajQDOXgzsJ11HynZ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PoppinsLight-bold.fntdata"/><Relationship Id="rId27" Type="http://schemas.openxmlformats.org/officeDocument/2006/relationships/font" Target="fonts/Poppins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Black-regular.fntdata"/><Relationship Id="rId30" Type="http://schemas.openxmlformats.org/officeDocument/2006/relationships/font" Target="fonts/Poppins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DAXinstitute\EXCEL%20ACADEMIC%20PROJECT%20AIRBNB%20-%20Instructions%20&amp;%20Files\Charles-Airbnb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DAXinstitute\EXCEL%20ACADEMIC%20PROJECT%20AIRBNB%20-%20Instructions%20&amp;%20Files\Charles-Airbnb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D:\DAXinstitute\EXCEL%20ACADEMIC%20PROJECT%20AIRBNB%20-%20Instructions%20&amp;%20Files\Charles-Airbnb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DAXinstitute\EXCEL%20ACADEMIC%20PROJECT%20AIRBNB%20-%20Instructions%20&amp;%20Files\Charles-Airbnb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D:\DAXinstitute\EXCEL%20ACADEMIC%20PROJECT%20AIRBNB%20-%20Instructions%20&amp;%20Files\Charles-Airbn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[Charles-Airbnb.xlsx]growth in last 12 months!PivotTable8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Growth in Washington DC Area</a:t>
            </a:r>
            <a:br>
              <a:rPr lang="en-AU"/>
            </a:b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(last 12 Months)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'growth in last 12 months'!$B$3</c:f>
              <c:strCache>
                <c:ptCount val="1"/>
                <c:pt idx="0">
                  <c:v>No. of properties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'growth in last 12 months'!$A$4:$A$16</c:f>
              <c:strCache>
                <c:ptCount val="12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'growth in last 12 months'!$B$4:$B$16</c:f>
              <c:numCache>
                <c:formatCode>General</c:formatCode>
                <c:ptCount val="12"/>
                <c:pt idx="0">
                  <c:v>102</c:v>
                </c:pt>
                <c:pt idx="1">
                  <c:v>86</c:v>
                </c:pt>
                <c:pt idx="2">
                  <c:v>88</c:v>
                </c:pt>
                <c:pt idx="3">
                  <c:v>64</c:v>
                </c:pt>
                <c:pt idx="4">
                  <c:v>81</c:v>
                </c:pt>
                <c:pt idx="5">
                  <c:v>75</c:v>
                </c:pt>
                <c:pt idx="6">
                  <c:v>87</c:v>
                </c:pt>
                <c:pt idx="7">
                  <c:v>131</c:v>
                </c:pt>
                <c:pt idx="8">
                  <c:v>144</c:v>
                </c:pt>
                <c:pt idx="9">
                  <c:v>160</c:v>
                </c:pt>
                <c:pt idx="10">
                  <c:v>157</c:v>
                </c:pt>
                <c:pt idx="11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6-410A-8BCA-606311E89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29086063"/>
        <c:axId val="1329102383"/>
      </c:barChart>
      <c:lineChart>
        <c:grouping val="standard"/>
        <c:varyColors val="0"/>
        <c:ser>
          <c:idx val="1"/>
          <c:order val="1"/>
          <c:tx>
            <c:strRef>
              <c:f>'growth in last 12 months'!$C$3</c:f>
              <c:strCache>
                <c:ptCount val="1"/>
                <c:pt idx="0">
                  <c:v>No. of Bookings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'growth in last 12 months'!$A$4:$A$16</c:f>
              <c:strCache>
                <c:ptCount val="12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'growth in last 12 months'!$C$4:$C$16</c:f>
              <c:numCache>
                <c:formatCode>General</c:formatCode>
                <c:ptCount val="12"/>
                <c:pt idx="0">
                  <c:v>368.16666666666657</c:v>
                </c:pt>
                <c:pt idx="1">
                  <c:v>317.63636363636363</c:v>
                </c:pt>
                <c:pt idx="2">
                  <c:v>439.20000000000016</c:v>
                </c:pt>
                <c:pt idx="3">
                  <c:v>295.77777777777771</c:v>
                </c:pt>
                <c:pt idx="4">
                  <c:v>365.5</c:v>
                </c:pt>
                <c:pt idx="5">
                  <c:v>402.57142857142861</c:v>
                </c:pt>
                <c:pt idx="6">
                  <c:v>487.99999999999989</c:v>
                </c:pt>
                <c:pt idx="7">
                  <c:v>909.19999999999959</c:v>
                </c:pt>
                <c:pt idx="8">
                  <c:v>899.5</c:v>
                </c:pt>
                <c:pt idx="9">
                  <c:v>994.00000000000057</c:v>
                </c:pt>
                <c:pt idx="10">
                  <c:v>1183</c:v>
                </c:pt>
                <c:pt idx="11">
                  <c:v>2496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56-410A-8BCA-606311E89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7997760"/>
        <c:axId val="967996320"/>
      </c:lineChart>
      <c:catAx>
        <c:axId val="96799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96320"/>
        <c:crosses val="autoZero"/>
        <c:auto val="1"/>
        <c:lblAlgn val="ctr"/>
        <c:lblOffset val="100"/>
        <c:noMultiLvlLbl val="0"/>
      </c:catAx>
      <c:valAx>
        <c:axId val="96799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No. of Bookings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997760"/>
        <c:crosses val="autoZero"/>
        <c:crossBetween val="between"/>
      </c:valAx>
      <c:valAx>
        <c:axId val="132910238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No. of Properties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086063"/>
        <c:crosses val="max"/>
        <c:crossBetween val="between"/>
      </c:valAx>
      <c:catAx>
        <c:axId val="13290860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29102383"/>
        <c:crosses val="autoZero"/>
        <c:auto val="1"/>
        <c:lblAlgn val="ctr"/>
        <c:lblOffset val="100"/>
        <c:noMultiLvlLbl val="0"/>
      </c:catAx>
      <c:spPr>
        <a:noFill/>
        <a:ln w="25400" cmpd="sng">
          <a:solidFill>
            <a:schemeClr val="tx1">
              <a:lumMod val="15000"/>
              <a:lumOff val="8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[Charles-Airbnb.xlsx]Sheet22!PivotTable22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Monthly Revenue </a:t>
            </a:r>
            <a:br>
              <a:rPr lang="en-US"/>
            </a:br>
            <a:r>
              <a:rPr lang="en-US" sz="1100"/>
              <a:t>(last 12 Months)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Sheet22!$A$4:$A$16</c:f>
              <c:strCache>
                <c:ptCount val="12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strCache>
            </c:strRef>
          </c:cat>
          <c:val>
            <c:numRef>
              <c:f>Sheet22!$B$4:$B$16</c:f>
              <c:numCache>
                <c:formatCode>"$"#,##0</c:formatCode>
                <c:ptCount val="12"/>
                <c:pt idx="0">
                  <c:v>85467.999999999985</c:v>
                </c:pt>
                <c:pt idx="1">
                  <c:v>77912.363636363647</c:v>
                </c:pt>
                <c:pt idx="2">
                  <c:v>100021.79999999999</c:v>
                </c:pt>
                <c:pt idx="3">
                  <c:v>65533.333333333328</c:v>
                </c:pt>
                <c:pt idx="4">
                  <c:v>116679.75</c:v>
                </c:pt>
                <c:pt idx="5">
                  <c:v>114665.7142857143</c:v>
                </c:pt>
                <c:pt idx="6">
                  <c:v>124306.66666666667</c:v>
                </c:pt>
                <c:pt idx="7">
                  <c:v>189126.80000000002</c:v>
                </c:pt>
                <c:pt idx="8">
                  <c:v>192786</c:v>
                </c:pt>
                <c:pt idx="9">
                  <c:v>213821.3333333334</c:v>
                </c:pt>
                <c:pt idx="10">
                  <c:v>223914</c:v>
                </c:pt>
                <c:pt idx="11">
                  <c:v>515210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03-41C5-B3D0-E68EE7EBD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71510735"/>
        <c:axId val="971518895"/>
      </c:lineChart>
      <c:catAx>
        <c:axId val="97151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18895"/>
        <c:crosses val="autoZero"/>
        <c:auto val="1"/>
        <c:lblAlgn val="ctr"/>
        <c:lblOffset val="100"/>
        <c:noMultiLvlLbl val="0"/>
      </c:catAx>
      <c:valAx>
        <c:axId val="971518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1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Potential For Revenue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'Potential for revenue growth'!$D$1</c:f>
              <c:strCache>
                <c:ptCount val="1"/>
                <c:pt idx="0">
                  <c:v>No. of properties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'Potential for revenue growth'!$A$2:$A$37</c:f>
              <c:strCache>
                <c:ptCount val="20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Spring Valley, Palisades, Wesley Heights, Foxhall Crescent, Foxhall Village, Georgetown Reservoir</c:v>
                </c:pt>
                <c:pt idx="19">
                  <c:v>Takoma, Brightwood, Manor Park</c:v>
                </c:pt>
              </c:strCache>
            </c:strRef>
          </c:cat>
          <c:val>
            <c:numRef>
              <c:f>'Potential for revenue growth'!$D$2:$D$37</c:f>
              <c:numCache>
                <c:formatCode>General</c:formatCode>
                <c:ptCount val="20"/>
                <c:pt idx="0">
                  <c:v>27</c:v>
                </c:pt>
                <c:pt idx="1">
                  <c:v>39</c:v>
                </c:pt>
                <c:pt idx="2">
                  <c:v>36</c:v>
                </c:pt>
                <c:pt idx="3">
                  <c:v>141</c:v>
                </c:pt>
                <c:pt idx="4">
                  <c:v>22</c:v>
                </c:pt>
                <c:pt idx="5">
                  <c:v>179</c:v>
                </c:pt>
                <c:pt idx="6">
                  <c:v>98</c:v>
                </c:pt>
                <c:pt idx="7">
                  <c:v>230</c:v>
                </c:pt>
                <c:pt idx="8">
                  <c:v>186</c:v>
                </c:pt>
                <c:pt idx="9">
                  <c:v>182</c:v>
                </c:pt>
                <c:pt idx="10">
                  <c:v>146</c:v>
                </c:pt>
                <c:pt idx="11">
                  <c:v>61</c:v>
                </c:pt>
                <c:pt idx="12">
                  <c:v>269</c:v>
                </c:pt>
                <c:pt idx="13">
                  <c:v>109</c:v>
                </c:pt>
                <c:pt idx="14">
                  <c:v>93</c:v>
                </c:pt>
                <c:pt idx="15">
                  <c:v>71</c:v>
                </c:pt>
                <c:pt idx="16">
                  <c:v>45</c:v>
                </c:pt>
                <c:pt idx="17">
                  <c:v>28</c:v>
                </c:pt>
                <c:pt idx="18">
                  <c:v>22</c:v>
                </c:pt>
                <c:pt idx="1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1-418D-9676-50B2010F7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77161583"/>
        <c:axId val="1177162543"/>
      </c:barChart>
      <c:lineChart>
        <c:grouping val="standard"/>
        <c:varyColors val="0"/>
        <c:ser>
          <c:idx val="0"/>
          <c:order val="0"/>
          <c:tx>
            <c:strRef>
              <c:f>'Potential for revenue growth'!$B$1</c:f>
              <c:strCache>
                <c:ptCount val="1"/>
                <c:pt idx="0">
                  <c:v>Average of Actual revenue per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'Potential for revenue growth'!$A$2:$A$37</c:f>
              <c:strCache>
                <c:ptCount val="20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Spring Valley, Palisades, Wesley Heights, Foxhall Crescent, Foxhall Village, Georgetown Reservoir</c:v>
                </c:pt>
                <c:pt idx="19">
                  <c:v>Takoma, Brightwood, Manor Park</c:v>
                </c:pt>
              </c:strCache>
            </c:strRef>
          </c:cat>
          <c:val>
            <c:numRef>
              <c:f>'Potential for revenue growth'!$B$2:$B$37</c:f>
              <c:numCache>
                <c:formatCode>"$"#,##0</c:formatCode>
                <c:ptCount val="20"/>
                <c:pt idx="0">
                  <c:v>23351.054843080477</c:v>
                </c:pt>
                <c:pt idx="1">
                  <c:v>17428.393038969345</c:v>
                </c:pt>
                <c:pt idx="2">
                  <c:v>15567.921124595741</c:v>
                </c:pt>
                <c:pt idx="3">
                  <c:v>16945.024322786579</c:v>
                </c:pt>
                <c:pt idx="4">
                  <c:v>9344.3783631443439</c:v>
                </c:pt>
                <c:pt idx="5">
                  <c:v>17973.056213296051</c:v>
                </c:pt>
                <c:pt idx="6">
                  <c:v>25351.638321993178</c:v>
                </c:pt>
                <c:pt idx="7">
                  <c:v>18226.824736804276</c:v>
                </c:pt>
                <c:pt idx="8">
                  <c:v>20711.954062078217</c:v>
                </c:pt>
                <c:pt idx="9">
                  <c:v>17147.406654011618</c:v>
                </c:pt>
                <c:pt idx="10">
                  <c:v>13451.602731505329</c:v>
                </c:pt>
                <c:pt idx="11">
                  <c:v>24570.712651283142</c:v>
                </c:pt>
                <c:pt idx="12">
                  <c:v>11970.201336888309</c:v>
                </c:pt>
                <c:pt idx="13">
                  <c:v>10933.0246812775</c:v>
                </c:pt>
                <c:pt idx="14">
                  <c:v>14724.808230289358</c:v>
                </c:pt>
                <c:pt idx="15">
                  <c:v>15660.86660116141</c:v>
                </c:pt>
                <c:pt idx="16">
                  <c:v>11493.003094297004</c:v>
                </c:pt>
                <c:pt idx="17">
                  <c:v>9597.6938480032368</c:v>
                </c:pt>
                <c:pt idx="18">
                  <c:v>10933.629394283429</c:v>
                </c:pt>
                <c:pt idx="19">
                  <c:v>5983.155037418027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31-418D-9676-50B2010F77D7}"/>
            </c:ext>
          </c:extLst>
        </c:ser>
        <c:ser>
          <c:idx val="1"/>
          <c:order val="1"/>
          <c:tx>
            <c:strRef>
              <c:f>'Potential for revenue growth'!$C$1</c:f>
              <c:strCache>
                <c:ptCount val="1"/>
                <c:pt idx="0">
                  <c:v>Average of Potential Yearly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'Potential for revenue growth'!$A$2:$A$37</c:f>
              <c:strCache>
                <c:ptCount val="20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Spring Valley, Palisades, Wesley Heights, Foxhall Crescent, Foxhall Village, Georgetown Reservoir</c:v>
                </c:pt>
                <c:pt idx="19">
                  <c:v>Takoma, Brightwood, Manor Park</c:v>
                </c:pt>
              </c:strCache>
            </c:strRef>
          </c:cat>
          <c:val>
            <c:numRef>
              <c:f>'Potential for revenue growth'!$C$2:$C$37</c:f>
              <c:numCache>
                <c:formatCode>"$"#,##0</c:formatCode>
                <c:ptCount val="20"/>
                <c:pt idx="0">
                  <c:v>51735.370370370372</c:v>
                </c:pt>
                <c:pt idx="1">
                  <c:v>41619.358974358976</c:v>
                </c:pt>
                <c:pt idx="2">
                  <c:v>38466.944444444445</c:v>
                </c:pt>
                <c:pt idx="3">
                  <c:v>43251.205673758865</c:v>
                </c:pt>
                <c:pt idx="4">
                  <c:v>24537.954545454544</c:v>
                </c:pt>
                <c:pt idx="5">
                  <c:v>48952.821229050278</c:v>
                </c:pt>
                <c:pt idx="6">
                  <c:v>71223.418367346938</c:v>
                </c:pt>
                <c:pt idx="7">
                  <c:v>51883.956521739128</c:v>
                </c:pt>
                <c:pt idx="8">
                  <c:v>59235.967741935485</c:v>
                </c:pt>
                <c:pt idx="9">
                  <c:v>56921.95054945055</c:v>
                </c:pt>
                <c:pt idx="10">
                  <c:v>45997.5</c:v>
                </c:pt>
                <c:pt idx="11">
                  <c:v>84219.262295081964</c:v>
                </c:pt>
                <c:pt idx="12">
                  <c:v>45584.2936802974</c:v>
                </c:pt>
                <c:pt idx="13">
                  <c:v>41693.715596330272</c:v>
                </c:pt>
                <c:pt idx="14">
                  <c:v>56394.462365591397</c:v>
                </c:pt>
                <c:pt idx="15">
                  <c:v>61201.760563380281</c:v>
                </c:pt>
                <c:pt idx="16">
                  <c:v>45592.555555555555</c:v>
                </c:pt>
                <c:pt idx="17">
                  <c:v>39185.357142857145</c:v>
                </c:pt>
                <c:pt idx="18">
                  <c:v>61320</c:v>
                </c:pt>
                <c:pt idx="19">
                  <c:v>35737.794117647056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31-418D-9676-50B2010F77D7}"/>
            </c:ext>
          </c:extLst>
        </c:ser>
        <c:ser>
          <c:idx val="3"/>
          <c:order val="3"/>
          <c:tx>
            <c:strRef>
              <c:f>'Potential for revenue growth'!$E$1</c:f>
              <c:strCache>
                <c:ptCount val="1"/>
                <c:pt idx="0">
                  <c:v>Revenue 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'Potential for revenue growth'!$A$2:$A$37</c:f>
              <c:strCache>
                <c:ptCount val="20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Spring Valley, Palisades, Wesley Heights, Foxhall Crescent, Foxhall Village, Georgetown Reservoir</c:v>
                </c:pt>
                <c:pt idx="19">
                  <c:v>Takoma, Brightwood, Manor Park</c:v>
                </c:pt>
              </c:strCache>
            </c:strRef>
          </c:cat>
          <c:val>
            <c:numRef>
              <c:f>'Potential for revenue growth'!$E$2:$E$37</c:f>
              <c:numCache>
                <c:formatCode>General</c:formatCode>
                <c:ptCount val="20"/>
                <c:pt idx="0">
                  <c:v>4.5135571033727402</c:v>
                </c:pt>
                <c:pt idx="1">
                  <c:v>4.187568830578746</c:v>
                </c:pt>
                <c:pt idx="2">
                  <c:v>4.0470906513200129</c:v>
                </c:pt>
                <c:pt idx="3">
                  <c:v>3.9178154825559863</c:v>
                </c:pt>
                <c:pt idx="4">
                  <c:v>3.8081325588221508</c:v>
                </c:pt>
                <c:pt idx="5">
                  <c:v>3.6715056991710675</c:v>
                </c:pt>
                <c:pt idx="6">
                  <c:v>3.5594526215012277</c:v>
                </c:pt>
                <c:pt idx="7">
                  <c:v>3.5129982288778083</c:v>
                </c:pt>
                <c:pt idx="8">
                  <c:v>3.496516534061012</c:v>
                </c:pt>
                <c:pt idx="9">
                  <c:v>3.0124418591585207</c:v>
                </c:pt>
                <c:pt idx="10">
                  <c:v>2.9244203992619875</c:v>
                </c:pt>
                <c:pt idx="11">
                  <c:v>2.9174694697744892</c:v>
                </c:pt>
                <c:pt idx="12">
                  <c:v>2.6259486262616178</c:v>
                </c:pt>
                <c:pt idx="13">
                  <c:v>2.6222236432772581</c:v>
                </c:pt>
                <c:pt idx="14">
                  <c:v>2.6110379658967324</c:v>
                </c:pt>
                <c:pt idx="15">
                  <c:v>2.5588915183155692</c:v>
                </c:pt>
                <c:pt idx="16">
                  <c:v>2.5208069506638031</c:v>
                </c:pt>
                <c:pt idx="17">
                  <c:v>2.4493062071664036</c:v>
                </c:pt>
                <c:pt idx="18">
                  <c:v>1.7830445848472651</c:v>
                </c:pt>
                <c:pt idx="19">
                  <c:v>1.674181405187398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31-418D-9676-50B2010F7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9114863"/>
        <c:axId val="1329113423"/>
      </c:lineChart>
      <c:catAx>
        <c:axId val="1329114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113423"/>
        <c:crosses val="autoZero"/>
        <c:auto val="1"/>
        <c:lblAlgn val="ctr"/>
        <c:lblOffset val="100"/>
        <c:noMultiLvlLbl val="0"/>
      </c:catAx>
      <c:valAx>
        <c:axId val="132911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114863"/>
        <c:crosses val="autoZero"/>
        <c:crossBetween val="between"/>
      </c:valAx>
      <c:valAx>
        <c:axId val="117716254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161583"/>
        <c:crosses val="max"/>
        <c:crossBetween val="between"/>
      </c:valAx>
      <c:catAx>
        <c:axId val="11771615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7162543"/>
        <c:crosses val="autoZero"/>
        <c:auto val="1"/>
        <c:lblAlgn val="ctr"/>
        <c:lblOffset val="100"/>
        <c:noMultiLvlLbl val="0"/>
      </c:catAx>
      <c:spPr>
        <a:noFill/>
        <a:ln w="12700" cmpd="sng">
          <a:solidFill>
            <a:schemeClr val="tx1">
              <a:lumMod val="15000"/>
              <a:lumOff val="85000"/>
              <a:alpha val="77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Best Suburbs</a:t>
            </a:r>
            <a:r>
              <a:rPr lang="en-AU" baseline="0"/>
              <a:t> to Invest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'Where to Invest'!$D$52</c:f>
              <c:strCache>
                <c:ptCount val="1"/>
                <c:pt idx="0">
                  <c:v>Average of Actual revenue per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'Where to Invest'!$A$53:$A$73</c:f>
              <c:strCache>
                <c:ptCount val="21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North Michigan Park, Michigan Park, University Heights</c:v>
                </c:pt>
                <c:pt idx="19">
                  <c:v>Spring Valley, Palisades, Wesley Heights, Foxhall Crescent, Foxhall Village, Georgetown Reservoir</c:v>
                </c:pt>
                <c:pt idx="20">
                  <c:v>Takoma, Brightwood, Manor Park</c:v>
                </c:pt>
              </c:strCache>
            </c:strRef>
          </c:cat>
          <c:val>
            <c:numRef>
              <c:f>'Where to Invest'!$D$53:$D$73</c:f>
              <c:numCache>
                <c:formatCode>"$"#,##0.00</c:formatCode>
                <c:ptCount val="21"/>
                <c:pt idx="0">
                  <c:v>23351.054843080477</c:v>
                </c:pt>
                <c:pt idx="1">
                  <c:v>17428.393038969345</c:v>
                </c:pt>
                <c:pt idx="2">
                  <c:v>15567.921124595741</c:v>
                </c:pt>
                <c:pt idx="3">
                  <c:v>16945.024322786579</c:v>
                </c:pt>
                <c:pt idx="4">
                  <c:v>9344.3783631443439</c:v>
                </c:pt>
                <c:pt idx="5">
                  <c:v>17973.056213296051</c:v>
                </c:pt>
                <c:pt idx="6">
                  <c:v>25351.638321993178</c:v>
                </c:pt>
                <c:pt idx="7">
                  <c:v>18226.824736804276</c:v>
                </c:pt>
                <c:pt idx="8">
                  <c:v>20711.954062078217</c:v>
                </c:pt>
                <c:pt idx="9">
                  <c:v>17147.406654011618</c:v>
                </c:pt>
                <c:pt idx="10">
                  <c:v>13451.602731505329</c:v>
                </c:pt>
                <c:pt idx="11">
                  <c:v>24570.712651283142</c:v>
                </c:pt>
                <c:pt idx="12">
                  <c:v>11970.201336888309</c:v>
                </c:pt>
                <c:pt idx="13">
                  <c:v>10933.0246812775</c:v>
                </c:pt>
                <c:pt idx="14">
                  <c:v>14724.808230289358</c:v>
                </c:pt>
                <c:pt idx="15">
                  <c:v>15660.86660116141</c:v>
                </c:pt>
                <c:pt idx="16">
                  <c:v>11493.003094297004</c:v>
                </c:pt>
                <c:pt idx="17">
                  <c:v>9597.6938480032368</c:v>
                </c:pt>
                <c:pt idx="18">
                  <c:v>6900.6065093062034</c:v>
                </c:pt>
                <c:pt idx="19">
                  <c:v>10933.629394283429</c:v>
                </c:pt>
                <c:pt idx="20">
                  <c:v>5983.155037418027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9-4CDF-9BC7-5E30B4863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33629359"/>
        <c:axId val="1233646639"/>
      </c:barChart>
      <c:lineChart>
        <c:grouping val="standard"/>
        <c:varyColors val="0"/>
        <c:ser>
          <c:idx val="1"/>
          <c:order val="1"/>
          <c:tx>
            <c:strRef>
              <c:f>'Where to Invest'!$E$52</c:f>
              <c:strCache>
                <c:ptCount val="1"/>
                <c:pt idx="0">
                  <c:v>Revenue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'Where to Invest'!$A$53:$A$73</c:f>
              <c:strCache>
                <c:ptCount val="21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North Michigan Park, Michigan Park, University Heights</c:v>
                </c:pt>
                <c:pt idx="19">
                  <c:v>Spring Valley, Palisades, Wesley Heights, Foxhall Crescent, Foxhall Village, Georgetown Reservoir</c:v>
                </c:pt>
                <c:pt idx="20">
                  <c:v>Takoma, Brightwood, Manor Park</c:v>
                </c:pt>
              </c:strCache>
            </c:strRef>
          </c:cat>
          <c:val>
            <c:numRef>
              <c:f>'Where to Invest'!$E$53:$E$73</c:f>
              <c:numCache>
                <c:formatCode>0.00</c:formatCode>
                <c:ptCount val="21"/>
                <c:pt idx="0">
                  <c:v>4.5135571033727402</c:v>
                </c:pt>
                <c:pt idx="1">
                  <c:v>4.187568830578746</c:v>
                </c:pt>
                <c:pt idx="2">
                  <c:v>4.0470906513200129</c:v>
                </c:pt>
                <c:pt idx="3">
                  <c:v>3.9178154825559863</c:v>
                </c:pt>
                <c:pt idx="4">
                  <c:v>3.8081325588221508</c:v>
                </c:pt>
                <c:pt idx="5">
                  <c:v>3.6715056991710675</c:v>
                </c:pt>
                <c:pt idx="6">
                  <c:v>3.5594526215012277</c:v>
                </c:pt>
                <c:pt idx="7">
                  <c:v>3.5129982288778083</c:v>
                </c:pt>
                <c:pt idx="8">
                  <c:v>3.496516534061012</c:v>
                </c:pt>
                <c:pt idx="9">
                  <c:v>3.0124418591585207</c:v>
                </c:pt>
                <c:pt idx="10">
                  <c:v>2.9244203992619875</c:v>
                </c:pt>
                <c:pt idx="11">
                  <c:v>2.9174694697744892</c:v>
                </c:pt>
                <c:pt idx="12">
                  <c:v>2.6259486262616178</c:v>
                </c:pt>
                <c:pt idx="13">
                  <c:v>2.6222236432772581</c:v>
                </c:pt>
                <c:pt idx="14">
                  <c:v>2.6110379658967324</c:v>
                </c:pt>
                <c:pt idx="15">
                  <c:v>2.5588915183155692</c:v>
                </c:pt>
                <c:pt idx="16">
                  <c:v>2.5208069506638031</c:v>
                </c:pt>
                <c:pt idx="17">
                  <c:v>2.4493062071664036</c:v>
                </c:pt>
                <c:pt idx="18">
                  <c:v>2.430047719585239</c:v>
                </c:pt>
                <c:pt idx="19">
                  <c:v>1.7830445848472651</c:v>
                </c:pt>
                <c:pt idx="20">
                  <c:v>1.674181405187398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B9-4CDF-9BC7-5E30B4863FB4}"/>
            </c:ext>
          </c:extLst>
        </c:ser>
        <c:ser>
          <c:idx val="2"/>
          <c:order val="2"/>
          <c:tx>
            <c:strRef>
              <c:f>'Where to Invest'!$F$52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'Where to Invest'!$A$53:$A$73</c:f>
              <c:strCache>
                <c:ptCount val="21"/>
                <c:pt idx="0">
                  <c:v>Cleveland Park, Woodley Park, Massachusetts Avenue Heights, Woodland-Normanstone Terrace</c:v>
                </c:pt>
                <c:pt idx="1">
                  <c:v>Ivy City, Arboretum, Trinidad, Carver Langston</c:v>
                </c:pt>
                <c:pt idx="2">
                  <c:v>Brookland, Brentwood, Langdon</c:v>
                </c:pt>
                <c:pt idx="3">
                  <c:v>Edgewood, Bloomingdale, Truxton Circle, Eckington</c:v>
                </c:pt>
                <c:pt idx="4">
                  <c:v>Historic Anacostia</c:v>
                </c:pt>
                <c:pt idx="5">
                  <c:v>Union Station, Stanton Park, Kingman Park</c:v>
                </c:pt>
                <c:pt idx="6">
                  <c:v>Downtown, Chinatown, Penn Quarters, Mount Vernon Square, North Capitol Street</c:v>
                </c:pt>
                <c:pt idx="7">
                  <c:v>Dupont Circle, Connecticut Avenue/K Street</c:v>
                </c:pt>
                <c:pt idx="8">
                  <c:v>Capitol Hill, Lincoln Park</c:v>
                </c:pt>
                <c:pt idx="9">
                  <c:v>Shaw, Logan Circle</c:v>
                </c:pt>
                <c:pt idx="10">
                  <c:v>Kalorama Heights, Adams Morgan, Lanier Heights</c:v>
                </c:pt>
                <c:pt idx="11">
                  <c:v>Georgetown, Burleith/Hillandale</c:v>
                </c:pt>
                <c:pt idx="12">
                  <c:v>Columbia Heights, Mt. Pleasant, Pleasant Plains, Park View</c:v>
                </c:pt>
                <c:pt idx="13">
                  <c:v>Brightwood Park, Crestwood, Petworth</c:v>
                </c:pt>
                <c:pt idx="14">
                  <c:v>Howard University, Le Droit Park, Cardozo/Shaw</c:v>
                </c:pt>
                <c:pt idx="15">
                  <c:v>West End, Foggy Bottom, GWU</c:v>
                </c:pt>
                <c:pt idx="16">
                  <c:v>Southwest Employment Area, Southwest/Waterfront, Fort McNair, Buzzard Point</c:v>
                </c:pt>
                <c:pt idx="17">
                  <c:v>Cathedral Heights, McLean Gardens, Glover Park</c:v>
                </c:pt>
                <c:pt idx="18">
                  <c:v>North Michigan Park, Michigan Park, University Heights</c:v>
                </c:pt>
                <c:pt idx="19">
                  <c:v>Spring Valley, Palisades, Wesley Heights, Foxhall Crescent, Foxhall Village, Georgetown Reservoir</c:v>
                </c:pt>
                <c:pt idx="20">
                  <c:v>Takoma, Brightwood, Manor Park</c:v>
                </c:pt>
              </c:strCache>
            </c:strRef>
          </c:cat>
          <c:val>
            <c:numRef>
              <c:f>'Where to Invest'!$F$53:$F$73</c:f>
              <c:numCache>
                <c:formatCode>General</c:formatCode>
                <c:ptCount val="21"/>
                <c:pt idx="0">
                  <c:v>2.9244203992619875</c:v>
                </c:pt>
                <c:pt idx="1">
                  <c:v>2.9244203992619875</c:v>
                </c:pt>
                <c:pt idx="2">
                  <c:v>2.9244203992619875</c:v>
                </c:pt>
                <c:pt idx="3">
                  <c:v>2.9244203992619875</c:v>
                </c:pt>
                <c:pt idx="4">
                  <c:v>2.9244203992619875</c:v>
                </c:pt>
                <c:pt idx="5">
                  <c:v>2.9244203992619875</c:v>
                </c:pt>
                <c:pt idx="6">
                  <c:v>2.9244203992619875</c:v>
                </c:pt>
                <c:pt idx="7">
                  <c:v>2.9244203992619875</c:v>
                </c:pt>
                <c:pt idx="8">
                  <c:v>2.9244203992619875</c:v>
                </c:pt>
                <c:pt idx="9">
                  <c:v>2.9244203992619875</c:v>
                </c:pt>
                <c:pt idx="10">
                  <c:v>2.9244203992619875</c:v>
                </c:pt>
                <c:pt idx="11">
                  <c:v>2.9244203992619875</c:v>
                </c:pt>
                <c:pt idx="12">
                  <c:v>2.9244203992619875</c:v>
                </c:pt>
                <c:pt idx="13">
                  <c:v>2.9244203992619875</c:v>
                </c:pt>
                <c:pt idx="14">
                  <c:v>2.9244203992619875</c:v>
                </c:pt>
                <c:pt idx="15">
                  <c:v>2.9244203992619875</c:v>
                </c:pt>
                <c:pt idx="16">
                  <c:v>2.9244203992619875</c:v>
                </c:pt>
                <c:pt idx="17">
                  <c:v>2.9244203992619875</c:v>
                </c:pt>
                <c:pt idx="18">
                  <c:v>2.9244203992619875</c:v>
                </c:pt>
                <c:pt idx="19">
                  <c:v>2.9244203992619875</c:v>
                </c:pt>
                <c:pt idx="20">
                  <c:v>2.9244203992619875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B9-4CDF-9BC7-5E30B4863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3648079"/>
        <c:axId val="1233643279"/>
      </c:lineChart>
      <c:catAx>
        <c:axId val="123362935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46639"/>
        <c:crosses val="autoZero"/>
        <c:auto val="1"/>
        <c:lblAlgn val="ctr"/>
        <c:lblOffset val="100"/>
        <c:noMultiLvlLbl val="0"/>
      </c:catAx>
      <c:valAx>
        <c:axId val="123364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29359"/>
        <c:crosses val="autoZero"/>
        <c:crossBetween val="between"/>
      </c:valAx>
      <c:valAx>
        <c:axId val="12336432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Revenue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648079"/>
        <c:crosses val="max"/>
        <c:crossBetween val="between"/>
      </c:valAx>
      <c:catAx>
        <c:axId val="12336480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336432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Property Type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Sheet29!$B$22:$G$22</c:f>
              <c:strCache>
                <c:ptCount val="6"/>
                <c:pt idx="0">
                  <c:v>Apartment</c:v>
                </c:pt>
                <c:pt idx="1">
                  <c:v>Bed &amp; Breakfast</c:v>
                </c:pt>
                <c:pt idx="2">
                  <c:v>Condominium</c:v>
                </c:pt>
                <c:pt idx="3">
                  <c:v>House</c:v>
                </c:pt>
                <c:pt idx="4">
                  <c:v>Loft</c:v>
                </c:pt>
                <c:pt idx="5">
                  <c:v>Townhouse</c:v>
                </c:pt>
              </c:strCache>
            </c:strRef>
          </c:cat>
          <c:val>
            <c:numRef>
              <c:f>Sheet29!$B$23:$G$23</c:f>
              <c:numCache>
                <c:formatCode>General</c:formatCode>
                <c:ptCount val="6"/>
                <c:pt idx="0">
                  <c:v>1047</c:v>
                </c:pt>
                <c:pt idx="1">
                  <c:v>22</c:v>
                </c:pt>
                <c:pt idx="2">
                  <c:v>18</c:v>
                </c:pt>
                <c:pt idx="3">
                  <c:v>514</c:v>
                </c:pt>
                <c:pt idx="4">
                  <c:v>12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A-4B5B-B623-25AC240F5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8997311"/>
        <c:axId val="1089006911"/>
      </c:barChart>
      <c:catAx>
        <c:axId val="1088997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006911"/>
        <c:crosses val="autoZero"/>
        <c:auto val="1"/>
        <c:lblAlgn val="ctr"/>
        <c:lblOffset val="100"/>
        <c:noMultiLvlLbl val="0"/>
      </c:catAx>
      <c:valAx>
        <c:axId val="1089006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99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p3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p3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0" y="2952523"/>
            <a:ext cx="9144000" cy="15773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0"/>
          <p:cNvSpPr txBox="1"/>
          <p:nvPr>
            <p:ph type="ctrTitle"/>
          </p:nvPr>
        </p:nvSpPr>
        <p:spPr>
          <a:xfrm>
            <a:off x="628651" y="3086100"/>
            <a:ext cx="7886699" cy="868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50"/>
          <p:cNvSpPr txBox="1"/>
          <p:nvPr>
            <p:ph idx="1" type="subTitle"/>
          </p:nvPr>
        </p:nvSpPr>
        <p:spPr>
          <a:xfrm>
            <a:off x="628651" y="4003628"/>
            <a:ext cx="7886699" cy="3561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8" name="Google Shape;108;p1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5" name="Google Shape;125;p2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1"/>
          <p:cNvSpPr txBox="1"/>
          <p:nvPr>
            <p:ph idx="1" type="body"/>
          </p:nvPr>
        </p:nvSpPr>
        <p:spPr>
          <a:xfrm>
            <a:off x="370113" y="573881"/>
            <a:ext cx="8388000" cy="726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2250">
                <a:solidFill>
                  <a:srgbClr val="575757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51"/>
          <p:cNvSpPr txBox="1"/>
          <p:nvPr>
            <p:ph type="title"/>
          </p:nvPr>
        </p:nvSpPr>
        <p:spPr>
          <a:xfrm>
            <a:off x="370113" y="221762"/>
            <a:ext cx="8388000" cy="3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2" type="body"/>
          </p:nvPr>
        </p:nvSpPr>
        <p:spPr>
          <a:xfrm>
            <a:off x="370800" y="1358100"/>
            <a:ext cx="8388000" cy="3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2" type="sldNum"/>
          </p:nvPr>
        </p:nvSpPr>
        <p:spPr>
          <a:xfrm>
            <a:off x="7971996" y="4805876"/>
            <a:ext cx="792088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600" u="none" cap="none" strike="noStrike">
                <a:solidFill>
                  <a:srgbClr val="8C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1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Google Shape;23;p11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35" name="Google Shape;35;p1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1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39" name="Google Shape;39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823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6" name="Google Shape;46;p1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61" name="Google Shape;61;p1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69" name="Google Shape;69;p1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5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75" name="Google Shape;75;p15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76" name="Google Shape;76;p1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81" name="Google Shape;81;p1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6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i="0" sz="7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2" name="Google Shape;92;p1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0" name="Google Shape;100;p17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chart" Target="../charts/chart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chart" Target="../charts/chart3.xm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chart" Target="../charts/chart4.xml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ctrTitle"/>
          </p:nvPr>
        </p:nvSpPr>
        <p:spPr>
          <a:xfrm>
            <a:off x="395579" y="1278952"/>
            <a:ext cx="4237334" cy="13057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564"/>
              <a:buNone/>
            </a:pPr>
            <a:r>
              <a:rPr lang="en">
                <a:solidFill>
                  <a:srgbClr val="002776"/>
                </a:solidFill>
                <a:latin typeface="Arial Black"/>
                <a:ea typeface="Arial Black"/>
                <a:cs typeface="Arial Black"/>
                <a:sym typeface="Arial Black"/>
              </a:rPr>
              <a:t>Airbnb Property Investment</a:t>
            </a:r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411817" y="2578100"/>
            <a:ext cx="565515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i="0" lang="en" sz="1800" u="none" cap="none" strike="noStrike">
                <a:solidFill>
                  <a:srgbClr val="3C8A2E"/>
                </a:solidFill>
                <a:latin typeface="Arial"/>
                <a:ea typeface="Arial"/>
                <a:cs typeface="Arial"/>
                <a:sym typeface="Arial"/>
              </a:rPr>
              <a:t>Insights &amp; Recommendation Report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532946" y="1016000"/>
            <a:ext cx="1401346" cy="261610"/>
          </a:xfrm>
          <a:prstGeom prst="rect">
            <a:avLst/>
          </a:prstGeom>
          <a:solidFill>
            <a:srgbClr val="00277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DISCUSSION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440871" y="3276600"/>
            <a:ext cx="1980029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Saurabh Dev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Krish Pillai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Durga Prasad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Team A – TDAI DA360 Live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82162" t="0"/>
          <a:stretch/>
        </p:blipFill>
        <p:spPr>
          <a:xfrm>
            <a:off x="509816" y="4560889"/>
            <a:ext cx="356960" cy="34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/>
          <p:nvPr/>
        </p:nvSpPr>
        <p:spPr>
          <a:xfrm>
            <a:off x="9049657" y="0"/>
            <a:ext cx="188686" cy="5143500"/>
          </a:xfrm>
          <a:prstGeom prst="rect">
            <a:avLst/>
          </a:prstGeom>
          <a:solidFill>
            <a:srgbClr val="A1C0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 rotWithShape="1">
          <a:blip r:embed="rId4">
            <a:alphaModFix/>
          </a:blip>
          <a:srcRect b="0" l="38792" r="6969" t="0"/>
          <a:stretch/>
        </p:blipFill>
        <p:spPr>
          <a:xfrm>
            <a:off x="4876799" y="0"/>
            <a:ext cx="4361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">
                <a:solidFill>
                  <a:srgbClr val="A5A5A5"/>
                </a:solidFill>
              </a:rPr>
              <a:t>Recommendation #2</a:t>
            </a:r>
            <a:br>
              <a:rPr lang="en" sz="1000">
                <a:solidFill>
                  <a:srgbClr val="81BC00"/>
                </a:solidFill>
              </a:rPr>
            </a:br>
            <a:r>
              <a:rPr b="1" i="0" lang="en" sz="14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1" i="0" lang="en" sz="11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are the best neighborhood group for investment</a:t>
            </a:r>
            <a:endParaRPr b="1" sz="1800">
              <a:solidFill>
                <a:srgbClr val="002776"/>
              </a:solidFill>
            </a:endParaRPr>
          </a:p>
        </p:txBody>
      </p:sp>
      <p:cxnSp>
        <p:nvCxnSpPr>
          <p:cNvPr id="351" name="Google Shape;351;p43"/>
          <p:cNvCxnSpPr/>
          <p:nvPr/>
        </p:nvCxnSpPr>
        <p:spPr>
          <a:xfrm>
            <a:off x="0" y="70549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p43"/>
          <p:cNvSpPr txBox="1"/>
          <p:nvPr/>
        </p:nvSpPr>
        <p:spPr>
          <a:xfrm>
            <a:off x="324333" y="1009922"/>
            <a:ext cx="8376322" cy="36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Property Types for Investments</a:t>
            </a:r>
            <a:endParaRPr/>
          </a:p>
        </p:txBody>
      </p:sp>
      <p:cxnSp>
        <p:nvCxnSpPr>
          <p:cNvPr id="353" name="Google Shape;353;p43"/>
          <p:cNvCxnSpPr/>
          <p:nvPr/>
        </p:nvCxnSpPr>
        <p:spPr>
          <a:xfrm flipH="1" rot="10800000">
            <a:off x="237600" y="1379220"/>
            <a:ext cx="8463055" cy="4758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4" name="Google Shape;354;p43"/>
          <p:cNvSpPr txBox="1"/>
          <p:nvPr/>
        </p:nvSpPr>
        <p:spPr>
          <a:xfrm>
            <a:off x="5917402" y="1615016"/>
            <a:ext cx="3017047" cy="3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property types from top 5 neighborhoods listed in the previous slide was selected.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‘top choice score’ was calculated by multiplying the current avg. earnings from a property type with its ‘revenue score’.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new score system helped to identify properties that are the best in terms of avg. revenue and closeness to their earning potential.</a:t>
            </a:r>
            <a:endParaRPr b="0" i="0" sz="1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43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356" name="Google Shape;356;p43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" name="Google Shape;357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43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59" name="Google Shape;359;p43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3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3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3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43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4" name="Google Shape;36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80" y="1683646"/>
            <a:ext cx="5029847" cy="326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">
                <a:solidFill>
                  <a:srgbClr val="A5A5A5"/>
                </a:solidFill>
              </a:rPr>
              <a:t>Prompt #3</a:t>
            </a:r>
            <a:br>
              <a:rPr lang="en" sz="1000">
                <a:solidFill>
                  <a:srgbClr val="81BC00"/>
                </a:solidFill>
              </a:rPr>
            </a:br>
            <a:r>
              <a:rPr b="1" i="0" lang="en" sz="14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Neighborhoods Hosting The Most Listings</a:t>
            </a:r>
            <a:endParaRPr b="1" sz="1800">
              <a:solidFill>
                <a:srgbClr val="002776"/>
              </a:solidFill>
            </a:endParaRPr>
          </a:p>
        </p:txBody>
      </p:sp>
      <p:cxnSp>
        <p:nvCxnSpPr>
          <p:cNvPr id="370" name="Google Shape;370;p44"/>
          <p:cNvCxnSpPr/>
          <p:nvPr/>
        </p:nvCxnSpPr>
        <p:spPr>
          <a:xfrm>
            <a:off x="0" y="70549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1" name="Google Shape;371;p44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372" name="Google Shape;372;p44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3" name="Google Shape;37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44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75" name="Google Shape;375;p44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4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4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4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44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874" y="1150385"/>
            <a:ext cx="7058890" cy="367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">
                <a:solidFill>
                  <a:srgbClr val="A5A5A5"/>
                </a:solidFill>
              </a:rPr>
              <a:t>Prompt #3</a:t>
            </a:r>
            <a:br>
              <a:rPr lang="en" sz="1000">
                <a:solidFill>
                  <a:srgbClr val="81BC00"/>
                </a:solidFill>
              </a:rPr>
            </a:br>
            <a:r>
              <a:rPr b="1" i="0" lang="en" sz="14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Neighborhoods Hosting The Most Listings</a:t>
            </a:r>
            <a:endParaRPr b="1" sz="1800">
              <a:solidFill>
                <a:srgbClr val="002776"/>
              </a:solidFill>
            </a:endParaRPr>
          </a:p>
        </p:txBody>
      </p:sp>
      <p:cxnSp>
        <p:nvCxnSpPr>
          <p:cNvPr id="386" name="Google Shape;386;p45"/>
          <p:cNvCxnSpPr/>
          <p:nvPr/>
        </p:nvCxnSpPr>
        <p:spPr>
          <a:xfrm>
            <a:off x="0" y="70549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7" name="Google Shape;387;p45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388" name="Google Shape;388;p45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9" name="Google Shape;38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5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91" name="Google Shape;391;p45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5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5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5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45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8327" y="1150385"/>
            <a:ext cx="5818909" cy="347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">
                <a:solidFill>
                  <a:srgbClr val="A5A5A5"/>
                </a:solidFill>
              </a:rPr>
              <a:t>Prompt #3</a:t>
            </a:r>
            <a:br>
              <a:rPr lang="en" sz="1000">
                <a:solidFill>
                  <a:srgbClr val="81BC00"/>
                </a:solidFill>
              </a:rPr>
            </a:br>
            <a:r>
              <a:rPr b="1" i="0" lang="en" sz="14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Neighborhoods Hosting The Most Listings</a:t>
            </a:r>
            <a:endParaRPr b="1" sz="1800">
              <a:solidFill>
                <a:srgbClr val="002776"/>
              </a:solidFill>
            </a:endParaRPr>
          </a:p>
        </p:txBody>
      </p:sp>
      <p:cxnSp>
        <p:nvCxnSpPr>
          <p:cNvPr id="402" name="Google Shape;402;p46"/>
          <p:cNvCxnSpPr/>
          <p:nvPr/>
        </p:nvCxnSpPr>
        <p:spPr>
          <a:xfrm>
            <a:off x="0" y="70549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p46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404" name="Google Shape;404;p46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5" name="Google Shape;405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46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46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6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46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12" name="Google Shape;412;p46"/>
          <p:cNvGraphicFramePr/>
          <p:nvPr/>
        </p:nvGraphicFramePr>
        <p:xfrm>
          <a:off x="1943370" y="1085850"/>
          <a:ext cx="5305425" cy="340995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776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/>
        </p:nvSpPr>
        <p:spPr>
          <a:xfrm>
            <a:off x="443204" y="1831402"/>
            <a:ext cx="4237334" cy="13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7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Appendix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/>
        </p:nvSpPr>
        <p:spPr>
          <a:xfrm>
            <a:off x="0" y="1174527"/>
            <a:ext cx="4491351" cy="3416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38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Deleted 78 unwanted Columns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containing URLs.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containing long descriptions.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containing single data or no data.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containing data that add no value to our analysis.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and Further cleaning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Corrected some Typo errors in “city” and “state” column such as “Washington DC” in both city and state column.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out data only for “DC” state and “Washington” city.</a:t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Appendix A</a:t>
            </a:r>
            <a:br>
              <a:rPr b="0" i="0" lang="en" sz="1800" u="none" cap="none" strike="noStrik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cleaning and quality check</a:t>
            </a:r>
            <a:endParaRPr/>
          </a:p>
        </p:txBody>
      </p:sp>
      <p:cxnSp>
        <p:nvCxnSpPr>
          <p:cNvPr id="424" name="Google Shape;424;p48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48"/>
          <p:cNvCxnSpPr/>
          <p:nvPr/>
        </p:nvCxnSpPr>
        <p:spPr>
          <a:xfrm>
            <a:off x="4771500" y="1354228"/>
            <a:ext cx="0" cy="327582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p48"/>
          <p:cNvSpPr txBox="1"/>
          <p:nvPr/>
        </p:nvSpPr>
        <p:spPr>
          <a:xfrm>
            <a:off x="4652649" y="1152756"/>
            <a:ext cx="4491351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38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Columns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 revenue per year, Potential Yearly Revenue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this a revenue generating property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Revenue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Score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choice score</a:t>
            </a: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/>
        </p:nvSpPr>
        <p:spPr>
          <a:xfrm>
            <a:off x="7365704" y="9583879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1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49"/>
          <p:cNvSpPr txBox="1"/>
          <p:nvPr/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Appendix B</a:t>
            </a:r>
            <a:br>
              <a:rPr b="0" i="0" lang="en" sz="1800" u="none" cap="none" strike="noStrik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calculations</a:t>
            </a:r>
            <a:endParaRPr/>
          </a:p>
        </p:txBody>
      </p:sp>
      <p:cxnSp>
        <p:nvCxnSpPr>
          <p:cNvPr id="433" name="Google Shape;433;p49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49"/>
          <p:cNvSpPr txBox="1"/>
          <p:nvPr/>
        </p:nvSpPr>
        <p:spPr>
          <a:xfrm>
            <a:off x="0" y="1174527"/>
            <a:ext cx="4491351" cy="27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38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bookings per month = Twice the no. reviews per month.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booking stayed for a minimum night(s) available per listing.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Normalization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neighborhood revenue is normalized based on the number of listings.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49"/>
          <p:cNvCxnSpPr/>
          <p:nvPr/>
        </p:nvCxnSpPr>
        <p:spPr>
          <a:xfrm>
            <a:off x="4771500" y="1354228"/>
            <a:ext cx="0" cy="327582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49"/>
          <p:cNvSpPr txBox="1"/>
          <p:nvPr/>
        </p:nvSpPr>
        <p:spPr>
          <a:xfrm>
            <a:off x="4652649" y="1152756"/>
            <a:ext cx="4491351" cy="2554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38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/>
          </a:p>
          <a:p>
            <a:pPr indent="-134938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 revenue per year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ROUNDUP(2 X reviews_per_month) x price x min_nights x 12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Yearly Revenue = price x 365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Score = (Actual revenue/potential revenue)x10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choice score = revenue score x avg. revenue of neighbourhoods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01533" y="130322"/>
            <a:ext cx="8388000" cy="875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000">
                <a:solidFill>
                  <a:srgbClr val="BFBFBF"/>
                </a:solidFill>
              </a:rPr>
              <a:t>Context</a:t>
            </a:r>
            <a:br>
              <a:rPr lang="en" sz="1800">
                <a:solidFill>
                  <a:srgbClr val="81BC00"/>
                </a:solidFill>
              </a:rPr>
            </a:br>
            <a:r>
              <a:rPr b="1" lang="en" sz="1800">
                <a:solidFill>
                  <a:srgbClr val="002776"/>
                </a:solidFill>
              </a:rPr>
              <a:t>This report aims to find the best neighborhood clusters in Washington D.C. for Airbnb property investment. </a:t>
            </a:r>
            <a:endParaRPr/>
          </a:p>
        </p:txBody>
      </p:sp>
      <p:grpSp>
        <p:nvGrpSpPr>
          <p:cNvPr id="200" name="Google Shape;200;p35"/>
          <p:cNvGrpSpPr/>
          <p:nvPr/>
        </p:nvGrpSpPr>
        <p:grpSpPr>
          <a:xfrm>
            <a:off x="6164501" y="1234441"/>
            <a:ext cx="2636600" cy="3277787"/>
            <a:chOff x="393698" y="1376360"/>
            <a:chExt cx="3997326" cy="4932365"/>
          </a:xfrm>
        </p:grpSpPr>
        <p:sp>
          <p:nvSpPr>
            <p:cNvPr id="201" name="Google Shape;201;p35"/>
            <p:cNvSpPr txBox="1"/>
            <p:nvPr/>
          </p:nvSpPr>
          <p:spPr>
            <a:xfrm>
              <a:off x="393699" y="1376360"/>
              <a:ext cx="3997325" cy="443561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anchorCtr="1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&amp; Assumption</a:t>
              </a:r>
              <a:endParaRPr/>
            </a:p>
          </p:txBody>
        </p:sp>
        <p:sp>
          <p:nvSpPr>
            <p:cNvPr id="202" name="Google Shape;202;p35"/>
            <p:cNvSpPr txBox="1"/>
            <p:nvPr/>
          </p:nvSpPr>
          <p:spPr>
            <a:xfrm>
              <a:off x="393698" y="1819921"/>
              <a:ext cx="3997324" cy="4488804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34275" lIns="82275" spcFirstLastPara="1" rIns="82275" wrap="square" tIns="109725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1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Dataset: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The dataset is from scraped data of listings from Airbnb.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The dataset has 3724 rows with one listing each.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The dataset shows information such as a unique listing id, location, price, review ratings etc.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The dataset needs to be cleaned, and assumptions needs to be made to find out revenue generated.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1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Assumptions: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Each booking always has two guests, unless the listing only accommodates one. 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The booking is always for the minimum number of days allowed. 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Only half of the bookings generate a review.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 Column to be used: Column BF, “price:” The price for a one-night stay</a:t>
              </a:r>
              <a:endParaRPr/>
            </a:p>
          </p:txBody>
        </p:sp>
      </p:grpSp>
      <p:grpSp>
        <p:nvGrpSpPr>
          <p:cNvPr id="203" name="Google Shape;203;p35"/>
          <p:cNvGrpSpPr/>
          <p:nvPr/>
        </p:nvGrpSpPr>
        <p:grpSpPr>
          <a:xfrm>
            <a:off x="319961" y="1234441"/>
            <a:ext cx="2636600" cy="3277787"/>
            <a:chOff x="393698" y="1376360"/>
            <a:chExt cx="3997326" cy="4932365"/>
          </a:xfrm>
        </p:grpSpPr>
        <p:sp>
          <p:nvSpPr>
            <p:cNvPr id="204" name="Google Shape;204;p35"/>
            <p:cNvSpPr txBox="1"/>
            <p:nvPr/>
          </p:nvSpPr>
          <p:spPr>
            <a:xfrm>
              <a:off x="393699" y="1376360"/>
              <a:ext cx="3997325" cy="443561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anchorCtr="1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Background</a:t>
              </a:r>
              <a:endParaRPr/>
            </a:p>
          </p:txBody>
        </p:sp>
        <p:sp>
          <p:nvSpPr>
            <p:cNvPr id="205" name="Google Shape;205;p35"/>
            <p:cNvSpPr txBox="1"/>
            <p:nvPr/>
          </p:nvSpPr>
          <p:spPr>
            <a:xfrm>
              <a:off x="393698" y="1819921"/>
              <a:ext cx="3997324" cy="4488804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34275" lIns="82275" spcFirstLastPara="1" rIns="82275" wrap="square" tIns="109725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Client want to invest in Airbnb properties in Washington DC area. He wants to know;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Whether it would be a good investment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What neighborhoods to focus</a:t>
              </a:r>
              <a:endParaRPr/>
            </a:p>
            <a:p>
              <a:pPr indent="-180000" lvl="1" marL="18000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Char char="•"/>
              </a:pP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What type of properties are most suitable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t/>
              </a:r>
              <a:endParaRPr b="0" i="0" sz="825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35"/>
          <p:cNvGrpSpPr/>
          <p:nvPr/>
        </p:nvGrpSpPr>
        <p:grpSpPr>
          <a:xfrm>
            <a:off x="3261281" y="1234441"/>
            <a:ext cx="2636600" cy="3277787"/>
            <a:chOff x="393698" y="1376360"/>
            <a:chExt cx="3997326" cy="4932365"/>
          </a:xfrm>
        </p:grpSpPr>
        <p:sp>
          <p:nvSpPr>
            <p:cNvPr id="207" name="Google Shape;207;p35"/>
            <p:cNvSpPr txBox="1"/>
            <p:nvPr/>
          </p:nvSpPr>
          <p:spPr>
            <a:xfrm>
              <a:off x="393699" y="1376360"/>
              <a:ext cx="3997325" cy="443561"/>
            </a:xfrm>
            <a:prstGeom prst="rect">
              <a:avLst/>
            </a:prstGeom>
            <a:solidFill>
              <a:srgbClr val="00A1DE"/>
            </a:solidFill>
            <a:ln>
              <a:noFill/>
            </a:ln>
          </p:spPr>
          <p:txBody>
            <a:bodyPr anchorCtr="1" anchor="ctr" bIns="27000" lIns="27000" spcFirstLastPara="1" rIns="27000" wrap="square" tIns="27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Objective</a:t>
              </a:r>
              <a:endParaRPr/>
            </a:p>
          </p:txBody>
        </p:sp>
        <p:sp>
          <p:nvSpPr>
            <p:cNvPr id="208" name="Google Shape;208;p35"/>
            <p:cNvSpPr txBox="1"/>
            <p:nvPr/>
          </p:nvSpPr>
          <p:spPr>
            <a:xfrm>
              <a:off x="393698" y="1819921"/>
              <a:ext cx="3997324" cy="4488804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34275" lIns="82275" spcFirstLastPara="1" rIns="82275" wrap="square" tIns="109725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1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Objective 1: </a:t>
              </a: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Is Washington DC a good place to invest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1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Objective 2: </a:t>
              </a: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If yes, what is the best demographics for investment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Arial"/>
                <a:buNone/>
              </a:pPr>
              <a:r>
                <a:rPr b="1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Object 3: </a:t>
              </a:r>
              <a:r>
                <a:rPr b="0" i="0" lang="en" sz="825" u="none" cap="none" strike="noStrike">
                  <a:solidFill>
                    <a:srgbClr val="313131"/>
                  </a:solidFill>
                  <a:latin typeface="Arial"/>
                  <a:ea typeface="Arial"/>
                  <a:cs typeface="Arial"/>
                  <a:sym typeface="Arial"/>
                </a:rPr>
                <a:t>Which neighborhoods in Washington DC has the most listings</a:t>
              </a:r>
              <a:endParaRPr/>
            </a:p>
          </p:txBody>
        </p:sp>
      </p:grpSp>
      <p:cxnSp>
        <p:nvCxnSpPr>
          <p:cNvPr id="209" name="Google Shape;209;p35"/>
          <p:cNvCxnSpPr/>
          <p:nvPr/>
        </p:nvCxnSpPr>
        <p:spPr>
          <a:xfrm>
            <a:off x="0" y="88428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713185" y="1314450"/>
            <a:ext cx="1654969" cy="438150"/>
          </a:xfrm>
          <a:prstGeom prst="chevron">
            <a:avLst>
              <a:gd fmla="val 34952" name="adj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2253854" y="1314450"/>
            <a:ext cx="1654969" cy="438150"/>
          </a:xfrm>
          <a:prstGeom prst="chevron">
            <a:avLst>
              <a:gd fmla="val 34975" name="adj"/>
            </a:avLst>
          </a:prstGeom>
          <a:solidFill>
            <a:srgbClr val="A5A5A5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3789760" y="1314450"/>
            <a:ext cx="1654969" cy="438150"/>
          </a:xfrm>
          <a:prstGeom prst="chevron">
            <a:avLst>
              <a:gd fmla="val 34975" name="adj"/>
            </a:avLst>
          </a:prstGeom>
          <a:solidFill>
            <a:srgbClr val="A5A5A5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</a:t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5324475" y="1314450"/>
            <a:ext cx="1654969" cy="438150"/>
          </a:xfrm>
          <a:prstGeom prst="chevron">
            <a:avLst>
              <a:gd fmla="val 34975" name="adj"/>
            </a:avLst>
          </a:prstGeom>
          <a:solidFill>
            <a:srgbClr val="A5A5A5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636985" y="2148416"/>
            <a:ext cx="133659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Client want to invest in Airbnb properties in Washington DC area. He wants to know;</a:t>
            </a:r>
            <a:endParaRPr/>
          </a:p>
          <a:p>
            <a:pPr indent="-180000" lvl="1" marL="180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Whether it would be a good investment</a:t>
            </a:r>
            <a:endParaRPr/>
          </a:p>
          <a:p>
            <a:pPr indent="-180000" lvl="1" marL="180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What neighborhoods to focus</a:t>
            </a:r>
            <a:endParaRPr/>
          </a:p>
          <a:p>
            <a:pPr indent="-180000" lvl="1" marL="180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What type of properties are most suitable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6848475" y="1314450"/>
            <a:ext cx="1654969" cy="438150"/>
          </a:xfrm>
          <a:prstGeom prst="chevron">
            <a:avLst>
              <a:gd fmla="val 34975" name="adj"/>
            </a:avLst>
          </a:prstGeom>
          <a:solidFill>
            <a:srgbClr val="002776"/>
          </a:solidFill>
          <a:ln cap="rnd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27000" lIns="27000" spcFirstLastPara="1" rIns="27000" wrap="square" tIns="27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 &amp; Share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2305765" y="2148416"/>
            <a:ext cx="146804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dataset is from scraped data of listings from Airbnb.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data has 3724 rows with one listings each.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dataset shows information such as a unique listing id, location, price, review ratings etc.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3860245" y="2148416"/>
            <a:ext cx="146804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dataset has missing values in columns like reviews, and some duplicate values. Therefore, the data needs to be cleaned.</a:t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5429965" y="2156036"/>
            <a:ext cx="146804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data was analysed from different angles to derive various insights;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Actual and potential revenues of the listings were calculated based on assumptions detailed before.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revenue score was assigned to find out neighbourhoods that generate revenue closer to potential revenues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Average revenue per property and revenue score was used to identify potential investments.</a:t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199" lvl="2" marL="36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7022545" y="2148416"/>
            <a:ext cx="1468041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following final insights are shared with the client;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growth in the area in the last 12 months.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Potential of growth based on current revenue and potential earnings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Best neighbourhoods and property types of investments</a:t>
            </a:r>
            <a:endParaRPr/>
          </a:p>
          <a:p>
            <a:pPr indent="-205740" lvl="1" marL="2057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en" sz="8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Neighbourhood with the most listings</a:t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199" lvl="2" marL="36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6930119" y="1031965"/>
            <a:ext cx="1593033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000" spcFirstLastPara="1" rIns="36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3C8A2E"/>
                </a:solidFill>
                <a:latin typeface="Arial"/>
                <a:ea typeface="Arial"/>
                <a:cs typeface="Arial"/>
                <a:sym typeface="Arial"/>
              </a:rPr>
              <a:t>Focus of today’s presentation</a:t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6880860" y="1219200"/>
            <a:ext cx="1592580" cy="3451860"/>
          </a:xfrm>
          <a:prstGeom prst="roundRect">
            <a:avLst>
              <a:gd fmla="val 8147" name="adj"/>
            </a:avLst>
          </a:prstGeom>
          <a:noFill/>
          <a:ln cap="flat" cmpd="sng" w="12700">
            <a:solidFill>
              <a:srgbClr val="A1C0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205123" y="78049"/>
            <a:ext cx="8808248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br>
              <a:rPr b="0" i="0" lang="en" sz="1800" u="none" cap="none" strike="noStrik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 5-step approach was taken to develop this report starting from defining the question to visualizing the data.</a:t>
            </a:r>
            <a:endParaRPr/>
          </a:p>
        </p:txBody>
      </p:sp>
      <p:cxnSp>
        <p:nvCxnSpPr>
          <p:cNvPr id="228" name="Google Shape;228;p36"/>
          <p:cNvCxnSpPr/>
          <p:nvPr/>
        </p:nvCxnSpPr>
        <p:spPr>
          <a:xfrm>
            <a:off x="0" y="840740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358775" y="1187609"/>
            <a:ext cx="1552575" cy="895350"/>
          </a:xfrm>
          <a:prstGeom prst="rect">
            <a:avLst/>
          </a:prstGeom>
          <a:solidFill>
            <a:srgbClr val="00B0F0">
              <a:alpha val="6196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the Washington DC market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5353716" y="1234440"/>
            <a:ext cx="3114010" cy="5132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-180000" lvl="1" marL="180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Competition is lesser in Washington DC for Airbnb properties</a:t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2052637" y="1234440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80000" lvl="1" marL="180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market shows significant growth in listings and revenue in the last 12 months.</a:t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358775" y="2368709"/>
            <a:ext cx="1552575" cy="895350"/>
          </a:xfrm>
          <a:prstGeom prst="rect">
            <a:avLst/>
          </a:prstGeom>
          <a:solidFill>
            <a:srgbClr val="00B0F0">
              <a:alpha val="6196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5353716" y="2415540"/>
            <a:ext cx="3114010" cy="5132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-180000" lvl="1" marL="180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Their current earnings are near full potential earnings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2052637" y="2415540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80000" lvl="1" marL="180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neighborhood has the highest revenue generation per property</a:t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358775" y="3645059"/>
            <a:ext cx="1552575" cy="895350"/>
          </a:xfrm>
          <a:prstGeom prst="rect">
            <a:avLst/>
          </a:prstGeom>
          <a:solidFill>
            <a:srgbClr val="00B0F0">
              <a:alpha val="61960"/>
            </a:srgbClr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Apartments &amp; Condos are the best property types to invest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5353716" y="3691890"/>
            <a:ext cx="3114010" cy="5132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-180000" lvl="1" marL="180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They sit closer to their full earning potential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2052637" y="3691890"/>
            <a:ext cx="3114629" cy="86048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80000" lvl="1" marL="18000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They generate the most revenue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185738" y="102870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185738" y="222885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185738" y="3505200"/>
            <a:ext cx="371475" cy="371475"/>
          </a:xfrm>
          <a:prstGeom prst="ellipse">
            <a:avLst/>
          </a:prstGeom>
          <a:solidFill>
            <a:srgbClr val="0027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0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Recommendation Summary</a:t>
            </a:r>
            <a:br>
              <a:rPr b="0" i="0" lang="en" sz="1800" u="none" cap="none" strike="noStrike">
                <a:solidFill>
                  <a:srgbClr val="81BC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Based on our analysis, we propose the following recommendations</a:t>
            </a:r>
            <a:endParaRPr b="1" i="0" sz="1800" u="none" cap="none" strike="noStrike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7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37"/>
          <p:cNvSpPr txBox="1"/>
          <p:nvPr/>
        </p:nvSpPr>
        <p:spPr>
          <a:xfrm>
            <a:off x="2404581" y="4494072"/>
            <a:ext cx="571182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Potential earnings are maximum earnings that a property can get if booked 365 days a years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000">
                <a:solidFill>
                  <a:srgbClr val="A5A5A5"/>
                </a:solidFill>
              </a:rPr>
              <a:t>Recommendation #1</a:t>
            </a:r>
            <a:br>
              <a:rPr lang="en" sz="1800">
                <a:solidFill>
                  <a:srgbClr val="81BC00"/>
                </a:solidFill>
              </a:rPr>
            </a:br>
            <a:r>
              <a:rPr b="1" lang="en" sz="1800">
                <a:solidFill>
                  <a:srgbClr val="002776"/>
                </a:solidFill>
              </a:rPr>
              <a:t>Client should enter the Washington DC Airbnb market</a:t>
            </a:r>
            <a:endParaRPr/>
          </a:p>
        </p:txBody>
      </p:sp>
      <p:cxnSp>
        <p:nvCxnSpPr>
          <p:cNvPr id="253" name="Google Shape;253;p38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8"/>
          <p:cNvSpPr txBox="1"/>
          <p:nvPr/>
        </p:nvSpPr>
        <p:spPr>
          <a:xfrm>
            <a:off x="324333" y="1009922"/>
            <a:ext cx="8376322" cy="36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12 Months Growth In Washington DC Area</a:t>
            </a:r>
            <a:endParaRPr/>
          </a:p>
        </p:txBody>
      </p:sp>
      <p:cxnSp>
        <p:nvCxnSpPr>
          <p:cNvPr id="255" name="Google Shape;255;p38"/>
          <p:cNvCxnSpPr/>
          <p:nvPr/>
        </p:nvCxnSpPr>
        <p:spPr>
          <a:xfrm flipH="1" rot="10800000">
            <a:off x="237600" y="1379220"/>
            <a:ext cx="8463055" cy="4758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8"/>
          <p:cNvSpPr txBox="1"/>
          <p:nvPr/>
        </p:nvSpPr>
        <p:spPr>
          <a:xfrm>
            <a:off x="5784030" y="1615016"/>
            <a:ext cx="3150420" cy="3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number of listings in the area increased from 102 to  227 in the last 12 months. That’s a growth of </a:t>
            </a:r>
            <a:r>
              <a:rPr b="0" i="0" lang="en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122.55%.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number of bookings has increased from 368 per month to 2496. That’s a growth of </a:t>
            </a:r>
            <a:r>
              <a:rPr b="0" i="0" lang="en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578.26%.</a:t>
            </a:r>
            <a:endParaRPr/>
          </a:p>
        </p:txBody>
      </p:sp>
      <p:grpSp>
        <p:nvGrpSpPr>
          <p:cNvPr id="257" name="Google Shape;257;p38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258" name="Google Shape;258;p38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9" name="Google Shape;25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8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38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8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8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8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38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6" name="Google Shape;266;p38"/>
          <p:cNvGraphicFramePr/>
          <p:nvPr/>
        </p:nvGraphicFramePr>
        <p:xfrm>
          <a:off x="205123" y="1615016"/>
          <a:ext cx="4734842" cy="3375005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000">
                <a:solidFill>
                  <a:srgbClr val="A5A5A5"/>
                </a:solidFill>
              </a:rPr>
              <a:t>Recommendation #1</a:t>
            </a:r>
            <a:br>
              <a:rPr lang="en" sz="1800">
                <a:solidFill>
                  <a:srgbClr val="81BC00"/>
                </a:solidFill>
              </a:rPr>
            </a:br>
            <a:r>
              <a:rPr b="1" lang="en" sz="1800">
                <a:solidFill>
                  <a:srgbClr val="002776"/>
                </a:solidFill>
              </a:rPr>
              <a:t>Client should enter the Washington DC Airbnb market</a:t>
            </a:r>
            <a:endParaRPr/>
          </a:p>
        </p:txBody>
      </p:sp>
      <p:cxnSp>
        <p:nvCxnSpPr>
          <p:cNvPr id="272" name="Google Shape;272;p39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39"/>
          <p:cNvSpPr txBox="1"/>
          <p:nvPr/>
        </p:nvSpPr>
        <p:spPr>
          <a:xfrm>
            <a:off x="324333" y="1009922"/>
            <a:ext cx="8376322" cy="36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12 Months Growth In Washington DC Area</a:t>
            </a:r>
            <a:endParaRPr/>
          </a:p>
        </p:txBody>
      </p:sp>
      <p:cxnSp>
        <p:nvCxnSpPr>
          <p:cNvPr id="274" name="Google Shape;274;p39"/>
          <p:cNvCxnSpPr/>
          <p:nvPr/>
        </p:nvCxnSpPr>
        <p:spPr>
          <a:xfrm flipH="1" rot="10800000">
            <a:off x="237600" y="1379220"/>
            <a:ext cx="8463055" cy="4758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9"/>
          <p:cNvSpPr txBox="1"/>
          <p:nvPr/>
        </p:nvSpPr>
        <p:spPr>
          <a:xfrm>
            <a:off x="5784030" y="1615016"/>
            <a:ext cx="3150420" cy="3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total revenue generated by the properties increased from </a:t>
            </a:r>
            <a:r>
              <a:rPr b="0" i="0" lang="en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$77912 to $515210 </a:t>
            </a: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in the last 12 months.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growth shows that there is a consistent increase in demand even with increasing number of listings.</a:t>
            </a:r>
            <a:endParaRPr b="0" i="0" sz="1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39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277" name="Google Shape;277;p39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Google Shape;27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9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0" name="Google Shape;280;p39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9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9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9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85" name="Google Shape;285;p39"/>
          <p:cNvGraphicFramePr/>
          <p:nvPr/>
        </p:nvGraphicFramePr>
        <p:xfrm>
          <a:off x="588818" y="1615016"/>
          <a:ext cx="5040144" cy="329040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86" name="Google Shape;286;p39"/>
          <p:cNvSpPr txBox="1"/>
          <p:nvPr/>
        </p:nvSpPr>
        <p:spPr>
          <a:xfrm>
            <a:off x="5922818" y="2810400"/>
            <a:ext cx="3011632" cy="8309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consistent increase in bookings and revenue irrespective of the increase in the no. of listings shows that Washington DC has high potential for growth.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000">
                <a:solidFill>
                  <a:srgbClr val="A5A5A5"/>
                </a:solidFill>
              </a:rPr>
              <a:t>Recommendation #1</a:t>
            </a:r>
            <a:br>
              <a:rPr lang="en" sz="1800">
                <a:solidFill>
                  <a:srgbClr val="81BC00"/>
                </a:solidFill>
              </a:rPr>
            </a:br>
            <a:r>
              <a:rPr b="1" lang="en" sz="1800">
                <a:solidFill>
                  <a:srgbClr val="002776"/>
                </a:solidFill>
              </a:rPr>
              <a:t>Client should enter the Washington DC Airbnb market</a:t>
            </a:r>
            <a:endParaRPr/>
          </a:p>
        </p:txBody>
      </p:sp>
      <p:cxnSp>
        <p:nvCxnSpPr>
          <p:cNvPr id="292" name="Google Shape;292;p40"/>
          <p:cNvCxnSpPr/>
          <p:nvPr/>
        </p:nvCxnSpPr>
        <p:spPr>
          <a:xfrm>
            <a:off x="0" y="608512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40"/>
          <p:cNvSpPr txBox="1"/>
          <p:nvPr/>
        </p:nvSpPr>
        <p:spPr>
          <a:xfrm>
            <a:off x="324333" y="1009922"/>
            <a:ext cx="8376322" cy="36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Earning Potential for Neighborhoods</a:t>
            </a:r>
            <a:endParaRPr/>
          </a:p>
        </p:txBody>
      </p:sp>
      <p:cxnSp>
        <p:nvCxnSpPr>
          <p:cNvPr id="294" name="Google Shape;294;p40"/>
          <p:cNvCxnSpPr/>
          <p:nvPr/>
        </p:nvCxnSpPr>
        <p:spPr>
          <a:xfrm flipH="1" rot="10800000">
            <a:off x="237600" y="1379220"/>
            <a:ext cx="8463055" cy="4758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40"/>
          <p:cNvSpPr txBox="1"/>
          <p:nvPr/>
        </p:nvSpPr>
        <p:spPr>
          <a:xfrm>
            <a:off x="5784030" y="1615016"/>
            <a:ext cx="3150420" cy="3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Most if the neighborhoods are not earning as much as they can. This shows that there is untapped potential for growth.</a:t>
            </a:r>
            <a:endParaRPr b="0" i="0" sz="1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40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297" name="Google Shape;297;p40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8" name="Google Shape;29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40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0" name="Google Shape;300;p40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0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0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0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40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05" name="Google Shape;305;p40"/>
          <p:cNvGraphicFramePr/>
          <p:nvPr/>
        </p:nvGraphicFramePr>
        <p:xfrm>
          <a:off x="324334" y="1523089"/>
          <a:ext cx="5322198" cy="3542362"/>
        </p:xfrm>
        <a:graphic>
          <a:graphicData uri="http://schemas.openxmlformats.org/drawingml/2006/chart">
            <c:chart r:id="rId4"/>
          </a:graphicData>
        </a:graphic>
      </p:graphicFrame>
      <p:pic>
        <p:nvPicPr>
          <p:cNvPr id="306" name="Google Shape;30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1100" y="1756300"/>
            <a:ext cx="5873175" cy="33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">
                <a:solidFill>
                  <a:srgbClr val="A5A5A5"/>
                </a:solidFill>
              </a:rPr>
              <a:t>Recommendation #2</a:t>
            </a:r>
            <a:br>
              <a:rPr lang="en" sz="1000">
                <a:solidFill>
                  <a:srgbClr val="81BC00"/>
                </a:solidFill>
              </a:rPr>
            </a:br>
            <a:r>
              <a:rPr b="1" i="0" lang="en" sz="14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1" i="0" lang="en" sz="11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are the best neighborhoods for investment</a:t>
            </a:r>
            <a:endParaRPr b="1" sz="1800">
              <a:solidFill>
                <a:srgbClr val="002776"/>
              </a:solidFill>
            </a:endParaRPr>
          </a:p>
        </p:txBody>
      </p:sp>
      <p:cxnSp>
        <p:nvCxnSpPr>
          <p:cNvPr id="312" name="Google Shape;312;p41"/>
          <p:cNvCxnSpPr/>
          <p:nvPr/>
        </p:nvCxnSpPr>
        <p:spPr>
          <a:xfrm>
            <a:off x="0" y="70549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41"/>
          <p:cNvSpPr txBox="1"/>
          <p:nvPr/>
        </p:nvSpPr>
        <p:spPr>
          <a:xfrm>
            <a:off x="324333" y="1009922"/>
            <a:ext cx="8376322" cy="36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Earning Potential for Neighborhoods</a:t>
            </a:r>
            <a:endParaRPr/>
          </a:p>
        </p:txBody>
      </p:sp>
      <p:cxnSp>
        <p:nvCxnSpPr>
          <p:cNvPr id="314" name="Google Shape;314;p41"/>
          <p:cNvCxnSpPr/>
          <p:nvPr/>
        </p:nvCxnSpPr>
        <p:spPr>
          <a:xfrm flipH="1" rot="10800000">
            <a:off x="237600" y="1379220"/>
            <a:ext cx="8463055" cy="4758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41"/>
          <p:cNvSpPr txBox="1"/>
          <p:nvPr/>
        </p:nvSpPr>
        <p:spPr>
          <a:xfrm>
            <a:off x="5917402" y="1615016"/>
            <a:ext cx="3017047" cy="3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revenue score was calculated for each suburb out of 10, by dividing the current revenue with potential revenue.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Based on this score the neighbourhoods that earn near to their potential are identified.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The neighbourhoods that score above median score are good for investments.</a:t>
            </a:r>
            <a:endParaRPr b="0" i="0" sz="1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41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317" name="Google Shape;317;p41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8" name="Google Shape;31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41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0" name="Google Shape;320;p41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1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1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1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41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25" name="Google Shape;325;p41"/>
          <p:cNvGraphicFramePr/>
          <p:nvPr/>
        </p:nvGraphicFramePr>
        <p:xfrm>
          <a:off x="361441" y="1426800"/>
          <a:ext cx="5555962" cy="3504984"/>
        </p:xfrm>
        <a:graphic>
          <a:graphicData uri="http://schemas.openxmlformats.org/drawingml/2006/chart">
            <c:chart r:id="rId4"/>
          </a:graphicData>
        </a:graphic>
      </p:graphicFrame>
      <p:pic>
        <p:nvPicPr>
          <p:cNvPr id="326" name="Google Shape;32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50" y="1700625"/>
            <a:ext cx="5495550" cy="340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205123" y="78049"/>
            <a:ext cx="8388000" cy="54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800">
                <a:solidFill>
                  <a:srgbClr val="A5A5A5"/>
                </a:solidFill>
              </a:rPr>
              <a:t>Recommendation #2</a:t>
            </a:r>
            <a:br>
              <a:rPr lang="en" sz="1000">
                <a:solidFill>
                  <a:srgbClr val="81BC00"/>
                </a:solidFill>
              </a:rPr>
            </a:br>
            <a:r>
              <a:rPr b="1" i="0" lang="en" sz="14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Cleveland Park, Woodley Park, Massachusetts Avenue Heights, Woodland-Normanstone Terrace</a:t>
            </a:r>
            <a:r>
              <a:rPr b="1" i="0" lang="en" sz="11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are the best neighborhoods for investment</a:t>
            </a:r>
            <a:endParaRPr b="1" sz="1800">
              <a:solidFill>
                <a:srgbClr val="002776"/>
              </a:solidFill>
            </a:endParaRPr>
          </a:p>
        </p:txBody>
      </p:sp>
      <p:cxnSp>
        <p:nvCxnSpPr>
          <p:cNvPr id="332" name="Google Shape;332;p42"/>
          <p:cNvCxnSpPr/>
          <p:nvPr/>
        </p:nvCxnSpPr>
        <p:spPr>
          <a:xfrm>
            <a:off x="0" y="705494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00277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42"/>
          <p:cNvSpPr txBox="1"/>
          <p:nvPr/>
        </p:nvSpPr>
        <p:spPr>
          <a:xfrm>
            <a:off x="324333" y="1009922"/>
            <a:ext cx="8376322" cy="369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5 Neighborhoods for Investments</a:t>
            </a:r>
            <a:endParaRPr/>
          </a:p>
        </p:txBody>
      </p:sp>
      <p:cxnSp>
        <p:nvCxnSpPr>
          <p:cNvPr id="334" name="Google Shape;334;p42"/>
          <p:cNvCxnSpPr/>
          <p:nvPr/>
        </p:nvCxnSpPr>
        <p:spPr>
          <a:xfrm flipH="1" rot="10800000">
            <a:off x="237600" y="1379220"/>
            <a:ext cx="8463055" cy="4758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42"/>
          <p:cNvSpPr txBox="1"/>
          <p:nvPr/>
        </p:nvSpPr>
        <p:spPr>
          <a:xfrm>
            <a:off x="5917402" y="1615016"/>
            <a:ext cx="3017047" cy="3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A ‘top choice score’ was calculated by multiplying the current avg. earnings from a neighborhood with its ‘revenue score’.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This new score system helped to identify neighborhoods that are the best in terms of avg. revenue and closeness to their earning potential.</a:t>
            </a:r>
            <a:endParaRPr b="0" i="0" sz="1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42"/>
          <p:cNvGrpSpPr/>
          <p:nvPr/>
        </p:nvGrpSpPr>
        <p:grpSpPr>
          <a:xfrm>
            <a:off x="10153650" y="-1917290"/>
            <a:ext cx="16304956" cy="9803990"/>
            <a:chOff x="10153650" y="-1917290"/>
            <a:chExt cx="16304956" cy="9803990"/>
          </a:xfrm>
        </p:grpSpPr>
        <p:sp>
          <p:nvSpPr>
            <p:cNvPr id="337" name="Google Shape;337;p42"/>
            <p:cNvSpPr/>
            <p:nvPr/>
          </p:nvSpPr>
          <p:spPr>
            <a:xfrm>
              <a:off x="10153650" y="-1917290"/>
              <a:ext cx="16304956" cy="980399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1B3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8" name="Google Shape;338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7800" y="-438150"/>
              <a:ext cx="11411968" cy="4933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42"/>
            <p:cNvSpPr txBox="1"/>
            <p:nvPr/>
          </p:nvSpPr>
          <p:spPr>
            <a:xfrm>
              <a:off x="10533743" y="4712716"/>
              <a:ext cx="8363858" cy="3108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Bar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when you’re trying to show how categories compare with each other (e.g. compare sales between companies)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Column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is also good for comparing categories, but is best when comparing these categories over time (e.g. compare sales between years)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Pie Chart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- Use this when you’re trying to compare a category or group of categories with the total (e.g. 80% of smartphone users prefer to use a case). Do not use this to compare the categories with each other.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Line Chart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This chart is good for showing changes over time, especially changes that do not “reset” after each period (e.g. show headcount by year)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Scatter Plot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Arial"/>
                  <a:ea typeface="Arial"/>
                  <a:cs typeface="Arial"/>
                  <a:sym typeface="Arial"/>
                </a:rPr>
                <a:t> - Use this chart to show correlation between two variables (e.g. show that higher income is correlated with higher overall spend)</a:t>
              </a:r>
              <a:endParaRPr b="0" i="0" sz="1400" u="none" cap="none" strike="noStrike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0" name="Google Shape;340;p42"/>
            <p:cNvSpPr txBox="1"/>
            <p:nvPr/>
          </p:nvSpPr>
          <p:spPr>
            <a:xfrm>
              <a:off x="19831504" y="842608"/>
              <a:ext cx="35523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Start with their main idea in the title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 txBox="1"/>
            <p:nvPr/>
          </p:nvSpPr>
          <p:spPr>
            <a:xfrm>
              <a:off x="20648766" y="1656015"/>
              <a:ext cx="4814734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 they break that main idea into two component parts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By breaking the title into two different components (i.e. key arguments),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it makes it easier for the audience 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to understand how we reached the main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2"/>
            <p:cNvSpPr txBox="1"/>
            <p:nvPr/>
          </p:nvSpPr>
          <p:spPr>
            <a:xfrm>
              <a:off x="21452935" y="2810400"/>
              <a:ext cx="471723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Then taking it one level deeper, </a:t>
              </a: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they’ve broken each of the two subtitles out further</a:t>
              </a:r>
              <a:r>
                <a:rPr b="0" i="0" lang="en" sz="1400" u="none" cap="none" strike="noStrike">
                  <a:solidFill>
                    <a:srgbClr val="333333"/>
                  </a:solidFill>
                  <a:latin typeface="Georgia"/>
                  <a:ea typeface="Georgia"/>
                  <a:cs typeface="Georgia"/>
                  <a:sym typeface="Georgia"/>
                </a:rPr>
                <a:t> with additional bullet points and a chart. In other words, the bullet points and the chart each serve as supporting points that provide support for the key arguments, which (wait for it) provide support for the main idea.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2"/>
            <p:cNvSpPr txBox="1"/>
            <p:nvPr/>
          </p:nvSpPr>
          <p:spPr>
            <a:xfrm>
              <a:off x="13631988" y="-1632645"/>
              <a:ext cx="1048531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66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FOR GUIDANCE ONLY</a:t>
              </a:r>
              <a:endParaRPr b="0" i="0" sz="6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42"/>
          <p:cNvSpPr txBox="1"/>
          <p:nvPr/>
        </p:nvSpPr>
        <p:spPr>
          <a:xfrm>
            <a:off x="19307175" y="4869647"/>
            <a:ext cx="687514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Draw attention to the important parts of this slide: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 circles/lines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for highlighting important parts of the slides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numbers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to highlight them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Bold keywords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in the bullet points help draw attention to the important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title is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larger font 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 all the other text on the slide, and it has a </a:t>
            </a:r>
            <a:r>
              <a:rPr b="1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big blue line</a:t>
            </a:r>
            <a:r>
              <a:rPr b="0" i="0" lang="en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underneath to separate it from the rest of the text</a:t>
            </a:r>
            <a:endParaRPr b="0" i="0" sz="1400" u="none" cap="none" strike="noStrike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18" y="1583795"/>
            <a:ext cx="5405437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</cp:coreProperties>
</file>