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3" r:id="rId2"/>
  </p:sldMasterIdLst>
  <p:notesMasterIdLst>
    <p:notesMasterId r:id="rId20"/>
  </p:notesMasterIdLst>
  <p:handoutMasterIdLst>
    <p:handoutMasterId r:id="rId21"/>
  </p:handoutMasterIdLst>
  <p:sldIdLst>
    <p:sldId id="321" r:id="rId3"/>
    <p:sldId id="324" r:id="rId4"/>
    <p:sldId id="325" r:id="rId5"/>
    <p:sldId id="327" r:id="rId6"/>
    <p:sldId id="323" r:id="rId7"/>
    <p:sldId id="326" r:id="rId8"/>
    <p:sldId id="329" r:id="rId9"/>
    <p:sldId id="330" r:id="rId10"/>
    <p:sldId id="331" r:id="rId11"/>
    <p:sldId id="332" r:id="rId12"/>
    <p:sldId id="333" r:id="rId13"/>
    <p:sldId id="335" r:id="rId14"/>
    <p:sldId id="334" r:id="rId15"/>
    <p:sldId id="336" r:id="rId16"/>
    <p:sldId id="337" r:id="rId17"/>
    <p:sldId id="338" r:id="rId18"/>
    <p:sldId id="328" r:id="rId19"/>
  </p:sldIdLst>
  <p:sldSz cx="10693400" cy="7561263"/>
  <p:notesSz cx="6669088" cy="97536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FFFF"/>
    <a:srgbClr val="FFCCFF"/>
    <a:srgbClr val="66FFFF"/>
    <a:srgbClr val="0000FF"/>
    <a:srgbClr val="C0C0C0"/>
    <a:srgbClr val="008000"/>
    <a:srgbClr val="66003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3" autoAdjust="0"/>
    <p:restoredTop sz="90376" autoAdjust="0"/>
  </p:normalViewPr>
  <p:slideViewPr>
    <p:cSldViewPr snapToGrid="0">
      <p:cViewPr>
        <p:scale>
          <a:sx n="90" d="100"/>
          <a:sy n="90" d="100"/>
        </p:scale>
        <p:origin x="918" y="1344"/>
      </p:cViewPr>
      <p:guideLst>
        <p:guide orient="horz" pos="2381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6B871-7FEC-4862-922F-FC051BEFDCB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B21ABC1-6407-4C24-B65C-02E4C7DFA930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Create generic templates</a:t>
          </a:r>
          <a:endParaRPr lang="en-US" dirty="0"/>
        </a:p>
      </dgm:t>
    </dgm:pt>
    <dgm:pt modelId="{E7F6B056-2864-4475-8AEB-742C682FFE53}" type="parTrans" cxnId="{AE09E0C1-D07F-4AFA-BB67-BCB95F0F3E7E}">
      <dgm:prSet/>
      <dgm:spPr/>
      <dgm:t>
        <a:bodyPr/>
        <a:lstStyle/>
        <a:p>
          <a:endParaRPr lang="en-US"/>
        </a:p>
      </dgm:t>
    </dgm:pt>
    <dgm:pt modelId="{D1FE1E4D-D4FB-479E-A2C2-560126DBBEE0}" type="sibTrans" cxnId="{AE09E0C1-D07F-4AFA-BB67-BCB95F0F3E7E}">
      <dgm:prSet/>
      <dgm:spPr/>
      <dgm:t>
        <a:bodyPr/>
        <a:lstStyle/>
        <a:p>
          <a:endParaRPr lang="en-US"/>
        </a:p>
      </dgm:t>
    </dgm:pt>
    <dgm:pt modelId="{08F5A690-47BE-401E-A965-6A4DBCD01BD7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Apply template to a specific model</a:t>
          </a:r>
        </a:p>
      </dgm:t>
    </dgm:pt>
    <dgm:pt modelId="{E257FC8E-914C-4805-88B0-3A81CE95A7FB}" type="parTrans" cxnId="{AFC06FFE-A196-427B-840D-1E6674EC539B}">
      <dgm:prSet/>
      <dgm:spPr/>
      <dgm:t>
        <a:bodyPr/>
        <a:lstStyle/>
        <a:p>
          <a:endParaRPr lang="en-US"/>
        </a:p>
      </dgm:t>
    </dgm:pt>
    <dgm:pt modelId="{0C413484-B561-464E-9963-13B822B56941}" type="sibTrans" cxnId="{AFC06FFE-A196-427B-840D-1E6674EC539B}">
      <dgm:prSet/>
      <dgm:spPr/>
      <dgm:t>
        <a:bodyPr/>
        <a:lstStyle/>
        <a:p>
          <a:endParaRPr lang="en-US"/>
        </a:p>
      </dgm:t>
    </dgm:pt>
    <dgm:pt modelId="{1777444F-F9C0-48D7-B059-96A86FE4C39E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Execute the template</a:t>
          </a:r>
          <a:endParaRPr lang="en-US" dirty="0"/>
        </a:p>
      </dgm:t>
    </dgm:pt>
    <dgm:pt modelId="{F9EE322D-6726-4030-9F76-04E9ED900D1E}" type="parTrans" cxnId="{AD8DCBD2-9B5F-443E-9BA2-5557F037F418}">
      <dgm:prSet/>
      <dgm:spPr/>
      <dgm:t>
        <a:bodyPr/>
        <a:lstStyle/>
        <a:p>
          <a:endParaRPr lang="en-US"/>
        </a:p>
      </dgm:t>
    </dgm:pt>
    <dgm:pt modelId="{7ECFA793-3024-4C3D-9227-B608FED8F35A}" type="sibTrans" cxnId="{AD8DCBD2-9B5F-443E-9BA2-5557F037F418}">
      <dgm:prSet/>
      <dgm:spPr/>
      <dgm:t>
        <a:bodyPr/>
        <a:lstStyle/>
        <a:p>
          <a:endParaRPr lang="en-US"/>
        </a:p>
      </dgm:t>
    </dgm:pt>
    <dgm:pt modelId="{F0B0E365-517A-4C13-B23A-A1569011ECE2}" type="pres">
      <dgm:prSet presAssocID="{D8E6B871-7FEC-4862-922F-FC051BEFDCBF}" presName="Name0" presStyleCnt="0">
        <dgm:presLayoutVars>
          <dgm:dir/>
          <dgm:animLvl val="lvl"/>
          <dgm:resizeHandles val="exact"/>
        </dgm:presLayoutVars>
      </dgm:prSet>
      <dgm:spPr/>
    </dgm:pt>
    <dgm:pt modelId="{0CAB79DF-044B-4830-82A4-F130335CB2EA}" type="pres">
      <dgm:prSet presAssocID="{FB21ABC1-6407-4C24-B65C-02E4C7DFA93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63890D-E77F-4A93-8DFE-6FA2DD95D355}" type="pres">
      <dgm:prSet presAssocID="{D1FE1E4D-D4FB-479E-A2C2-560126DBBEE0}" presName="parTxOnlySpace" presStyleCnt="0"/>
      <dgm:spPr/>
    </dgm:pt>
    <dgm:pt modelId="{858EEE2F-CEA4-422A-87DF-D1E5257A456B}" type="pres">
      <dgm:prSet presAssocID="{08F5A690-47BE-401E-A965-6A4DBCD01BD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6B543-51C8-448C-BCB6-556F8FBEB642}" type="pres">
      <dgm:prSet presAssocID="{0C413484-B561-464E-9963-13B822B56941}" presName="parTxOnlySpace" presStyleCnt="0"/>
      <dgm:spPr/>
    </dgm:pt>
    <dgm:pt modelId="{0C269385-5A7D-45D5-A05A-33BE8AD28824}" type="pres">
      <dgm:prSet presAssocID="{1777444F-F9C0-48D7-B059-96A86FE4C39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8DCBD2-9B5F-443E-9BA2-5557F037F418}" srcId="{D8E6B871-7FEC-4862-922F-FC051BEFDCBF}" destId="{1777444F-F9C0-48D7-B059-96A86FE4C39E}" srcOrd="2" destOrd="0" parTransId="{F9EE322D-6726-4030-9F76-04E9ED900D1E}" sibTransId="{7ECFA793-3024-4C3D-9227-B608FED8F35A}"/>
    <dgm:cxn modelId="{4A04CB89-66A8-45BE-92EC-B058EC9BB6E4}" type="presOf" srcId="{1777444F-F9C0-48D7-B059-96A86FE4C39E}" destId="{0C269385-5A7D-45D5-A05A-33BE8AD28824}" srcOrd="0" destOrd="0" presId="urn:microsoft.com/office/officeart/2005/8/layout/chevron1"/>
    <dgm:cxn modelId="{E82F4FFA-F454-4BF2-92A5-43AA24921CCC}" type="presOf" srcId="{08F5A690-47BE-401E-A965-6A4DBCD01BD7}" destId="{858EEE2F-CEA4-422A-87DF-D1E5257A456B}" srcOrd="0" destOrd="0" presId="urn:microsoft.com/office/officeart/2005/8/layout/chevron1"/>
    <dgm:cxn modelId="{AE09E0C1-D07F-4AFA-BB67-BCB95F0F3E7E}" srcId="{D8E6B871-7FEC-4862-922F-FC051BEFDCBF}" destId="{FB21ABC1-6407-4C24-B65C-02E4C7DFA930}" srcOrd="0" destOrd="0" parTransId="{E7F6B056-2864-4475-8AEB-742C682FFE53}" sibTransId="{D1FE1E4D-D4FB-479E-A2C2-560126DBBEE0}"/>
    <dgm:cxn modelId="{461558A2-E546-4594-B3AD-69609C0BD515}" type="presOf" srcId="{FB21ABC1-6407-4C24-B65C-02E4C7DFA930}" destId="{0CAB79DF-044B-4830-82A4-F130335CB2EA}" srcOrd="0" destOrd="0" presId="urn:microsoft.com/office/officeart/2005/8/layout/chevron1"/>
    <dgm:cxn modelId="{AFC06FFE-A196-427B-840D-1E6674EC539B}" srcId="{D8E6B871-7FEC-4862-922F-FC051BEFDCBF}" destId="{08F5A690-47BE-401E-A965-6A4DBCD01BD7}" srcOrd="1" destOrd="0" parTransId="{E257FC8E-914C-4805-88B0-3A81CE95A7FB}" sibTransId="{0C413484-B561-464E-9963-13B822B56941}"/>
    <dgm:cxn modelId="{6E366D5D-466F-46EF-A257-11E118BB37C1}" type="presOf" srcId="{D8E6B871-7FEC-4862-922F-FC051BEFDCBF}" destId="{F0B0E365-517A-4C13-B23A-A1569011ECE2}" srcOrd="0" destOrd="0" presId="urn:microsoft.com/office/officeart/2005/8/layout/chevron1"/>
    <dgm:cxn modelId="{C72687C3-2234-4662-8EE1-D9EF74357531}" type="presParOf" srcId="{F0B0E365-517A-4C13-B23A-A1569011ECE2}" destId="{0CAB79DF-044B-4830-82A4-F130335CB2EA}" srcOrd="0" destOrd="0" presId="urn:microsoft.com/office/officeart/2005/8/layout/chevron1"/>
    <dgm:cxn modelId="{C874B623-56B1-43C2-A37D-FEA8ABEA1FDF}" type="presParOf" srcId="{F0B0E365-517A-4C13-B23A-A1569011ECE2}" destId="{8163890D-E77F-4A93-8DFE-6FA2DD95D355}" srcOrd="1" destOrd="0" presId="urn:microsoft.com/office/officeart/2005/8/layout/chevron1"/>
    <dgm:cxn modelId="{E90108AC-F046-435B-B1D3-3427F603EABA}" type="presParOf" srcId="{F0B0E365-517A-4C13-B23A-A1569011ECE2}" destId="{858EEE2F-CEA4-422A-87DF-D1E5257A456B}" srcOrd="2" destOrd="0" presId="urn:microsoft.com/office/officeart/2005/8/layout/chevron1"/>
    <dgm:cxn modelId="{6B3874E2-C25E-4C53-ADB0-206345BB8F4D}" type="presParOf" srcId="{F0B0E365-517A-4C13-B23A-A1569011ECE2}" destId="{A6D6B543-51C8-448C-BCB6-556F8FBEB642}" srcOrd="3" destOrd="0" presId="urn:microsoft.com/office/officeart/2005/8/layout/chevron1"/>
    <dgm:cxn modelId="{FA0AF865-C162-4C54-A635-F48E392C863D}" type="presParOf" srcId="{F0B0E365-517A-4C13-B23A-A1569011ECE2}" destId="{0C269385-5A7D-45D5-A05A-33BE8AD2882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AB79DF-044B-4830-82A4-F130335CB2EA}">
      <dsp:nvSpPr>
        <dsp:cNvPr id="0" name=""/>
        <dsp:cNvSpPr/>
      </dsp:nvSpPr>
      <dsp:spPr>
        <a:xfrm>
          <a:off x="2565" y="1615185"/>
          <a:ext cx="3125943" cy="125037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Create generic templates</a:t>
          </a:r>
          <a:endParaRPr lang="en-US" sz="2200" kern="1200" dirty="0"/>
        </a:p>
      </dsp:txBody>
      <dsp:txXfrm>
        <a:off x="627754" y="1615185"/>
        <a:ext cx="1875566" cy="1250377"/>
      </dsp:txXfrm>
    </dsp:sp>
    <dsp:sp modelId="{858EEE2F-CEA4-422A-87DF-D1E5257A456B}">
      <dsp:nvSpPr>
        <dsp:cNvPr id="0" name=""/>
        <dsp:cNvSpPr/>
      </dsp:nvSpPr>
      <dsp:spPr>
        <a:xfrm>
          <a:off x="2815914" y="1615185"/>
          <a:ext cx="3125943" cy="125037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Apply template to a specific model</a:t>
          </a:r>
        </a:p>
      </dsp:txBody>
      <dsp:txXfrm>
        <a:off x="3441103" y="1615185"/>
        <a:ext cx="1875566" cy="1250377"/>
      </dsp:txXfrm>
    </dsp:sp>
    <dsp:sp modelId="{0C269385-5A7D-45D5-A05A-33BE8AD28824}">
      <dsp:nvSpPr>
        <dsp:cNvPr id="0" name=""/>
        <dsp:cNvSpPr/>
      </dsp:nvSpPr>
      <dsp:spPr>
        <a:xfrm>
          <a:off x="5629263" y="1615185"/>
          <a:ext cx="3125943" cy="1250377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Execute the template</a:t>
          </a:r>
          <a:endParaRPr lang="en-US" sz="2200" kern="1200" dirty="0"/>
        </a:p>
      </dsp:txBody>
      <dsp:txXfrm>
        <a:off x="6254452" y="1615185"/>
        <a:ext cx="1875566" cy="1250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5" tIns="44892" rIns="89785" bIns="44892" numCol="1" anchor="t" anchorCtr="0" compatLnSpc="1">
            <a:prstTxWarp prst="textNoShape">
              <a:avLst/>
            </a:prstTxWarp>
          </a:bodyPr>
          <a:lstStyle>
            <a:lvl1pPr defTabSz="898525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5" tIns="44892" rIns="89785" bIns="44892" numCol="1" anchor="t" anchorCtr="0" compatLnSpc="1">
            <a:prstTxWarp prst="textNoShape">
              <a:avLst/>
            </a:prstTxWarp>
          </a:bodyPr>
          <a:lstStyle>
            <a:lvl1pPr algn="r" defTabSz="898525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89083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5" tIns="44892" rIns="89785" bIns="44892" numCol="1" anchor="b" anchorCtr="0" compatLnSpc="1">
            <a:prstTxWarp prst="textNoShape">
              <a:avLst/>
            </a:prstTxWarp>
          </a:bodyPr>
          <a:lstStyle>
            <a:lvl1pPr defTabSz="898525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263063"/>
            <a:ext cx="28908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85" tIns="44892" rIns="89785" bIns="44892" numCol="1" anchor="b" anchorCtr="0" compatLnSpc="1">
            <a:prstTxWarp prst="textNoShape">
              <a:avLst/>
            </a:prstTxWarp>
          </a:bodyPr>
          <a:lstStyle>
            <a:lvl1pPr algn="r" defTabSz="898525">
              <a:defRPr sz="1200" smtClean="0"/>
            </a:lvl1pPr>
          </a:lstStyle>
          <a:p>
            <a:pPr>
              <a:defRPr/>
            </a:pPr>
            <a:fld id="{0A6BB4ED-EE69-42E9-AF18-3836E35B045D}" type="slidenum">
              <a:rPr lang="en-GB"/>
              <a:pPr>
                <a:defRPr/>
              </a:pPr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354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499" tIns="43250" rIns="86499" bIns="43250" numCol="1" anchor="t" anchorCtr="0" compatLnSpc="1">
            <a:prstTxWarp prst="textNoShape">
              <a:avLst/>
            </a:prstTxWarp>
          </a:bodyPr>
          <a:lstStyle>
            <a:lvl1pPr defTabSz="865188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499" tIns="43250" rIns="86499" bIns="43250" numCol="1" anchor="t" anchorCtr="0" compatLnSpc="1">
            <a:prstTxWarp prst="textNoShape">
              <a:avLst/>
            </a:prstTxWarp>
          </a:bodyPr>
          <a:lstStyle>
            <a:lvl1pPr algn="r" defTabSz="865188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9300" y="731838"/>
            <a:ext cx="5172075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632325"/>
            <a:ext cx="53355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499" tIns="43250" rIns="86499" bIns="432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499" tIns="43250" rIns="86499" bIns="43250" numCol="1" anchor="b" anchorCtr="0" compatLnSpc="1">
            <a:prstTxWarp prst="textNoShape">
              <a:avLst/>
            </a:prstTxWarp>
          </a:bodyPr>
          <a:lstStyle>
            <a:lvl1pPr defTabSz="865188">
              <a:defRPr sz="12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263063"/>
            <a:ext cx="2889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499" tIns="43250" rIns="86499" bIns="43250" numCol="1" anchor="b" anchorCtr="0" compatLnSpc="1">
            <a:prstTxWarp prst="textNoShape">
              <a:avLst/>
            </a:prstTxWarp>
          </a:bodyPr>
          <a:lstStyle>
            <a:lvl1pPr algn="r" defTabSz="865188">
              <a:defRPr sz="1200" smtClean="0"/>
            </a:lvl1pPr>
          </a:lstStyle>
          <a:p>
            <a:pPr>
              <a:defRPr/>
            </a:pPr>
            <a:fld id="{EAB0ECF9-6C85-45D5-8FAF-334039C0B9D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288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0ECF9-6C85-45D5-8FAF-334039C0B9D9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800975" y="525463"/>
            <a:ext cx="2452688" cy="572928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39738" y="525463"/>
            <a:ext cx="7208837" cy="57292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1688" y="2349500"/>
            <a:ext cx="9090025" cy="1620838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03375" y="4284663"/>
            <a:ext cx="7486650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AE67C67C-D0EA-4C9D-A949-AEE42306F530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568F956B-4A8E-4885-A398-514781EC6D56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 </a:t>
            </a:r>
            <a:r>
              <a:rPr lang="en-US" dirty="0" smtClean="0"/>
              <a:t>Laboratory of Model Driven Engineering for Embedded Systems</a:t>
            </a:r>
            <a:endParaRPr lang="fr-F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BEA43007-F30C-4F84-BBD7-D72C975B71EB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39738" y="747713"/>
            <a:ext cx="4830762" cy="619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22900" y="747713"/>
            <a:ext cx="4830763" cy="619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921BD556-EA92-426F-936A-E09A73061ABC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3AA4BCD7-EEA2-4F4E-A2FB-E6A925E260D1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AB2792CE-F9E2-4159-8073-BC149EAB73E0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129CA7B0-D10F-471F-A8F1-0E7C8F705138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56AE9B89-2B3F-4DFD-85A4-B975691BADB9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B776005A-A45C-4E01-8A7D-1FB38D32AE10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28B2CF3D-54B6-431B-AB72-888501FB9B1D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800975" y="80963"/>
            <a:ext cx="2452688" cy="685958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39738" y="80963"/>
            <a:ext cx="7208837" cy="685958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</a:t>
            </a:r>
            <a:fld id="{35BBBE39-92F3-4F00-951C-D55DF8DB264C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/>
              <a:t> Laboratoire d' Ingénierie dirigée par les modèles des Systèmes temps réel Embarqués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4550" y="4859338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4550" y="3205163"/>
            <a:ext cx="9090025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39738" y="1306513"/>
            <a:ext cx="4830762" cy="4948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422900" y="1306513"/>
            <a:ext cx="4830763" cy="4948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4988" y="1692275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4988" y="2397125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432425" y="1692275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432425" y="2397125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4988" y="301625"/>
            <a:ext cx="3517900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81475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4988" y="1582738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95500" y="5292725"/>
            <a:ext cx="64166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95500" y="676275"/>
            <a:ext cx="64166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95500" y="5918200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7" descr="masque_paysage_rev_md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39738" y="525463"/>
            <a:ext cx="9813925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Inscrire ici le titre du masque</a:t>
            </a: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9738" y="1306513"/>
            <a:ext cx="9813925" cy="49482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8188" tIns="49094" rIns="98188" bIns="49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Titre niveau 1</a:t>
            </a:r>
          </a:p>
          <a:p>
            <a:pPr lvl="1"/>
            <a:r>
              <a:rPr lang="nl-NL" smtClean="0"/>
              <a:t>Titre niveau 2</a:t>
            </a:r>
          </a:p>
          <a:p>
            <a:pPr lvl="2"/>
            <a:r>
              <a:rPr lang="nl-NL" smtClean="0"/>
              <a:t>Titre niveau 3</a:t>
            </a:r>
          </a:p>
          <a:p>
            <a:pPr lvl="2"/>
            <a:endParaRPr lang="nl-NL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+mj-lt"/>
          <a:ea typeface="+mj-ea"/>
          <a:cs typeface="+mj-cs"/>
        </a:defRPr>
      </a:lvl1pPr>
      <a:lvl2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Verdana" pitchFamily="34" charset="0"/>
        </a:defRPr>
      </a:lvl2pPr>
      <a:lvl3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Verdana" pitchFamily="34" charset="0"/>
        </a:defRPr>
      </a:lvl3pPr>
      <a:lvl4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Verdana" pitchFamily="34" charset="0"/>
        </a:defRPr>
      </a:lvl4pPr>
      <a:lvl5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Verdana" pitchFamily="34" charset="0"/>
        </a:defRPr>
      </a:lvl5pPr>
      <a:lvl6pPr marL="842963" indent="-385763" algn="r" defTabSz="982663" rtl="0" fontAlgn="base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Verdana" pitchFamily="34" charset="0"/>
        </a:defRPr>
      </a:lvl6pPr>
      <a:lvl7pPr marL="1300163" indent="-385763" algn="r" defTabSz="982663" rtl="0" fontAlgn="base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Verdana" pitchFamily="34" charset="0"/>
        </a:defRPr>
      </a:lvl7pPr>
      <a:lvl8pPr marL="1757363" indent="-385763" algn="r" defTabSz="982663" rtl="0" fontAlgn="base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Verdana" pitchFamily="34" charset="0"/>
        </a:defRPr>
      </a:lvl8pPr>
      <a:lvl9pPr marL="2214563" indent="-385763" algn="r" defTabSz="982663" rtl="0" fontAlgn="base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Verdana" pitchFamily="34" charset="0"/>
        </a:defRPr>
      </a:lvl9pPr>
    </p:titleStyle>
    <p:bodyStyle>
      <a:lvl1pPr marL="368300" indent="-368300" algn="l" defTabSz="982663" rtl="0" eaLnBrk="0" fontAlgn="base" hangingPunct="0">
        <a:spcBef>
          <a:spcPct val="20000"/>
        </a:spcBef>
        <a:spcAft>
          <a:spcPct val="0"/>
        </a:spcAft>
        <a:buChar char="•"/>
        <a:defRPr sz="1700" b="1">
          <a:solidFill>
            <a:srgbClr val="006C86"/>
          </a:solidFill>
          <a:latin typeface="+mn-lt"/>
          <a:ea typeface="+mn-ea"/>
          <a:cs typeface="+mn-cs"/>
        </a:defRPr>
      </a:lvl1pPr>
      <a:lvl2pPr marL="798513" indent="-307975" algn="l" defTabSz="982663" rtl="0" eaLnBrk="0" fontAlgn="base" hangingPunct="0">
        <a:spcBef>
          <a:spcPct val="20000"/>
        </a:spcBef>
        <a:spcAft>
          <a:spcPct val="0"/>
        </a:spcAft>
        <a:buClr>
          <a:srgbClr val="DD9F00"/>
        </a:buClr>
        <a:buFont typeface="Wingdings" pitchFamily="2" charset="2"/>
        <a:buChar char="§"/>
        <a:defRPr sz="1700">
          <a:solidFill>
            <a:srgbClr val="DD9F00"/>
          </a:solidFill>
          <a:latin typeface="+mn-lt"/>
        </a:defRPr>
      </a:lvl2pPr>
      <a:lvl3pPr marL="1227138" indent="-244475" algn="l" defTabSz="982663" rtl="0" eaLnBrk="0" fontAlgn="base" hangingPunct="0">
        <a:spcBef>
          <a:spcPct val="20000"/>
        </a:spcBef>
        <a:spcAft>
          <a:spcPct val="0"/>
        </a:spcAft>
        <a:buClr>
          <a:srgbClr val="696969"/>
        </a:buClr>
        <a:buFont typeface="Wingdings" pitchFamily="2" charset="2"/>
        <a:buChar char="§"/>
        <a:defRPr sz="1400">
          <a:solidFill>
            <a:srgbClr val="696969"/>
          </a:solidFill>
          <a:latin typeface="+mn-lt"/>
        </a:defRPr>
      </a:lvl3pPr>
      <a:lvl4pPr marL="1717675" indent="-244475" algn="l" defTabSz="982663" rtl="0" eaLnBrk="0" fontAlgn="base" hangingPunct="0">
        <a:spcBef>
          <a:spcPct val="20000"/>
        </a:spcBef>
        <a:spcAft>
          <a:spcPct val="0"/>
        </a:spcAft>
        <a:buSzPct val="90000"/>
        <a:buFont typeface="Monotype Sorts" charset="2"/>
        <a:buChar char="S"/>
        <a:defRPr sz="1700">
          <a:solidFill>
            <a:schemeClr val="tx1"/>
          </a:solidFill>
          <a:latin typeface="Arial" pitchFamily="34" charset="0"/>
        </a:defRPr>
      </a:lvl4pPr>
      <a:lvl5pPr marL="2209800" indent="-246063" algn="l" defTabSz="982663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5pPr>
      <a:lvl6pPr marL="2667000" indent="-246063" algn="l" defTabSz="982663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6pPr>
      <a:lvl7pPr marL="3124200" indent="-246063" algn="l" defTabSz="982663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7pPr>
      <a:lvl8pPr marL="3581400" indent="-246063" algn="l" defTabSz="982663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8pPr>
      <a:lvl9pPr marL="4038600" indent="-246063" algn="l" defTabSz="982663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bandeau_list_bas_turquois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588"/>
            <a:ext cx="10693400" cy="7559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051" name="Picture 8" descr="bandeau_list_bas_turquois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588"/>
            <a:ext cx="10693400" cy="7559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39738" y="80963"/>
            <a:ext cx="9813925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8188" tIns="49094" rIns="98188" bIns="49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Inscrire ici le titre du masque</a:t>
            </a: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693738" y="6604000"/>
            <a:ext cx="9305925" cy="390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8188" tIns="49094" rIns="98188" bIns="49094" anchor="ctr"/>
          <a:lstStyle/>
          <a:p>
            <a:pPr marL="385763" indent="-385763" algn="ctr" defTabSz="982663">
              <a:buSzPct val="140000"/>
              <a:defRPr/>
            </a:pPr>
            <a:endParaRPr lang="fr-FR" sz="1200">
              <a:solidFill>
                <a:srgbClr val="006C86"/>
              </a:solidFill>
              <a:latin typeface="Verdana" pitchFamily="34" charset="0"/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40938" y="7185025"/>
            <a:ext cx="576262" cy="287338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5F5F5F"/>
                </a:solidFill>
              </a:defRPr>
            </a:lvl1pPr>
          </a:lstStyle>
          <a:p>
            <a:r>
              <a:rPr lang="fr-FR"/>
              <a:t> </a:t>
            </a:r>
            <a:fld id="{DAD06D47-EE77-4F4F-91A9-B70F67767872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2055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9738" y="747713"/>
            <a:ext cx="9813925" cy="6192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8188" tIns="49094" rIns="98188" bIns="49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Titre niveau 1</a:t>
            </a:r>
          </a:p>
          <a:p>
            <a:pPr lvl="1"/>
            <a:r>
              <a:rPr lang="nl-NL" smtClean="0"/>
              <a:t>Titre niveau 2</a:t>
            </a:r>
          </a:p>
          <a:p>
            <a:pPr lvl="2"/>
            <a:r>
              <a:rPr lang="nl-NL" smtClean="0"/>
              <a:t>Titre niveau 3</a:t>
            </a:r>
          </a:p>
          <a:p>
            <a:pPr lvl="2"/>
            <a:endParaRPr lang="nl-NL" smtClean="0"/>
          </a:p>
        </p:txBody>
      </p:sp>
      <p:sp>
        <p:nvSpPr>
          <p:cNvPr id="3625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6450" y="7237413"/>
            <a:ext cx="5310188" cy="225425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solidFill>
                  <a:srgbClr val="5F5F5F"/>
                </a:solidFill>
              </a:defRPr>
            </a:lvl1pPr>
          </a:lstStyle>
          <a:p>
            <a:r>
              <a:rPr lang="fr-FR" dirty="0" smtClean="0"/>
              <a:t>  </a:t>
            </a:r>
            <a:r>
              <a:rPr lang="en-US" dirty="0" smtClean="0"/>
              <a:t>Laboratory of Model Driven Engineering for Embedded Systems</a:t>
            </a:r>
            <a:endParaRPr lang="fr-FR" dirty="0" smtClean="0"/>
          </a:p>
          <a:p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+mj-lt"/>
          <a:ea typeface="+mj-ea"/>
          <a:cs typeface="+mj-cs"/>
        </a:defRPr>
      </a:lvl1pPr>
      <a:lvl2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Trebuchet MS" pitchFamily="34" charset="0"/>
        </a:defRPr>
      </a:lvl2pPr>
      <a:lvl3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Trebuchet MS" pitchFamily="34" charset="0"/>
        </a:defRPr>
      </a:lvl3pPr>
      <a:lvl4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Trebuchet MS" pitchFamily="34" charset="0"/>
        </a:defRPr>
      </a:lvl4pPr>
      <a:lvl5pPr marL="385763" indent="-385763" algn="r" defTabSz="982663" rtl="0" eaLnBrk="0" fontAlgn="base" hangingPunct="0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Trebuchet MS" pitchFamily="34" charset="0"/>
        </a:defRPr>
      </a:lvl5pPr>
      <a:lvl6pPr marL="842963" indent="-385763" algn="r" defTabSz="982663" rtl="0" fontAlgn="base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Trebuchet MS" pitchFamily="34" charset="0"/>
        </a:defRPr>
      </a:lvl6pPr>
      <a:lvl7pPr marL="1300163" indent="-385763" algn="r" defTabSz="982663" rtl="0" fontAlgn="base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Trebuchet MS" pitchFamily="34" charset="0"/>
        </a:defRPr>
      </a:lvl7pPr>
      <a:lvl8pPr marL="1757363" indent="-385763" algn="r" defTabSz="982663" rtl="0" fontAlgn="base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Trebuchet MS" pitchFamily="34" charset="0"/>
        </a:defRPr>
      </a:lvl8pPr>
      <a:lvl9pPr marL="2214563" indent="-385763" algn="r" defTabSz="982663" rtl="0" fontAlgn="base">
        <a:spcBef>
          <a:spcPct val="0"/>
        </a:spcBef>
        <a:spcAft>
          <a:spcPct val="0"/>
        </a:spcAft>
        <a:buSzPct val="140000"/>
        <a:defRPr sz="2400" b="1">
          <a:solidFill>
            <a:srgbClr val="006C86"/>
          </a:solidFill>
          <a:latin typeface="Trebuchet MS" pitchFamily="34" charset="0"/>
        </a:defRPr>
      </a:lvl9pPr>
    </p:titleStyle>
    <p:bodyStyle>
      <a:lvl1pPr marL="368300" indent="-368300" algn="l" defTabSz="982663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6C86"/>
          </a:solidFill>
          <a:latin typeface="+mn-lt"/>
          <a:ea typeface="+mn-ea"/>
          <a:cs typeface="+mn-cs"/>
        </a:defRPr>
      </a:lvl1pPr>
      <a:lvl2pPr marL="798513" indent="-307975" algn="l" defTabSz="982663" rtl="0" eaLnBrk="0" fontAlgn="base" hangingPunct="0">
        <a:spcBef>
          <a:spcPct val="20000"/>
        </a:spcBef>
        <a:spcAft>
          <a:spcPct val="0"/>
        </a:spcAft>
        <a:buClr>
          <a:srgbClr val="DD9F00"/>
        </a:buClr>
        <a:buFont typeface="Wingdings" pitchFamily="2" charset="2"/>
        <a:buChar char="§"/>
        <a:defRPr sz="2400">
          <a:solidFill>
            <a:srgbClr val="DD9F00"/>
          </a:solidFill>
          <a:latin typeface="+mn-lt"/>
        </a:defRPr>
      </a:lvl2pPr>
      <a:lvl3pPr marL="1227138" indent="-244475" algn="l" defTabSz="982663" rtl="0" eaLnBrk="0" fontAlgn="base" hangingPunct="0">
        <a:spcBef>
          <a:spcPct val="20000"/>
        </a:spcBef>
        <a:spcAft>
          <a:spcPct val="0"/>
        </a:spcAft>
        <a:buClr>
          <a:srgbClr val="696969"/>
        </a:buClr>
        <a:buFont typeface="Wingdings" pitchFamily="2" charset="2"/>
        <a:buChar char="§"/>
        <a:defRPr sz="2000">
          <a:solidFill>
            <a:srgbClr val="696969"/>
          </a:solidFill>
          <a:latin typeface="+mn-lt"/>
        </a:defRPr>
      </a:lvl3pPr>
      <a:lvl4pPr marL="1717675" indent="-244475" algn="l" defTabSz="982663" rtl="0" eaLnBrk="0" fontAlgn="base" hangingPunct="0">
        <a:spcBef>
          <a:spcPct val="20000"/>
        </a:spcBef>
        <a:spcAft>
          <a:spcPct val="0"/>
        </a:spcAft>
        <a:buSzPct val="90000"/>
        <a:buFont typeface="Monotype Sorts" charset="2"/>
        <a:buChar char="S"/>
        <a:defRPr sz="1700">
          <a:solidFill>
            <a:schemeClr val="tx1"/>
          </a:solidFill>
          <a:latin typeface="Arial" pitchFamily="34" charset="0"/>
        </a:defRPr>
      </a:lvl4pPr>
      <a:lvl5pPr marL="2209800" indent="-246063" algn="l" defTabSz="982663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5pPr>
      <a:lvl6pPr marL="2667000" indent="-246063" algn="l" defTabSz="982663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6pPr>
      <a:lvl7pPr marL="3124200" indent="-246063" algn="l" defTabSz="982663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7pPr>
      <a:lvl8pPr marL="3581400" indent="-246063" algn="l" defTabSz="982663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8pPr>
      <a:lvl9pPr marL="4038600" indent="-246063" algn="l" defTabSz="982663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3"/>
          <p:cNvSpPr>
            <a:spLocks noGrp="1"/>
          </p:cNvSpPr>
          <p:nvPr>
            <p:ph type="ctrTitle"/>
          </p:nvPr>
        </p:nvSpPr>
        <p:spPr>
          <a:xfrm>
            <a:off x="801688" y="2838893"/>
            <a:ext cx="9090025" cy="642052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Template based diagram generation</a:t>
            </a:r>
          </a:p>
        </p:txBody>
      </p:sp>
      <p:sp>
        <p:nvSpPr>
          <p:cNvPr id="3075" name="Sous-titre 4"/>
          <p:cNvSpPr>
            <a:spLocks noGrp="1"/>
          </p:cNvSpPr>
          <p:nvPr>
            <p:ph type="subTitle" idx="1"/>
          </p:nvPr>
        </p:nvSpPr>
        <p:spPr>
          <a:xfrm>
            <a:off x="3763926" y="4610876"/>
            <a:ext cx="3165548" cy="108817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u="sng" smtClean="0"/>
              <a:t>CEA LIST</a:t>
            </a:r>
            <a:endParaRPr lang="en-US" u="sng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December the 2nd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generic templates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243" y="1289494"/>
            <a:ext cx="8664297" cy="531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égende encadrée 1 6"/>
          <p:cNvSpPr/>
          <p:nvPr/>
        </p:nvSpPr>
        <p:spPr bwMode="auto">
          <a:xfrm>
            <a:off x="3484000" y="421711"/>
            <a:ext cx="2463209" cy="464288"/>
          </a:xfrm>
          <a:prstGeom prst="borderCallout1">
            <a:avLst>
              <a:gd name="adj1" fmla="val 61279"/>
              <a:gd name="adj2" fmla="val 102822"/>
              <a:gd name="adj3" fmla="val 278262"/>
              <a:gd name="adj4" fmla="val 11040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At this stage, the template is generic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Légende encadrée 1 7"/>
          <p:cNvSpPr/>
          <p:nvPr/>
        </p:nvSpPr>
        <p:spPr bwMode="auto">
          <a:xfrm>
            <a:off x="384544" y="361460"/>
            <a:ext cx="2463209" cy="464288"/>
          </a:xfrm>
          <a:prstGeom prst="borderCallout1">
            <a:avLst>
              <a:gd name="adj1" fmla="val 104791"/>
              <a:gd name="adj2" fmla="val 41095"/>
              <a:gd name="adj3" fmla="val 333224"/>
              <a:gd name="adj4" fmla="val 4781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Add this diagram definition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Apply template to a specific model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243" y="1289494"/>
            <a:ext cx="8664297" cy="5313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égende encadrée 1 6"/>
          <p:cNvSpPr/>
          <p:nvPr/>
        </p:nvSpPr>
        <p:spPr bwMode="auto">
          <a:xfrm>
            <a:off x="5280851" y="623730"/>
            <a:ext cx="2463209" cy="464288"/>
          </a:xfrm>
          <a:prstGeom prst="borderCallout1">
            <a:avLst>
              <a:gd name="adj1" fmla="val 61279"/>
              <a:gd name="adj2" fmla="val 102822"/>
              <a:gd name="adj3" fmla="val 214140"/>
              <a:gd name="adj4" fmla="val 1250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1-Select a UML model to apply this template on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Légende encadrée 1 7"/>
          <p:cNvSpPr/>
          <p:nvPr/>
        </p:nvSpPr>
        <p:spPr bwMode="auto">
          <a:xfrm>
            <a:off x="318991" y="2615562"/>
            <a:ext cx="2463209" cy="464288"/>
          </a:xfrm>
          <a:prstGeom prst="borderCallout1">
            <a:avLst>
              <a:gd name="adj1" fmla="val -9714"/>
              <a:gd name="adj2" fmla="val 40664"/>
              <a:gd name="adj3" fmla="val -97310"/>
              <a:gd name="adj4" fmla="val 4047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2-Create a new diagram definition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 template to a specific model</a:t>
            </a:r>
            <a:br>
              <a:rPr lang="en-US" dirty="0" smtClean="0"/>
            </a:br>
            <a:r>
              <a:rPr lang="en-US" dirty="0" smtClean="0"/>
              <a:t>Create an activity diagram for activity1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990" y="2376451"/>
            <a:ext cx="40862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69396" y="1616112"/>
            <a:ext cx="32956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égende encadrée 1 11"/>
          <p:cNvSpPr/>
          <p:nvPr/>
        </p:nvSpPr>
        <p:spPr bwMode="auto">
          <a:xfrm>
            <a:off x="2626240" y="2126512"/>
            <a:ext cx="2488019" cy="350874"/>
          </a:xfrm>
          <a:prstGeom prst="borderCallout1">
            <a:avLst>
              <a:gd name="adj1" fmla="val 82237"/>
              <a:gd name="adj2" fmla="val -2933"/>
              <a:gd name="adj3" fmla="val 196211"/>
              <a:gd name="adj4" fmla="val -2968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1-Select a diagram kind to create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Légende encadrée 1 12"/>
          <p:cNvSpPr/>
          <p:nvPr/>
        </p:nvSpPr>
        <p:spPr bwMode="auto">
          <a:xfrm>
            <a:off x="2278934" y="5649433"/>
            <a:ext cx="2020187" cy="350874"/>
          </a:xfrm>
          <a:prstGeom prst="borderCallout1">
            <a:avLst>
              <a:gd name="adj1" fmla="val -17763"/>
              <a:gd name="adj2" fmla="val 58120"/>
              <a:gd name="adj3" fmla="val -328032"/>
              <a:gd name="adj4" fmla="val 845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2-Select “Specific”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Légende encadrée 1 13"/>
          <p:cNvSpPr/>
          <p:nvPr/>
        </p:nvSpPr>
        <p:spPr bwMode="auto">
          <a:xfrm>
            <a:off x="6602820" y="783265"/>
            <a:ext cx="3455580" cy="545804"/>
          </a:xfrm>
          <a:prstGeom prst="borderCallout1">
            <a:avLst>
              <a:gd name="adj1" fmla="val 106913"/>
              <a:gd name="adj2" fmla="val 40582"/>
              <a:gd name="adj3" fmla="val 400540"/>
              <a:gd name="adj4" fmla="val 5278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3-Select the element you want to create the diagram for. Here, select activity1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dirty="0" smtClean="0"/>
              <a:t>Apply template to a specific model</a:t>
            </a:r>
            <a:br>
              <a:rPr lang="en-US" dirty="0" smtClean="0"/>
            </a:br>
            <a:r>
              <a:rPr lang="en-US" dirty="0" smtClean="0"/>
              <a:t>Show </a:t>
            </a:r>
            <a:r>
              <a:rPr lang="en-US" dirty="0" err="1" smtClean="0"/>
              <a:t>ControlFlows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893" y="2495071"/>
            <a:ext cx="7055145" cy="222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4819" y="1983822"/>
            <a:ext cx="2765720" cy="338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égende encadrée 1 7"/>
          <p:cNvSpPr/>
          <p:nvPr/>
        </p:nvSpPr>
        <p:spPr bwMode="auto">
          <a:xfrm>
            <a:off x="311902" y="2055581"/>
            <a:ext cx="2463209" cy="464288"/>
          </a:xfrm>
          <a:prstGeom prst="borderCallout1">
            <a:avLst>
              <a:gd name="adj1" fmla="val 118531"/>
              <a:gd name="adj2" fmla="val 37642"/>
              <a:gd name="adj3" fmla="val 188949"/>
              <a:gd name="adj4" fmla="val 1889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1-Select the “specific activity1”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Légende encadrée 1 8"/>
          <p:cNvSpPr/>
          <p:nvPr/>
        </p:nvSpPr>
        <p:spPr bwMode="auto">
          <a:xfrm>
            <a:off x="708864" y="4036793"/>
            <a:ext cx="2463209" cy="464288"/>
          </a:xfrm>
          <a:prstGeom prst="borderCallout1">
            <a:avLst>
              <a:gd name="adj1" fmla="val 61279"/>
              <a:gd name="adj2" fmla="val 102822"/>
              <a:gd name="adj3" fmla="val 74445"/>
              <a:gd name="adj4" fmla="val 12723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2-We want to add </a:t>
            </a:r>
            <a:r>
              <a:rPr lang="en-US" sz="1200" dirty="0" err="1" smtClean="0"/>
              <a:t>ControlFlows</a:t>
            </a:r>
            <a:r>
              <a:rPr lang="en-US" sz="1200" dirty="0" smtClean="0"/>
              <a:t> (which are edges)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Légende encadrée 1 9"/>
          <p:cNvSpPr/>
          <p:nvPr/>
        </p:nvSpPr>
        <p:spPr bwMode="auto">
          <a:xfrm>
            <a:off x="3795850" y="1722427"/>
            <a:ext cx="2463209" cy="464288"/>
          </a:xfrm>
          <a:prstGeom prst="borderCallout1">
            <a:avLst>
              <a:gd name="adj1" fmla="val 113951"/>
              <a:gd name="adj2" fmla="val 79513"/>
              <a:gd name="adj3" fmla="val 179789"/>
              <a:gd name="adj4" fmla="val 9961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3-We want to add them all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Légende encadrée 1 10"/>
          <p:cNvSpPr/>
          <p:nvPr/>
        </p:nvSpPr>
        <p:spPr bwMode="auto">
          <a:xfrm>
            <a:off x="5539576" y="4274242"/>
            <a:ext cx="2463209" cy="464288"/>
          </a:xfrm>
          <a:prstGeom prst="borderCallout1">
            <a:avLst>
              <a:gd name="adj1" fmla="val -12004"/>
              <a:gd name="adj2" fmla="val 97211"/>
              <a:gd name="adj3" fmla="val -337769"/>
              <a:gd name="adj4" fmla="val 11903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4-Select </a:t>
            </a:r>
            <a:r>
              <a:rPr lang="en-US" sz="1200" dirty="0" err="1" smtClean="0"/>
              <a:t>ControlFlow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0132" y="5400416"/>
            <a:ext cx="14668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Légende encadrée 1 12"/>
          <p:cNvSpPr/>
          <p:nvPr/>
        </p:nvSpPr>
        <p:spPr bwMode="auto">
          <a:xfrm>
            <a:off x="4564925" y="5479265"/>
            <a:ext cx="2463209" cy="464288"/>
          </a:xfrm>
          <a:prstGeom prst="borderCallout1">
            <a:avLst>
              <a:gd name="adj1" fmla="val 40668"/>
              <a:gd name="adj2" fmla="val -2933"/>
              <a:gd name="adj3" fmla="val 19483"/>
              <a:gd name="adj4" fmla="val -6787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5-Add this diagram definition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Execute the template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empty Papyrus diagram must be created for the UML model: use the Papyrus wizard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86" y="1690505"/>
            <a:ext cx="2934586" cy="2934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4816" y="3430722"/>
            <a:ext cx="3258584" cy="37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Connecteur droit avec flèche 11"/>
          <p:cNvCxnSpPr>
            <a:stCxn id="9220" idx="3"/>
            <a:endCxn id="9222" idx="1"/>
          </p:cNvCxnSpPr>
          <p:nvPr/>
        </p:nvCxnSpPr>
        <p:spPr bwMode="auto">
          <a:xfrm flipV="1">
            <a:off x="3125972" y="2162008"/>
            <a:ext cx="3913338" cy="99579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9310" y="1180730"/>
            <a:ext cx="1700654" cy="196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6566" y="3615070"/>
            <a:ext cx="3086062" cy="356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Connecteur droit avec flèche 11"/>
          <p:cNvCxnSpPr>
            <a:stCxn id="9222" idx="2"/>
            <a:endCxn id="9223" idx="0"/>
          </p:cNvCxnSpPr>
          <p:nvPr/>
        </p:nvCxnSpPr>
        <p:spPr bwMode="auto">
          <a:xfrm rot="5400000">
            <a:off x="6308725" y="2034157"/>
            <a:ext cx="471785" cy="269004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Connecteur droit avec flèche 11"/>
          <p:cNvCxnSpPr>
            <a:stCxn id="9223" idx="3"/>
            <a:endCxn id="9221" idx="1"/>
          </p:cNvCxnSpPr>
          <p:nvPr/>
        </p:nvCxnSpPr>
        <p:spPr bwMode="auto">
          <a:xfrm flipV="1">
            <a:off x="6742628" y="5310925"/>
            <a:ext cx="692188" cy="8480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60614" y="1191364"/>
            <a:ext cx="1665620" cy="192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Connecteur droit avec flèche 11"/>
          <p:cNvCxnSpPr>
            <a:stCxn id="9221" idx="0"/>
            <a:endCxn id="9224" idx="2"/>
          </p:cNvCxnSpPr>
          <p:nvPr/>
        </p:nvCxnSpPr>
        <p:spPr bwMode="auto">
          <a:xfrm rot="5400000" flipH="1" flipV="1">
            <a:off x="9220150" y="2957448"/>
            <a:ext cx="317233" cy="62931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Execute the template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1372" y="794414"/>
            <a:ext cx="29432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égende encadrée 1 7"/>
          <p:cNvSpPr/>
          <p:nvPr/>
        </p:nvSpPr>
        <p:spPr bwMode="auto">
          <a:xfrm>
            <a:off x="194944" y="1353832"/>
            <a:ext cx="2463209" cy="464288"/>
          </a:xfrm>
          <a:prstGeom prst="borderCallout1">
            <a:avLst>
              <a:gd name="adj1" fmla="val 36088"/>
              <a:gd name="adj2" fmla="val 102822"/>
              <a:gd name="adj3" fmla="val -40059"/>
              <a:gd name="adj4" fmla="val 14320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1-When your template is defined : Execute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Légende encadrée 1 8"/>
          <p:cNvSpPr/>
          <p:nvPr/>
        </p:nvSpPr>
        <p:spPr bwMode="auto">
          <a:xfrm>
            <a:off x="7726340" y="712380"/>
            <a:ext cx="2463209" cy="1424763"/>
          </a:xfrm>
          <a:prstGeom prst="borderCallout1">
            <a:avLst>
              <a:gd name="adj1" fmla="val 39073"/>
              <a:gd name="adj2" fmla="val -1638"/>
              <a:gd name="adj3" fmla="val 126359"/>
              <a:gd name="adj4" fmla="val -4585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2-You get a report of what has been added (green +). If something matches the template definition but failed to be shown on a diagram or a diagram cannot be created, you will get a red X for it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1845" y="2526525"/>
            <a:ext cx="399097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413" y="1901031"/>
            <a:ext cx="76485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Future work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drag and drop feature is not well implemented then the diagram generation will fail</a:t>
            </a:r>
          </a:p>
          <a:p>
            <a:pPr lvl="1"/>
            <a:r>
              <a:rPr lang="en-US" dirty="0" smtClean="0"/>
              <a:t>Post a bug to the developer responsible for the diagram that failed.</a:t>
            </a:r>
          </a:p>
          <a:p>
            <a:r>
              <a:rPr lang="en-US" dirty="0" smtClean="0"/>
              <a:t>Expressivity is clearly not enough</a:t>
            </a:r>
          </a:p>
          <a:p>
            <a:pPr lvl="1"/>
            <a:r>
              <a:rPr lang="en-US" dirty="0" smtClean="0"/>
              <a:t>Use queries (</a:t>
            </a:r>
            <a:r>
              <a:rPr lang="en-US" dirty="0" err="1" smtClean="0"/>
              <a:t>Modisco</a:t>
            </a:r>
            <a:r>
              <a:rPr lang="en-US" dirty="0" smtClean="0"/>
              <a:t>) to define : </a:t>
            </a:r>
          </a:p>
          <a:p>
            <a:pPr lvl="2"/>
            <a:r>
              <a:rPr lang="en-US" dirty="0" smtClean="0"/>
              <a:t>for which elements diagrams are to be created</a:t>
            </a:r>
          </a:p>
          <a:p>
            <a:pPr lvl="2"/>
            <a:r>
              <a:rPr lang="en-US" dirty="0" smtClean="0"/>
              <a:t>what to show on each diagram</a:t>
            </a:r>
          </a:p>
          <a:p>
            <a:r>
              <a:rPr lang="en-US" dirty="0" smtClean="0"/>
              <a:t>Layout of generated diagrams is not always adequate</a:t>
            </a:r>
          </a:p>
          <a:p>
            <a:pPr lvl="1"/>
            <a:r>
              <a:rPr lang="en-US" dirty="0" smtClean="0"/>
              <a:t>Post process generation </a:t>
            </a:r>
            <a:r>
              <a:rPr lang="en-US" smtClean="0"/>
              <a:t>with advanced auto </a:t>
            </a:r>
            <a:r>
              <a:rPr lang="en-US" dirty="0" smtClean="0"/>
              <a:t>layout </a:t>
            </a:r>
            <a:r>
              <a:rPr lang="en-US" dirty="0" err="1" smtClean="0"/>
              <a:t>algos</a:t>
            </a:r>
            <a:endParaRPr lang="en-US" dirty="0" smtClean="0"/>
          </a:p>
          <a:p>
            <a:pPr lvl="1"/>
            <a:r>
              <a:rPr lang="en-US" dirty="0" smtClean="0"/>
              <a:t>Let the template designer choose which layout to apply on a diagram definition</a:t>
            </a:r>
          </a:p>
          <a:p>
            <a:r>
              <a:rPr lang="en-US" dirty="0" smtClean="0"/>
              <a:t>Report is too laconic</a:t>
            </a:r>
          </a:p>
          <a:p>
            <a:pPr lvl="1"/>
            <a:r>
              <a:rPr lang="en-US" dirty="0" smtClean="0"/>
              <a:t>A verbose trace should be generated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diagram template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8547" y="1903229"/>
            <a:ext cx="4656308" cy="4389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2418" y="1733116"/>
            <a:ext cx="7800116" cy="522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Editor overview</a:t>
            </a:r>
            <a:endParaRPr lang="en-US" dirty="0"/>
          </a:p>
        </p:txBody>
      </p:sp>
      <p:sp>
        <p:nvSpPr>
          <p:cNvPr id="8" name="Légende encadrée 1 7"/>
          <p:cNvSpPr/>
          <p:nvPr/>
        </p:nvSpPr>
        <p:spPr>
          <a:xfrm>
            <a:off x="63798" y="2351573"/>
            <a:ext cx="956930" cy="635137"/>
          </a:xfrm>
          <a:prstGeom prst="borderCallout1">
            <a:avLst>
              <a:gd name="adj1" fmla="val 62276"/>
              <a:gd name="adj2" fmla="val 106090"/>
              <a:gd name="adj3" fmla="val 132589"/>
              <a:gd name="adj4" fmla="val 15397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sz="1200" dirty="0" smtClean="0"/>
              <a:t>Diagram definitions</a:t>
            </a:r>
            <a:endParaRPr lang="en-US" sz="1200" dirty="0"/>
          </a:p>
        </p:txBody>
      </p:sp>
      <p:sp>
        <p:nvSpPr>
          <p:cNvPr id="5" name="Légende encadrée 1 4"/>
          <p:cNvSpPr/>
          <p:nvPr/>
        </p:nvSpPr>
        <p:spPr>
          <a:xfrm>
            <a:off x="63798" y="804536"/>
            <a:ext cx="1105786" cy="635137"/>
          </a:xfrm>
          <a:prstGeom prst="borderCallout1">
            <a:avLst>
              <a:gd name="adj1" fmla="val 95757"/>
              <a:gd name="adj2" fmla="val 104167"/>
              <a:gd name="adj3" fmla="val 256470"/>
              <a:gd name="adj4" fmla="val 28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sz="1200" dirty="0" smtClean="0"/>
              <a:t>Name of the diagram definition</a:t>
            </a:r>
            <a:endParaRPr lang="en-US" sz="1200" dirty="0"/>
          </a:p>
        </p:txBody>
      </p:sp>
      <p:sp>
        <p:nvSpPr>
          <p:cNvPr id="6" name="Légende encadrée 1 5"/>
          <p:cNvSpPr/>
          <p:nvPr/>
        </p:nvSpPr>
        <p:spPr>
          <a:xfrm>
            <a:off x="1567861" y="804536"/>
            <a:ext cx="2374606" cy="635137"/>
          </a:xfrm>
          <a:prstGeom prst="borderCallout1">
            <a:avLst>
              <a:gd name="adj1" fmla="val 110823"/>
              <a:gd name="adj2" fmla="val 81220"/>
              <a:gd name="adj3" fmla="val 288276"/>
              <a:gd name="adj4" fmla="val 9868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sz="1200" dirty="0" smtClean="0"/>
              <a:t>Prefix used to name the diagram: </a:t>
            </a:r>
            <a:r>
              <a:rPr lang="en-US" sz="1200" dirty="0" err="1" smtClean="0"/>
              <a:t>prefix+name</a:t>
            </a:r>
            <a:r>
              <a:rPr lang="en-US" sz="1200" dirty="0" smtClean="0"/>
              <a:t> of the owner</a:t>
            </a:r>
            <a:endParaRPr lang="en-US" sz="1200" dirty="0"/>
          </a:p>
        </p:txBody>
      </p:sp>
      <p:sp>
        <p:nvSpPr>
          <p:cNvPr id="7" name="Légende encadrée 1 6"/>
          <p:cNvSpPr/>
          <p:nvPr/>
        </p:nvSpPr>
        <p:spPr>
          <a:xfrm>
            <a:off x="4340744" y="804536"/>
            <a:ext cx="1679945" cy="635137"/>
          </a:xfrm>
          <a:prstGeom prst="borderCallout1">
            <a:avLst>
              <a:gd name="adj1" fmla="val 110823"/>
              <a:gd name="adj2" fmla="val 9389"/>
              <a:gd name="adj3" fmla="val 321757"/>
              <a:gd name="adj4" fmla="val -1178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sz="1200" dirty="0" smtClean="0"/>
              <a:t>Root to start search</a:t>
            </a:r>
            <a:endParaRPr lang="en-US" sz="1200" dirty="0"/>
          </a:p>
        </p:txBody>
      </p:sp>
      <p:sp>
        <p:nvSpPr>
          <p:cNvPr id="9" name="Légende encadrée 1 8"/>
          <p:cNvSpPr/>
          <p:nvPr/>
        </p:nvSpPr>
        <p:spPr>
          <a:xfrm>
            <a:off x="6418966" y="804536"/>
            <a:ext cx="1679945" cy="635137"/>
          </a:xfrm>
          <a:prstGeom prst="borderCallout1">
            <a:avLst>
              <a:gd name="adj1" fmla="val 107475"/>
              <a:gd name="adj2" fmla="val 10654"/>
              <a:gd name="adj3" fmla="val 216292"/>
              <a:gd name="adj4" fmla="val -459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sz="1200" dirty="0" smtClean="0"/>
              <a:t>The model to apply the template on</a:t>
            </a:r>
            <a:endParaRPr lang="en-US" sz="1200" dirty="0"/>
          </a:p>
        </p:txBody>
      </p:sp>
      <p:sp>
        <p:nvSpPr>
          <p:cNvPr id="10" name="Légende encadrée 1 9"/>
          <p:cNvSpPr/>
          <p:nvPr/>
        </p:nvSpPr>
        <p:spPr>
          <a:xfrm>
            <a:off x="8497190" y="804536"/>
            <a:ext cx="2048542" cy="635137"/>
          </a:xfrm>
          <a:prstGeom prst="borderCallout1">
            <a:avLst>
              <a:gd name="adj1" fmla="val 105801"/>
              <a:gd name="adj2" fmla="val 26985"/>
              <a:gd name="adj3" fmla="val 191181"/>
              <a:gd name="adj4" fmla="val 126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sz="1200" dirty="0" smtClean="0"/>
              <a:t>Clear specific information: remove application on a specific model</a:t>
            </a:r>
            <a:endParaRPr lang="en-US" sz="1200" dirty="0"/>
          </a:p>
        </p:txBody>
      </p:sp>
      <p:sp>
        <p:nvSpPr>
          <p:cNvPr id="11" name="Légende encadrée 1 10"/>
          <p:cNvSpPr/>
          <p:nvPr/>
        </p:nvSpPr>
        <p:spPr>
          <a:xfrm>
            <a:off x="8681489" y="2939908"/>
            <a:ext cx="1679945" cy="635137"/>
          </a:xfrm>
          <a:prstGeom prst="borderCallout1">
            <a:avLst>
              <a:gd name="adj1" fmla="val 60601"/>
              <a:gd name="adj2" fmla="val -3903"/>
              <a:gd name="adj3" fmla="val 152678"/>
              <a:gd name="adj4" fmla="val -23140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sz="1200" dirty="0" smtClean="0"/>
              <a:t>The kind of diagram to create</a:t>
            </a:r>
            <a:endParaRPr lang="en-US" sz="1200" dirty="0"/>
          </a:p>
        </p:txBody>
      </p:sp>
      <p:sp>
        <p:nvSpPr>
          <p:cNvPr id="12" name="Légende encadrée 1 11"/>
          <p:cNvSpPr/>
          <p:nvPr/>
        </p:nvSpPr>
        <p:spPr>
          <a:xfrm>
            <a:off x="63798" y="5114260"/>
            <a:ext cx="2243469" cy="914400"/>
          </a:xfrm>
          <a:prstGeom prst="borderCallout1">
            <a:avLst>
              <a:gd name="adj1" fmla="val 15252"/>
              <a:gd name="adj2" fmla="val 103166"/>
              <a:gd name="adj3" fmla="val 13682"/>
              <a:gd name="adj4" fmla="val 1342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sz="1200" dirty="0" smtClean="0"/>
              <a:t>For which element a diagram should be created and What should be shown in it</a:t>
            </a:r>
            <a:endParaRPr lang="en-US" sz="1200" dirty="0"/>
          </a:p>
        </p:txBody>
      </p:sp>
      <p:sp>
        <p:nvSpPr>
          <p:cNvPr id="13" name="Légende encadrée 1 12"/>
          <p:cNvSpPr/>
          <p:nvPr/>
        </p:nvSpPr>
        <p:spPr>
          <a:xfrm>
            <a:off x="8493646" y="6138529"/>
            <a:ext cx="2055630" cy="914400"/>
          </a:xfrm>
          <a:prstGeom prst="borderCallout1">
            <a:avLst>
              <a:gd name="adj1" fmla="val -12655"/>
              <a:gd name="adj2" fmla="val 21959"/>
              <a:gd name="adj3" fmla="val -94458"/>
              <a:gd name="adj4" fmla="val -108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 algn="ctr"/>
            <a:r>
              <a:rPr lang="en-US" sz="1200" dirty="0" smtClean="0"/>
              <a:t>Select what should be shown</a:t>
            </a:r>
            <a:endParaRPr lang="en-US" sz="1200" dirty="0"/>
          </a:p>
        </p:txBody>
      </p:sp>
      <p:sp>
        <p:nvSpPr>
          <p:cNvPr id="14" name="Légende encadrée 1 13"/>
          <p:cNvSpPr/>
          <p:nvPr/>
        </p:nvSpPr>
        <p:spPr>
          <a:xfrm>
            <a:off x="3009013" y="5624622"/>
            <a:ext cx="4327451" cy="1733107"/>
          </a:xfrm>
          <a:prstGeom prst="borderCallout1">
            <a:avLst>
              <a:gd name="adj1" fmla="val -5971"/>
              <a:gd name="adj2" fmla="val 41344"/>
              <a:gd name="adj3" fmla="val -36714"/>
              <a:gd name="adj4" fmla="val 3457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4306" tIns="52153" rIns="104306" bIns="52153" rtlCol="0" anchor="ctr"/>
          <a:lstStyle/>
          <a:p>
            <a:pPr>
              <a:buFont typeface="Wingdings" pitchFamily="2" charset="2"/>
              <a:buChar char="§"/>
            </a:pPr>
            <a:r>
              <a:rPr lang="en-US" sz="1200" dirty="0" smtClean="0"/>
              <a:t>  Recursively means that the search for elements will be done recursively from the root</a:t>
            </a:r>
          </a:p>
          <a:p>
            <a:pPr>
              <a:buFont typeface="Wingdings" pitchFamily="2" charset="2"/>
              <a:buChar char="§"/>
            </a:pPr>
            <a:endParaRPr lang="en-US" sz="1200" dirty="0" smtClean="0"/>
          </a:p>
          <a:p>
            <a:pPr>
              <a:buFont typeface="Wingdings" pitchFamily="2" charset="2"/>
              <a:buChar char="§"/>
            </a:pPr>
            <a:r>
              <a:rPr lang="en-US" sz="1200" dirty="0" smtClean="0"/>
              <a:t>  Subtypes means that the search for elements will try to mach the type specified AND its subtypes</a:t>
            </a:r>
          </a:p>
          <a:p>
            <a:pPr>
              <a:buFont typeface="Wingdings" pitchFamily="2" charset="2"/>
              <a:buChar char="§"/>
            </a:pPr>
            <a:endParaRPr lang="en-US" sz="1200" dirty="0" smtClean="0"/>
          </a:p>
          <a:p>
            <a:pPr>
              <a:buFont typeface="Wingdings" pitchFamily="2" charset="2"/>
              <a:buChar char="§"/>
            </a:pPr>
            <a:r>
              <a:rPr lang="en-US" sz="1200" dirty="0" smtClean="0"/>
              <a:t>  Stereotyped by is a string consisting of comma separated qualified names of stereotypes (e.g. </a:t>
            </a:r>
            <a:r>
              <a:rPr lang="en-US" sz="1200" dirty="0" err="1" smtClean="0"/>
              <a:t>SysML</a:t>
            </a:r>
            <a:r>
              <a:rPr lang="en-US" sz="1200" dirty="0" smtClean="0"/>
              <a:t>::Blocks::Block). The search will try to match this stereotype applications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Create class diagrams for all packages</a:t>
            </a:r>
          </a:p>
          <a:p>
            <a:pPr lvl="1"/>
            <a:r>
              <a:rPr lang="en-US" dirty="0" smtClean="0"/>
              <a:t>Show classes</a:t>
            </a:r>
          </a:p>
          <a:p>
            <a:pPr lvl="2"/>
            <a:r>
              <a:rPr lang="en-US" dirty="0" smtClean="0"/>
              <a:t>Show attributes and operations</a:t>
            </a:r>
          </a:p>
          <a:p>
            <a:pPr lvl="1"/>
            <a:r>
              <a:rPr lang="en-US" dirty="0" smtClean="0"/>
              <a:t>Show associations</a:t>
            </a:r>
          </a:p>
          <a:p>
            <a:r>
              <a:rPr lang="en-US" dirty="0" smtClean="0"/>
              <a:t>Create an activity diagram for activity1</a:t>
            </a:r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ControlFlows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6152" y="1174680"/>
            <a:ext cx="3219522" cy="534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editor</a:t>
            </a:r>
            <a:endParaRPr lang="en-US" dirty="0"/>
          </a:p>
        </p:txBody>
      </p:sp>
      <p:graphicFrame>
        <p:nvGraphicFramePr>
          <p:cNvPr id="5" name="Diagramme 4"/>
          <p:cNvGraphicFramePr/>
          <p:nvPr/>
        </p:nvGraphicFramePr>
        <p:xfrm>
          <a:off x="967814" y="1540258"/>
          <a:ext cx="8757773" cy="4480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Create generic templates</a:t>
            </a:r>
            <a:br>
              <a:rPr lang="en-US" dirty="0" smtClean="0"/>
            </a:br>
            <a:r>
              <a:rPr lang="en-US" dirty="0" smtClean="0"/>
              <a:t> Create class diagrams for all packages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6557" y="1742410"/>
            <a:ext cx="424815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égende encadrée 1 7"/>
          <p:cNvSpPr/>
          <p:nvPr/>
        </p:nvSpPr>
        <p:spPr bwMode="auto">
          <a:xfrm>
            <a:off x="3838353" y="3253563"/>
            <a:ext cx="2020187" cy="425302"/>
          </a:xfrm>
          <a:prstGeom prst="borderCallout1">
            <a:avLst>
              <a:gd name="adj1" fmla="val 82237"/>
              <a:gd name="adj2" fmla="val -2933"/>
              <a:gd name="adj3" fmla="val 183711"/>
              <a:gd name="adj4" fmla="val -3074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1-Select a diagram kind to create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Légende encadrée 1 8"/>
          <p:cNvSpPr/>
          <p:nvPr/>
        </p:nvSpPr>
        <p:spPr bwMode="auto">
          <a:xfrm>
            <a:off x="1726018" y="5649433"/>
            <a:ext cx="2020187" cy="350874"/>
          </a:xfrm>
          <a:prstGeom prst="borderCallout1">
            <a:avLst>
              <a:gd name="adj1" fmla="val -17763"/>
              <a:gd name="adj2" fmla="val 58120"/>
              <a:gd name="adj3" fmla="val -328032"/>
              <a:gd name="adj4" fmla="val 8452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2-Select “All”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54726" y="1728640"/>
            <a:ext cx="32956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égende encadrée 1 10"/>
          <p:cNvSpPr/>
          <p:nvPr/>
        </p:nvSpPr>
        <p:spPr bwMode="auto">
          <a:xfrm>
            <a:off x="6602820" y="783265"/>
            <a:ext cx="3455580" cy="545804"/>
          </a:xfrm>
          <a:prstGeom prst="borderCallout1">
            <a:avLst>
              <a:gd name="adj1" fmla="val 106913"/>
              <a:gd name="adj2" fmla="val 40582"/>
              <a:gd name="adj3" fmla="val 322618"/>
              <a:gd name="adj4" fmla="val 5555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3-Select the type of the element you want to create diagrams for. Here, select Package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dirty="0" smtClean="0"/>
              <a:t>Create generic templates</a:t>
            </a:r>
            <a:br>
              <a:rPr lang="en-US" dirty="0" smtClean="0"/>
            </a:br>
            <a:r>
              <a:rPr lang="en-US" dirty="0" smtClean="0"/>
              <a:t>Show classes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25" y="2490309"/>
            <a:ext cx="6997220" cy="2216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égende encadrée 1 6"/>
          <p:cNvSpPr/>
          <p:nvPr/>
        </p:nvSpPr>
        <p:spPr bwMode="auto">
          <a:xfrm>
            <a:off x="152399" y="1481470"/>
            <a:ext cx="2463209" cy="464288"/>
          </a:xfrm>
          <a:prstGeom prst="borderCallout1">
            <a:avLst>
              <a:gd name="adj1" fmla="val 127691"/>
              <a:gd name="adj2" fmla="val 57067"/>
              <a:gd name="adj3" fmla="val 310323"/>
              <a:gd name="adj4" fmla="val 4694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1-We want to create diagrams for all packages recursively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Légende encadrée 1 7"/>
          <p:cNvSpPr/>
          <p:nvPr/>
        </p:nvSpPr>
        <p:spPr bwMode="auto">
          <a:xfrm>
            <a:off x="815162" y="3792279"/>
            <a:ext cx="2463209" cy="464288"/>
          </a:xfrm>
          <a:prstGeom prst="borderCallout1">
            <a:avLst>
              <a:gd name="adj1" fmla="val 58989"/>
              <a:gd name="adj2" fmla="val 102391"/>
              <a:gd name="adj3" fmla="val 72155"/>
              <a:gd name="adj4" fmla="val 11946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2-We want to add Classes: these are </a:t>
            </a:r>
            <a:r>
              <a:rPr lang="en-US" sz="1200" dirty="0" err="1" smtClean="0"/>
              <a:t>packagedElements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2686" y="1675477"/>
            <a:ext cx="32956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égende encadrée 1 9"/>
          <p:cNvSpPr/>
          <p:nvPr/>
        </p:nvSpPr>
        <p:spPr bwMode="auto">
          <a:xfrm>
            <a:off x="4710222" y="5039833"/>
            <a:ext cx="2463209" cy="464288"/>
          </a:xfrm>
          <a:prstGeom prst="borderCallout1">
            <a:avLst>
              <a:gd name="adj1" fmla="val 58989"/>
              <a:gd name="adj2" fmla="val 102391"/>
              <a:gd name="adj3" fmla="val -127082"/>
              <a:gd name="adj4" fmla="val 11730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4-Select Class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Légende encadrée 1 10"/>
          <p:cNvSpPr/>
          <p:nvPr/>
        </p:nvSpPr>
        <p:spPr bwMode="auto">
          <a:xfrm>
            <a:off x="3597348" y="1449572"/>
            <a:ext cx="2463209" cy="464288"/>
          </a:xfrm>
          <a:prstGeom prst="borderCallout1">
            <a:avLst>
              <a:gd name="adj1" fmla="val 58989"/>
              <a:gd name="adj2" fmla="val 102391"/>
              <a:gd name="adj3" fmla="val 234750"/>
              <a:gd name="adj4" fmla="val 10910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3-We want to process all the classes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2"/>
            <a:r>
              <a:rPr lang="en-US" dirty="0" smtClean="0"/>
              <a:t>Create generic templates</a:t>
            </a:r>
            <a:br>
              <a:rPr lang="en-US" dirty="0" smtClean="0"/>
            </a:br>
            <a:r>
              <a:rPr lang="en-US" dirty="0" smtClean="0"/>
              <a:t>Show attributes and operations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420" y="851385"/>
            <a:ext cx="2384646" cy="2922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522" y="1509777"/>
            <a:ext cx="6943934" cy="21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égende encadrée 1 7"/>
          <p:cNvSpPr/>
          <p:nvPr/>
        </p:nvSpPr>
        <p:spPr bwMode="auto">
          <a:xfrm>
            <a:off x="588349" y="694613"/>
            <a:ext cx="2463209" cy="464288"/>
          </a:xfrm>
          <a:prstGeom prst="borderCallout1">
            <a:avLst>
              <a:gd name="adj1" fmla="val 127691"/>
              <a:gd name="adj2" fmla="val 57067"/>
              <a:gd name="adj3" fmla="val 310323"/>
              <a:gd name="adj4" fmla="val 4694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1-Select the “All classes”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Légende encadrée 1 9"/>
          <p:cNvSpPr/>
          <p:nvPr/>
        </p:nvSpPr>
        <p:spPr bwMode="auto">
          <a:xfrm>
            <a:off x="1176684" y="2665181"/>
            <a:ext cx="2463209" cy="464288"/>
          </a:xfrm>
          <a:prstGeom prst="borderCallout1">
            <a:avLst>
              <a:gd name="adj1" fmla="val 58989"/>
              <a:gd name="adj2" fmla="val 102391"/>
              <a:gd name="adj3" fmla="val -14868"/>
              <a:gd name="adj4" fmla="val 11471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2-We want to add Attributes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Légende encadrée 1 10"/>
          <p:cNvSpPr/>
          <p:nvPr/>
        </p:nvSpPr>
        <p:spPr bwMode="auto">
          <a:xfrm>
            <a:off x="7527866" y="2243422"/>
            <a:ext cx="1818153" cy="464288"/>
          </a:xfrm>
          <a:prstGeom prst="borderCallout1">
            <a:avLst>
              <a:gd name="adj1" fmla="val -14293"/>
              <a:gd name="adj2" fmla="val 70227"/>
              <a:gd name="adj3" fmla="val -193494"/>
              <a:gd name="adj4" fmla="val 4459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4-Select Property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252" y="4524438"/>
            <a:ext cx="7015274" cy="219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Légende encadrée 1 12"/>
          <p:cNvSpPr/>
          <p:nvPr/>
        </p:nvSpPr>
        <p:spPr bwMode="auto">
          <a:xfrm>
            <a:off x="4543662" y="758407"/>
            <a:ext cx="2463209" cy="464288"/>
          </a:xfrm>
          <a:prstGeom prst="borderCallout1">
            <a:avLst>
              <a:gd name="adj1" fmla="val 107081"/>
              <a:gd name="adj2" fmla="val 89010"/>
              <a:gd name="adj3" fmla="val 163758"/>
              <a:gd name="adj4" fmla="val 8234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3-We want to process them all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Légende encadrée 1 13"/>
          <p:cNvSpPr/>
          <p:nvPr/>
        </p:nvSpPr>
        <p:spPr bwMode="auto">
          <a:xfrm>
            <a:off x="999474" y="5975451"/>
            <a:ext cx="2463209" cy="464288"/>
          </a:xfrm>
          <a:prstGeom prst="borderCallout1">
            <a:avLst>
              <a:gd name="adj1" fmla="val 45249"/>
              <a:gd name="adj2" fmla="val 101528"/>
              <a:gd name="adj3" fmla="val 90475"/>
              <a:gd name="adj4" fmla="val 12119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5-We want to add Operations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98736" y="4110333"/>
            <a:ext cx="2340418" cy="286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Légende encadrée 1 16"/>
          <p:cNvSpPr/>
          <p:nvPr/>
        </p:nvSpPr>
        <p:spPr bwMode="auto">
          <a:xfrm>
            <a:off x="8084304" y="5543059"/>
            <a:ext cx="1818153" cy="464288"/>
          </a:xfrm>
          <a:prstGeom prst="borderCallout1">
            <a:avLst>
              <a:gd name="adj1" fmla="val -14293"/>
              <a:gd name="adj2" fmla="val 70227"/>
              <a:gd name="adj3" fmla="val -193494"/>
              <a:gd name="adj4" fmla="val 44598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6-Select Operation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dirty="0" smtClean="0"/>
              <a:t>Create generic templates </a:t>
            </a:r>
            <a:br>
              <a:rPr lang="en-US" dirty="0" smtClean="0"/>
            </a:br>
            <a:r>
              <a:rPr lang="en-US" dirty="0" smtClean="0"/>
              <a:t>Show associations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fr-FR" smtClean="0"/>
              <a:t> </a:t>
            </a:r>
            <a:fld id="{568F956B-4A8E-4885-A398-514781EC6D56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 </a:t>
            </a:r>
            <a:r>
              <a:rPr lang="en-US" smtClean="0"/>
              <a:t>Laboratory of Model Driven Engineering for Embedded Systems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516" y="1569152"/>
            <a:ext cx="32956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76" y="2547693"/>
            <a:ext cx="6613232" cy="208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égende encadrée 1 7"/>
          <p:cNvSpPr/>
          <p:nvPr/>
        </p:nvSpPr>
        <p:spPr bwMode="auto">
          <a:xfrm>
            <a:off x="311902" y="2055581"/>
            <a:ext cx="2463209" cy="464288"/>
          </a:xfrm>
          <a:prstGeom prst="borderCallout1">
            <a:avLst>
              <a:gd name="adj1" fmla="val 118531"/>
              <a:gd name="adj2" fmla="val 37642"/>
              <a:gd name="adj3" fmla="val 188949"/>
              <a:gd name="adj4" fmla="val 1889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/>
              <a:t>1-Select the “All packages”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Légende encadrée 1 8"/>
          <p:cNvSpPr/>
          <p:nvPr/>
        </p:nvSpPr>
        <p:spPr bwMode="auto">
          <a:xfrm>
            <a:off x="400507" y="3739069"/>
            <a:ext cx="2463209" cy="464288"/>
          </a:xfrm>
          <a:prstGeom prst="borderCallout1">
            <a:avLst>
              <a:gd name="adj1" fmla="val 61279"/>
              <a:gd name="adj2" fmla="val 102822"/>
              <a:gd name="adj3" fmla="val 74445"/>
              <a:gd name="adj4" fmla="val 12723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2-We want to add Associations (which are </a:t>
            </a:r>
            <a:r>
              <a:rPr lang="en-US" sz="1200" dirty="0" err="1" smtClean="0"/>
              <a:t>packagedElements</a:t>
            </a:r>
            <a:r>
              <a:rPr lang="en-US" sz="1200" dirty="0" smtClean="0"/>
              <a:t>)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Légende encadrée 1 9"/>
          <p:cNvSpPr/>
          <p:nvPr/>
        </p:nvSpPr>
        <p:spPr bwMode="auto">
          <a:xfrm>
            <a:off x="3487493" y="1722427"/>
            <a:ext cx="2463209" cy="464288"/>
          </a:xfrm>
          <a:prstGeom prst="borderCallout1">
            <a:avLst>
              <a:gd name="adj1" fmla="val 113951"/>
              <a:gd name="adj2" fmla="val 79513"/>
              <a:gd name="adj3" fmla="val 179789"/>
              <a:gd name="adj4" fmla="val 9961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3-We want to add them all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Légende encadrée 1 10"/>
          <p:cNvSpPr/>
          <p:nvPr/>
        </p:nvSpPr>
        <p:spPr bwMode="auto">
          <a:xfrm>
            <a:off x="4508218" y="4773972"/>
            <a:ext cx="2463209" cy="464288"/>
          </a:xfrm>
          <a:prstGeom prst="borderCallout1">
            <a:avLst>
              <a:gd name="adj1" fmla="val -12004"/>
              <a:gd name="adj2" fmla="val 97211"/>
              <a:gd name="adj3" fmla="val -337769"/>
              <a:gd name="adj4" fmla="val 11903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1042988"/>
            <a:r>
              <a:rPr lang="en-US" sz="1200" dirty="0" smtClean="0"/>
              <a:t>4-Select Association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asque_list_paysage">
  <a:themeElements>
    <a:clrScheme name="1_masque_list_paysag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asque_list_paysa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masque_list_pays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sque_list_pays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asque_list_pays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sque_list_pays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sque_list_pays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sque_list_pays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asque_list_pays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_paysage_LIST_2009">
  <a:themeElements>
    <a:clrScheme name="Presentation_paysage_LIST_2009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_paysage_LIST_2009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resentation_paysage_LIST_2009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paysage_LIST_200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paysage_LIST_2009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paysage_LIST_2009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paysage_LIST_2009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paysage_LIST_2009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paysage_LIST_2009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Masque_paysage</Template>
  <TotalTime>9792</TotalTime>
  <Words>715</Words>
  <Application>Microsoft Office PowerPoint</Application>
  <PresentationFormat>Personnalisé</PresentationFormat>
  <Paragraphs>113</Paragraphs>
  <Slides>17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17</vt:i4>
      </vt:variant>
    </vt:vector>
  </HeadingPairs>
  <TitlesOfParts>
    <vt:vector size="19" baseType="lpstr">
      <vt:lpstr>1_masque_list_paysage</vt:lpstr>
      <vt:lpstr>Presentation_paysage_LIST_2009</vt:lpstr>
      <vt:lpstr>Template based diagram generation</vt:lpstr>
      <vt:lpstr>Create a new diagram template</vt:lpstr>
      <vt:lpstr>Editor overview</vt:lpstr>
      <vt:lpstr>Case study</vt:lpstr>
      <vt:lpstr>Template editor</vt:lpstr>
      <vt:lpstr>Create generic templates  Create class diagrams for all packages</vt:lpstr>
      <vt:lpstr>Create generic templates Show classes</vt:lpstr>
      <vt:lpstr>Create generic templates Show attributes and operations</vt:lpstr>
      <vt:lpstr>Create generic templates  Show associations</vt:lpstr>
      <vt:lpstr>Create generic templates</vt:lpstr>
      <vt:lpstr>Apply template to a specific model</vt:lpstr>
      <vt:lpstr>Apply template to a specific model Create an activity diagram for activity1</vt:lpstr>
      <vt:lpstr>Apply template to a specific model Show ControlFlows</vt:lpstr>
      <vt:lpstr>Execute the template</vt:lpstr>
      <vt:lpstr>Execute the template</vt:lpstr>
      <vt:lpstr>Result</vt:lpstr>
      <vt:lpstr>Limitations and Future work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cm176997</dc:creator>
  <cp:lastModifiedBy>CEA LIST</cp:lastModifiedBy>
  <cp:revision>909</cp:revision>
  <cp:lastPrinted>2006-09-19T08:04:55Z</cp:lastPrinted>
  <dcterms:created xsi:type="dcterms:W3CDTF">2007-06-20T15:03:11Z</dcterms:created>
  <dcterms:modified xsi:type="dcterms:W3CDTF">2013-11-07T14:09:46Z</dcterms:modified>
</cp:coreProperties>
</file>