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81709D-4339-4E21-904B-7AB8B11821D8}">
  <a:tblStyle styleId="{A281709D-4339-4E21-904B-7AB8B1182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70f9ec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70f9ec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8b5361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8b5361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70b6c8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70b6c8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70f9ec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70f9ec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8b5361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8b5361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08b5361a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08b5361a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08b5361a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08b5361a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08b5361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08b5361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6983001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6983001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43175" y="4448175"/>
            <a:ext cx="2789100" cy="695400"/>
          </a:xfrm>
          <a:prstGeom prst="rect">
            <a:avLst/>
          </a:prstGeom>
          <a:solidFill>
            <a:srgbClr val="FAFAFA"/>
          </a:solidFill>
          <a:ln cap="flat" cmpd="sng" w="9525">
            <a:solidFill>
              <a:srgbClr val="FAFA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9189" y="3877681"/>
            <a:ext cx="261966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75" y="3663677"/>
            <a:ext cx="2716025" cy="12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975" y="4301025"/>
            <a:ext cx="2089777" cy="63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50" y="4218113"/>
            <a:ext cx="1775850" cy="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2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FAFA">
            <a:alpha val="9333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93A7"/>
              </a:buClr>
              <a:buSzPts val="2800"/>
              <a:buFont typeface="Calibri"/>
              <a:buNone/>
              <a:defRPr sz="2800">
                <a:solidFill>
                  <a:srgbClr val="4193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A837A"/>
              </a:buClr>
              <a:buSzPts val="1400"/>
              <a:buFont typeface="Calibri"/>
              <a:buChar char="○"/>
              <a:defRPr>
                <a:solidFill>
                  <a:srgbClr val="8A83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■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■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○"/>
              <a:defRPr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333483" y="4663225"/>
            <a:ext cx="130090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7750" y="4609575"/>
            <a:ext cx="1114549" cy="500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11700" y="744575"/>
            <a:ext cx="8520600" cy="17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Classifier Calibration</a:t>
            </a:r>
            <a:endParaRPr b="1" sz="50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4891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193A7"/>
                </a:solidFill>
              </a:rPr>
              <a:t>MaVi Research Group Meeting</a:t>
            </a:r>
            <a:endParaRPr sz="1900">
              <a:solidFill>
                <a:srgbClr val="4193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Miquel Perelló Nieto</a:t>
            </a:r>
            <a:endParaRPr sz="1900">
              <a:solidFill>
                <a:srgbClr val="4193A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A837A"/>
                </a:solidFill>
                <a:latin typeface="Avenir"/>
                <a:ea typeface="Avenir"/>
                <a:cs typeface="Avenir"/>
                <a:sym typeface="Avenir"/>
              </a:rPr>
              <a:t>19th January 2023</a:t>
            </a:r>
            <a:endParaRPr sz="22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Calibration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What is classifier calibration?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Why is it important?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How to measure?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Are classifiers calibrated?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Calibration methods.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Conclusion.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What is Classification Calibration?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1" y="1874425"/>
            <a:ext cx="2023500" cy="169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986" y="2030448"/>
            <a:ext cx="2880401" cy="14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900" y="1533463"/>
            <a:ext cx="2813601" cy="19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51275" y="1112425"/>
            <a:ext cx="2023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(a) Decision boundary and iso-hyperplanes of a probability estimator.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65213" y="1276350"/>
            <a:ext cx="20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(b) Projection to an orthogonal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266700" y="453050"/>
            <a:ext cx="256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193A7"/>
                </a:solidFill>
                <a:latin typeface="Calibri"/>
                <a:ea typeface="Calibri"/>
                <a:cs typeface="Calibri"/>
                <a:sym typeface="Calibri"/>
              </a:rPr>
              <a:t>(c) </a:t>
            </a:r>
            <a:r>
              <a:rPr lang="en" sz="1900">
                <a:solidFill>
                  <a:srgbClr val="4193A7"/>
                </a:solidFill>
                <a:latin typeface="Calibri"/>
                <a:ea typeface="Calibri"/>
                <a:cs typeface="Calibri"/>
                <a:sym typeface="Calibri"/>
              </a:rPr>
              <a:t>Reliability diagram</a:t>
            </a:r>
            <a:endParaRPr sz="1900">
              <a:solidFill>
                <a:srgbClr val="4193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440400" y="2504150"/>
            <a:ext cx="69900" cy="226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031425" y="2763275"/>
            <a:ext cx="69900" cy="226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253000" y="1871000"/>
            <a:ext cx="69900" cy="109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839350" y="2250050"/>
            <a:ext cx="69900" cy="46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627475" y="3000500"/>
            <a:ext cx="69900" cy="80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8659750" y="1658975"/>
            <a:ext cx="69900" cy="468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489950" y="871850"/>
            <a:ext cx="2418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Deviation to diagonal indicates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miss-calibration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5"/>
          <p:cNvCxnSpPr>
            <a:stCxn id="87" idx="2"/>
            <a:endCxn id="84" idx="0"/>
          </p:cNvCxnSpPr>
          <p:nvPr/>
        </p:nvCxnSpPr>
        <p:spPr>
          <a:xfrm>
            <a:off x="7699250" y="1347350"/>
            <a:ext cx="175200" cy="902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7" idx="2"/>
            <a:endCxn id="81" idx="0"/>
          </p:cNvCxnSpPr>
          <p:nvPr/>
        </p:nvCxnSpPr>
        <p:spPr>
          <a:xfrm flipH="1">
            <a:off x="7475450" y="1347350"/>
            <a:ext cx="223800" cy="1156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7" idx="2"/>
            <a:endCxn id="83" idx="0"/>
          </p:cNvCxnSpPr>
          <p:nvPr/>
        </p:nvCxnSpPr>
        <p:spPr>
          <a:xfrm>
            <a:off x="7699250" y="1347350"/>
            <a:ext cx="588600" cy="5238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1" name="Google Shape;91;p15"/>
          <p:cNvGrpSpPr/>
          <p:nvPr/>
        </p:nvGrpSpPr>
        <p:grpSpPr>
          <a:xfrm>
            <a:off x="311700" y="3466575"/>
            <a:ext cx="8596800" cy="747300"/>
            <a:chOff x="311700" y="3466575"/>
            <a:chExt cx="8596800" cy="7473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11700" y="3466575"/>
              <a:ext cx="85968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 probabilistic classifier    is: (A) </a:t>
              </a:r>
              <a:r>
                <a:rPr lang="en" sz="1700">
                  <a:solidFill>
                    <a:srgbClr val="B01C2E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" sz="1700">
                  <a:solidFill>
                    <a:srgbClr val="B01C2E"/>
                  </a:solidFill>
                  <a:latin typeface="Calibri"/>
                  <a:ea typeface="Calibri"/>
                  <a:cs typeface="Calibri"/>
                  <a:sym typeface="Calibri"/>
                </a:rPr>
                <a:t>inary-calibrated</a:t>
              </a:r>
              <a:r>
                <a:rPr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if for any prediction q the proportion of positives among all instances  x getting the same prediction                 are</a:t>
              </a:r>
              <a:endParaRPr sz="1300"/>
            </a:p>
          </p:txBody>
        </p:sp>
        <p:pic>
          <p:nvPicPr>
            <p:cNvPr descr="\hat{\mathbf{p}}" id="93" name="Google Shape;93;p15" title="MathEquation,#00000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474184" y="3585165"/>
              <a:ext cx="138336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hat{p}(x) = q" id="94" name="Google Shape;94;p15" title="MathEquation,#0000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55666" y="3894064"/>
              <a:ext cx="734438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(Y=2|\hat{p}(X) = q) = q" id="95" name="Google Shape;95;p15" title="MathEquation,#0000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789459" y="3918451"/>
              <a:ext cx="1821334" cy="20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5"/>
          <p:cNvGrpSpPr/>
          <p:nvPr/>
        </p:nvGrpSpPr>
        <p:grpSpPr>
          <a:xfrm>
            <a:off x="351275" y="4213875"/>
            <a:ext cx="8792600" cy="919900"/>
            <a:chOff x="351275" y="4213875"/>
            <a:chExt cx="8792600" cy="919900"/>
          </a:xfrm>
        </p:grpSpPr>
        <p:sp>
          <p:nvSpPr>
            <p:cNvPr id="97" name="Google Shape;97;p15"/>
            <p:cNvSpPr/>
            <p:nvPr/>
          </p:nvSpPr>
          <p:spPr>
            <a:xfrm>
              <a:off x="6059875" y="4328275"/>
              <a:ext cx="3084000" cy="805500"/>
            </a:xfrm>
            <a:prstGeom prst="rect">
              <a:avLst/>
            </a:prstGeom>
            <a:solidFill>
              <a:srgbClr val="FAFAFA"/>
            </a:solidFill>
            <a:ln cap="flat" cmpd="sng" w="9525">
              <a:solidFill>
                <a:srgbClr val="FAFA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351275" y="4213875"/>
              <a:ext cx="8596800" cy="7473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(B) </a:t>
              </a:r>
              <a:r>
                <a:rPr lang="en" sz="1700">
                  <a:solidFill>
                    <a:srgbClr val="B01C2E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lang="en" sz="1700">
                  <a:solidFill>
                    <a:srgbClr val="B01C2E"/>
                  </a:solidFill>
                  <a:latin typeface="Calibri"/>
                  <a:ea typeface="Calibri"/>
                  <a:cs typeface="Calibri"/>
                  <a:sym typeface="Calibri"/>
                </a:rPr>
                <a:t>ulticlass-calibrated</a:t>
              </a:r>
              <a:r>
                <a:rPr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if for any prediction vector                                  , the proportions of classes among all possible instances </a:t>
              </a:r>
              <a:r>
                <a:rPr b="1"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" sz="17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getting the same prediction                   are</a:t>
              </a:r>
              <a:endParaRPr sz="1300"/>
            </a:p>
          </p:txBody>
        </p:sp>
        <p:pic>
          <p:nvPicPr>
            <p:cNvPr descr="\mathbf{q} = (q_1, \ldots, q_k) \in \Delta_k" id="99" name="Google Shape;99;p15" title="MathEquation,#00000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29358" y="4328275"/>
              <a:ext cx="164045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 rotWithShape="1">
            <a:blip r:embed="rId10">
              <a:alphaModFix/>
            </a:blip>
            <a:srcRect b="0" l="0" r="41819" t="0"/>
            <a:stretch/>
          </p:blipFill>
          <p:spPr>
            <a:xfrm>
              <a:off x="7416614" y="4523225"/>
              <a:ext cx="1570875" cy="29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hat{\mathbf{p}}(\mathbf{x}) = \mathbf{q}" id="101" name="Google Shape;101;p15" title="MathEquation,#00000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61789" y="4632078"/>
              <a:ext cx="788276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5"/>
            <p:cNvPicPr preferRelativeResize="0"/>
            <p:nvPr/>
          </p:nvPicPr>
          <p:blipFill rotWithShape="1">
            <a:blip r:embed="rId10">
              <a:alphaModFix/>
            </a:blip>
            <a:srcRect b="0" l="62558" r="0" t="0"/>
            <a:stretch/>
          </p:blipFill>
          <p:spPr>
            <a:xfrm>
              <a:off x="7678955" y="4812138"/>
              <a:ext cx="1089575" cy="29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Why is calibration important? </a:t>
            </a:r>
            <a:r>
              <a:rPr lang="en" sz="1800"/>
              <a:t>Optimal decision making</a:t>
            </a:r>
            <a:endParaRPr sz="1800"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500600" y="13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1206650"/>
                <a:gridCol w="1425000"/>
                <a:gridCol w="812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Matrix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True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-1£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100£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50£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0£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16"/>
          <p:cNvSpPr txBox="1"/>
          <p:nvPr/>
        </p:nvSpPr>
        <p:spPr>
          <a:xfrm>
            <a:off x="500600" y="2693363"/>
            <a:ext cx="2703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Changes on costs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5152350" y="1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198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proportion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1" name="Google Shape;111;p16"/>
          <p:cNvGraphicFramePr/>
          <p:nvPr/>
        </p:nvGraphicFramePr>
        <p:xfrm>
          <a:off x="5152350" y="32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1982525"/>
              </a:tblGrid>
              <a:tr h="3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proportion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5152350" y="2699050"/>
            <a:ext cx="2703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Changes on class proportions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804200" y="2693375"/>
            <a:ext cx="1339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It also allows the decision to abstain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500600" y="32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1206650"/>
                <a:gridCol w="1425000"/>
                <a:gridCol w="812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 Matrix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 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True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-10£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90</a:t>
                      </a:r>
                      <a:r>
                        <a:rPr lang="en">
                          <a:solidFill>
                            <a:srgbClr val="B01C2E"/>
                          </a:solidFill>
                        </a:rPr>
                        <a:t>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rgbClr val="B01C2E"/>
                          </a:solidFill>
                        </a:rPr>
                        <a:t>0£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-5</a:t>
                      </a:r>
                      <a:r>
                        <a:rPr lang="en">
                          <a:solidFill>
                            <a:srgbClr val="274E13"/>
                          </a:solidFill>
                        </a:rPr>
                        <a:t>£</a:t>
                      </a:r>
                      <a:endParaRPr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4039975" y="323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1021750"/>
              </a:tblGrid>
              <a:tr h="39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Abstain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50£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01C2E"/>
                          </a:solidFill>
                        </a:rPr>
                        <a:t>30£</a:t>
                      </a:r>
                      <a:endParaRPr>
                        <a:solidFill>
                          <a:srgbClr val="B01C2E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6"/>
          <p:cNvSpPr/>
          <p:nvPr/>
        </p:nvSpPr>
        <p:spPr>
          <a:xfrm>
            <a:off x="4572000" y="3406825"/>
            <a:ext cx="3282492" cy="1188568"/>
          </a:xfrm>
          <a:custGeom>
            <a:rect b="b" l="l" r="r" t="t"/>
            <a:pathLst>
              <a:path extrusionOk="0" h="56144" w="152834">
                <a:moveTo>
                  <a:pt x="152834" y="0"/>
                </a:moveTo>
                <a:cubicBezTo>
                  <a:pt x="148497" y="8202"/>
                  <a:pt x="148417" y="39982"/>
                  <a:pt x="126809" y="49209"/>
                </a:cubicBezTo>
                <a:cubicBezTo>
                  <a:pt x="105201" y="58436"/>
                  <a:pt x="44320" y="55834"/>
                  <a:pt x="23185" y="55361"/>
                </a:cubicBezTo>
                <a:cubicBezTo>
                  <a:pt x="2050" y="54888"/>
                  <a:pt x="3864" y="47869"/>
                  <a:pt x="0" y="46370"/>
                </a:cubicBezTo>
              </a:path>
            </a:pathLst>
          </a:custGeom>
          <a:noFill/>
          <a:ln cap="flat" cmpd="sng" w="38100">
            <a:solidFill>
              <a:srgbClr val="4193A7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How to measure calibration?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189725" y="1142050"/>
            <a:ext cx="147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Confidence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Calibration Error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109825" y="2536638"/>
            <a:ext cx="34638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Error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class</a:t>
            </a:r>
            <a:endParaRPr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52850" y="12279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Confidence-calibrated if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50" y="1635907"/>
            <a:ext cx="2933805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{confidence-ECE}  =  \sum_{i=1}^m \frac{|B_{i}|}{n} |y_j(B_{i}) - \hat{p}_j(B_{i})| " id="126" name="Google Shape;126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79" y="2269979"/>
            <a:ext cx="312873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85950" y="1949500"/>
            <a:ext cx="30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Empirically measured as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19050" y="26715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Classwise-calibrated if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75" y="3054800"/>
            <a:ext cx="171835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01" y="3477024"/>
            <a:ext cx="3180501" cy="50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-25050" y="4058275"/>
            <a:ext cx="3714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Every proper loss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minimised by the canonical calibration function (eg. log-loss and Brier score).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98450" y="3222375"/>
            <a:ext cx="30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Empirically measured as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325" y="3091874"/>
            <a:ext cx="5504676" cy="15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2453" y="185250"/>
            <a:ext cx="2668150" cy="248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3794250" y="1686673"/>
            <a:ext cx="1805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193A7"/>
                </a:solidFill>
                <a:latin typeface="Calibri"/>
                <a:ea typeface="Calibri"/>
                <a:cs typeface="Calibri"/>
                <a:sym typeface="Calibri"/>
              </a:rPr>
              <a:t>Maximum Calibration Error counterparts</a:t>
            </a:r>
            <a:endParaRPr b="1" sz="1500">
              <a:solidFill>
                <a:srgbClr val="4193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Are classifiers calibrated? </a:t>
            </a:r>
            <a:r>
              <a:rPr lang="en" sz="2000"/>
              <a:t>Simple examples.</a:t>
            </a:r>
            <a:endParaRPr sz="2000"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719439"/>
            <a:ext cx="5617126" cy="13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152475"/>
            <a:ext cx="5617126" cy="135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506399"/>
            <a:ext cx="5617126" cy="12130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18"/>
          <p:cNvGrpSpPr/>
          <p:nvPr/>
        </p:nvGrpSpPr>
        <p:grpSpPr>
          <a:xfrm>
            <a:off x="5921924" y="1162400"/>
            <a:ext cx="3222077" cy="3981100"/>
            <a:chOff x="5921924" y="1162400"/>
            <a:chExt cx="3222077" cy="3981100"/>
          </a:xfrm>
        </p:grpSpPr>
        <p:pic>
          <p:nvPicPr>
            <p:cNvPr id="145" name="Google Shape;14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21924" y="2879693"/>
              <a:ext cx="3222077" cy="2263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8"/>
            <p:cNvSpPr txBox="1"/>
            <p:nvPr/>
          </p:nvSpPr>
          <p:spPr>
            <a:xfrm>
              <a:off x="6853700" y="2456375"/>
              <a:ext cx="184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p-cw-ece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374603" y="1162400"/>
              <a:ext cx="23259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n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Empirical evaluation:</a:t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n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21 datasets and 11 classifiers</a:t>
              </a:r>
              <a:endPara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- 5 times 5-fold-crossval.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Calibration methods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658275" y="1643613"/>
            <a:ext cx="18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p-cw-ece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851" y="2009050"/>
            <a:ext cx="3361152" cy="2448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6137100" y="5702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21 datasets, 11 classifiers = 231 settings to compare 8 calibration methods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times 5-fold-crossval and inner 3-fold-crossval</a:t>
            </a:r>
            <a:endParaRPr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232875" y="15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{A281709D-4339-4E21-904B-7AB8B11821D8}</a:tableStyleId>
              </a:tblPr>
              <a:tblGrid>
                <a:gridCol w="2666175"/>
                <a:gridCol w="2666175"/>
              </a:tblGrid>
              <a:tr h="6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Binary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193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Multiclass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193A7"/>
                    </a:solidFill>
                  </a:tcPr>
                </a:tc>
              </a:tr>
              <a:tr h="16829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Empirical binning [1]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Platt scaling [3]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Isotonic regression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Beta calibration [4]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Bayesian binning into quantiles [7]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One-vs-rest counterparts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Temperature scaling [5]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Vector scaling [5]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Matrix scaling [5]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Dirichlet calibration [6]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Calibration</a:t>
            </a:r>
            <a:endParaRPr/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Classifier calibration adjusts the probabilities output by a classifier to be more precise.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Optimal decision making under changing operating conditions.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Multiple measures with their </a:t>
            </a:r>
            <a:r>
              <a:rPr lang="en" sz="1700"/>
              <a:t>caveats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MLP, decision trees, SVMs with Platt scaling and ensembles are among the best calibrated classifiers.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Multiple calibration methods can still improve their estimations.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Zadrozny, B., &amp; Elkan, C. (2001). Obtaining calibrated probability estimates from decision trees and naive Bayesian classifiers.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18th International Conference on Machine Learning (ICML’01)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609–616.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Niculescu-Mizil, A., &amp; Caruana, R. (2005). Predicting good probabilities with supervised learning.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22nd International Conference on Machine Learning (ICML’05)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625–632.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Platt, J. (2000). Probabilities for SV Machines. In A. J. Smola, P. Bartlett, B. Schölkopf, &amp; D. Schuurmans (Eds.),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Advances in Large-Margin Classifiers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(pp. 61--74). MIT Press.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Kull, M., Silva Filho, T. D. Menezes., &amp; Flach, P. (2017). Beyond Sigmoids: How to obtain well-calibrated probabilities from binary classifiers with beta calibration.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Journal of Statistics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(2), 5052–5080.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Guo, C., Pleiss, G., Sun, Y., &amp; Weinberger, K. Q. (2017, June 14). On Calibration of Modern Neural Networks.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Thirty-Fourth International Conference on Machine Learning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Kull, M., Perello-Nieto, M., Kängsepp, M., Filho, T. S., Song, H., &amp; Flach, P. (2019). Beyond temperature scaling: Obtaining well-calibrated multiclass probabilities with Dirichlet calibration. In H. Wallach, H. Larochelle, A. Beygelzimer, F. Alché-Buc, E. Fox, &amp; R. Garnett (Eds.),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(pp. 12316–12326). Curran Associates, Inc.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 Naeini, M. P., Cooper, G. F., Hauskrecht, M., Naeini, P., Cooper, G. F., &amp; Hauskrecht, M. (2015). Obtaining Well Calibrated Probabilities Using Bayesian Binning.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29th AAAI Conference on Artificial Intelligence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2901–2907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