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71" r:id="rId3"/>
    <p:sldId id="310" r:id="rId4"/>
    <p:sldId id="298" r:id="rId5"/>
    <p:sldId id="297" r:id="rId6"/>
    <p:sldId id="306" r:id="rId7"/>
    <p:sldId id="307" r:id="rId8"/>
    <p:sldId id="308" r:id="rId9"/>
    <p:sldId id="305" r:id="rId10"/>
    <p:sldId id="309" r:id="rId11"/>
    <p:sldId id="302" r:id="rId12"/>
    <p:sldId id="301" r:id="rId13"/>
    <p:sldId id="300" r:id="rId14"/>
    <p:sldId id="295" r:id="rId15"/>
  </p:sldIdLst>
  <p:sldSz cx="9144000" cy="5143500" type="screen16x9"/>
  <p:notesSz cx="6858000" cy="9144000"/>
  <p:embeddedFontLst>
    <p:embeddedFont>
      <p:font typeface="Abel" panose="02000506030000020004" pitchFamily="2" charset="0"/>
      <p:regular r:id="rId17"/>
    </p:embeddedFont>
    <p:embeddedFont>
      <p:font typeface="Fjalla One" panose="02000506040000020004" pitchFamily="2" charset="0"/>
      <p:regular r:id="rId18"/>
    </p:embeddedFont>
    <p:embeddedFont>
      <p:font typeface="Proxima Nova" panose="02000506030000020004" pitchFamily="2" charset="0"/>
      <p:regular r:id="rId19"/>
      <p:bold r:id="rId20"/>
      <p:italic r:id="rId21"/>
      <p:boldItalic r:id="rId22"/>
    </p:embeddedFont>
    <p:embeddedFont>
      <p:font typeface="Proxima Nova Semibold" panose="0200050603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0FF"/>
    <a:srgbClr val="4A75C8"/>
    <a:srgbClr val="5F96FA"/>
    <a:srgbClr val="0E2A47"/>
    <a:srgbClr val="3A5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8A8E6D-FD23-4723-B3FE-62E63C353632}">
  <a:tblStyle styleId="{C18A8E6D-FD23-4723-B3FE-62E63C3536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62"/>
  </p:normalViewPr>
  <p:slideViewPr>
    <p:cSldViewPr snapToGrid="0" snapToObjects="1">
      <p:cViewPr varScale="1">
        <p:scale>
          <a:sx n="145" d="100"/>
          <a:sy n="145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6da4af27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6da4af27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Google Shape;12419;g6dd865c13b_0_2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0" name="Google Shape;12420;g6dd865c13b_0_2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>
                <a:solidFill>
                  <a:srgbClr val="4A75C8"/>
                </a:solidFill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rgbClr val="4A75C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1372"/>
                </a:srgbClr>
              </a:gs>
              <a:gs pos="100000">
                <a:srgbClr val="80E0FF">
                  <a:alpha val="3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SECTION_TITLE_AND_DESCRIPTION_1_2">
    <p:bg>
      <p:bgPr>
        <a:solidFill>
          <a:srgbClr val="0070C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3E1CABC-8EE0-E647-BFE9-DED9D41D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9700"/>
            <a:ext cx="9144000" cy="584101"/>
          </a:xfrm>
        </p:spPr>
        <p:txBody>
          <a:bodyPr/>
          <a:lstStyle/>
          <a:p>
            <a:pPr algn="ctr"/>
            <a:endParaRPr lang="en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5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TASKIST</a:t>
            </a:r>
            <a:br>
              <a:rPr lang="en" dirty="0"/>
            </a:br>
            <a:br>
              <a:rPr lang="en" dirty="0"/>
            </a:br>
            <a:r>
              <a:rPr lang="en" dirty="0"/>
              <a:t>EN GRYM TODO-APP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25B98-61AA-3543-A58D-62B9A879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2" y="4355832"/>
            <a:ext cx="633046" cy="6330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0427B-4DB8-6A4F-AC19-CCA6FAE7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Tips från coachen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3990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3046"/>
            <a:ext cx="7451400" cy="3622629"/>
          </a:xfrm>
        </p:spPr>
        <p:txBody>
          <a:bodyPr/>
          <a:lstStyle/>
          <a:p>
            <a:r>
              <a:rPr lang="en-GB" sz="2000" b="1" noProof="1"/>
              <a:t>Generellt sätt</a:t>
            </a:r>
          </a:p>
          <a:p>
            <a:r>
              <a:rPr lang="en-GB" sz="2000" noProof="1"/>
              <a:t>Ramverk är kraftfulla</a:t>
            </a:r>
          </a:p>
          <a:p>
            <a:r>
              <a:rPr lang="en-GB" sz="2000" noProof="1"/>
              <a:t>Kan vara svåra till en början</a:t>
            </a:r>
          </a:p>
          <a:p>
            <a:endParaRPr lang="en-GB" sz="2000" noProof="1"/>
          </a:p>
          <a:p>
            <a:r>
              <a:rPr lang="en-GB" sz="2000" b="1" noProof="1"/>
              <a:t>Fördelar</a:t>
            </a:r>
          </a:p>
          <a:p>
            <a:r>
              <a:rPr lang="en-GB" sz="2000" noProof="1"/>
              <a:t>- Gör att utvecklaren kan fokusera på produkten</a:t>
            </a:r>
          </a:p>
          <a:p>
            <a:r>
              <a:rPr lang="en-GB" sz="2000" noProof="1"/>
              <a:t>- Minskad repetition t ex skapa tabeller, formulär, request/response</a:t>
            </a:r>
          </a:p>
          <a:p>
            <a:r>
              <a:rPr lang="en-GB" sz="2000" noProof="1"/>
              <a:t>- Gör mycket av det som är tråkigt</a:t>
            </a:r>
          </a:p>
          <a:p>
            <a:endParaRPr lang="en-GB" sz="2000" noProof="1"/>
          </a:p>
        </p:txBody>
      </p:sp>
    </p:spTree>
    <p:extLst>
      <p:ext uri="{BB962C8B-B14F-4D97-AF65-F5344CB8AC3E}">
        <p14:creationId xmlns:p14="http://schemas.microsoft.com/office/powerpoint/2010/main" val="245142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94592"/>
            <a:ext cx="7451400" cy="3561083"/>
          </a:xfrm>
        </p:spPr>
        <p:txBody>
          <a:bodyPr/>
          <a:lstStyle/>
          <a:p>
            <a:r>
              <a:rPr lang="en-GB" sz="2000" b="1" noProof="1"/>
              <a:t>Nackdelar</a:t>
            </a:r>
          </a:p>
          <a:p>
            <a:r>
              <a:rPr lang="en-GB" sz="2000" noProof="1"/>
              <a:t>En viss införandetröskel</a:t>
            </a:r>
            <a:br>
              <a:rPr lang="en-GB" sz="2000" noProof="1"/>
            </a:br>
            <a:r>
              <a:rPr lang="en-GB" sz="2000" noProof="1"/>
              <a:t>- Kräver mer teorikunskaper</a:t>
            </a:r>
          </a:p>
          <a:p>
            <a:r>
              <a:rPr lang="en-GB" sz="2000" noProof="1"/>
              <a:t>- Kräver att utvecklaren tänker mer på arkitektur</a:t>
            </a:r>
          </a:p>
          <a:p>
            <a:br>
              <a:rPr lang="en-GB" sz="2000" noProof="1"/>
            </a:br>
            <a:r>
              <a:rPr lang="en-GB" sz="2000" noProof="1"/>
              <a:t>Nya frågor under utvecklingen</a:t>
            </a:r>
          </a:p>
          <a:p>
            <a:r>
              <a:rPr lang="en-GB" sz="2000" noProof="1"/>
              <a:t>- Hur ska designen se ut?</a:t>
            </a:r>
            <a:br>
              <a:rPr lang="en-GB" sz="2000" noProof="1"/>
            </a:br>
            <a:r>
              <a:rPr lang="en-GB" sz="2000" noProof="1"/>
              <a:t>- Var passar funktionen in i ramverket?</a:t>
            </a:r>
          </a:p>
          <a:p>
            <a:r>
              <a:rPr lang="en-GB" sz="2000" noProof="1"/>
              <a:t>- Hur gör vi den testbar?</a:t>
            </a:r>
            <a:br>
              <a:rPr lang="en-GB" sz="2000" noProof="1"/>
            </a:br>
            <a:r>
              <a:rPr lang="en-GB" sz="2000" noProof="1"/>
              <a:t>- Hur ska den kunna vidareutvecklas i framtiden?</a:t>
            </a:r>
          </a:p>
          <a:p>
            <a:endParaRPr lang="en-GB" sz="2000" noProof="1"/>
          </a:p>
        </p:txBody>
      </p:sp>
    </p:spTree>
    <p:extLst>
      <p:ext uri="{BB962C8B-B14F-4D97-AF65-F5344CB8AC3E}">
        <p14:creationId xmlns:p14="http://schemas.microsoft.com/office/powerpoint/2010/main" val="84898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F709C-BFD6-794E-A846-FC0BBF3D1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46" y="2043296"/>
            <a:ext cx="1056908" cy="1056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noProof="1"/>
              <a:t>Det här är en presentation i två delar:</a:t>
            </a:r>
          </a:p>
          <a:p>
            <a:endParaRPr lang="en-GB" sz="2000" b="1" noProof="1"/>
          </a:p>
          <a:p>
            <a:r>
              <a:rPr lang="en-GB" sz="2000" b="1" noProof="1"/>
              <a:t>Projekt</a:t>
            </a:r>
          </a:p>
          <a:p>
            <a:r>
              <a:rPr lang="en-GB" sz="2000" noProof="1"/>
              <a:t>Hur projektet har gått</a:t>
            </a:r>
          </a:p>
          <a:p>
            <a:r>
              <a:rPr lang="en-GB" sz="2000" noProof="1"/>
              <a:t>- Scope, utmaningar mm</a:t>
            </a:r>
          </a:p>
          <a:p>
            <a:endParaRPr lang="en-GB" sz="2000" noProof="1"/>
          </a:p>
          <a:p>
            <a:r>
              <a:rPr lang="en-GB" sz="2000" b="1" noProof="1"/>
              <a:t>Tips från coachen</a:t>
            </a:r>
          </a:p>
          <a:p>
            <a:r>
              <a:rPr lang="en-GB" sz="2000" noProof="1"/>
              <a:t>- Bästa råden nya utvecklare</a:t>
            </a:r>
          </a:p>
        </p:txBody>
      </p:sp>
    </p:spTree>
    <p:extLst>
      <p:ext uri="{BB962C8B-B14F-4D97-AF65-F5344CB8AC3E}">
        <p14:creationId xmlns:p14="http://schemas.microsoft.com/office/powerpoint/2010/main" val="14421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0427B-4DB8-6A4F-AC19-CCA6FAE7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Projektet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8618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Taskist</a:t>
            </a:r>
          </a:p>
          <a:p>
            <a:r>
              <a:rPr lang="en-GB" sz="2000" noProof="1"/>
              <a:t>En liten men användbar app</a:t>
            </a:r>
          </a:p>
          <a:p>
            <a:r>
              <a:rPr lang="en-GB" sz="2000" noProof="1"/>
              <a:t>Demonstrera Symfony, Doctrine (ORM) och Twig</a:t>
            </a:r>
          </a:p>
          <a:p>
            <a:endParaRPr lang="en-GB" sz="2000" noProof="1"/>
          </a:p>
          <a:p>
            <a:r>
              <a:rPr lang="en-GB" sz="2000" b="1" noProof="1"/>
              <a:t>Målet</a:t>
            </a:r>
          </a:p>
          <a:p>
            <a:r>
              <a:rPr lang="en-GB" sz="2000" noProof="1"/>
              <a:t>Hitta en bra balans mellan ambition och lagom scope</a:t>
            </a:r>
          </a:p>
          <a:p>
            <a:r>
              <a:rPr lang="en-GB" sz="2000" noProof="1"/>
              <a:t>Använda ramverket på rätt sätt</a:t>
            </a:r>
          </a:p>
          <a:p>
            <a:r>
              <a:rPr lang="en-GB" sz="2000" noProof="1"/>
              <a:t>Bra användbarhet</a:t>
            </a:r>
          </a:p>
          <a:p>
            <a:r>
              <a:rPr lang="en-GB" sz="2000" noProof="1"/>
              <a:t>En app man kan visa upp</a:t>
            </a:r>
          </a:p>
        </p:txBody>
      </p:sp>
      <p:pic>
        <p:nvPicPr>
          <p:cNvPr id="71" name="Picture 7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A400650-E0CA-4441-9A3B-8147B1D9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86" y="887825"/>
            <a:ext cx="1794293" cy="31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Vad har varit lätt</a:t>
            </a:r>
          </a:p>
          <a:p>
            <a:r>
              <a:rPr lang="en-GB" sz="2000" noProof="1"/>
              <a:t>En stor developer base</a:t>
            </a:r>
          </a:p>
          <a:p>
            <a:r>
              <a:rPr lang="en-GB" sz="2000" noProof="1"/>
              <a:t>Bra dokumentation</a:t>
            </a:r>
            <a:br>
              <a:rPr lang="en-GB" sz="2000" noProof="1"/>
            </a:br>
            <a:r>
              <a:rPr lang="en-GB" sz="2000" noProof="1"/>
              <a:t>Många ställda frågor sedan tidigare</a:t>
            </a:r>
          </a:p>
          <a:p>
            <a:r>
              <a:rPr lang="en-GB" sz="2000" noProof="1"/>
              <a:t>En del erfarenhet sedan tidigare (Symfony/Twig/Doctrine)</a:t>
            </a:r>
          </a:p>
          <a:p>
            <a:endParaRPr lang="en-GB" sz="2000" noProof="1"/>
          </a:p>
          <a:p>
            <a:r>
              <a:rPr lang="en-GB" sz="2000" noProof="1"/>
              <a:t>Fördelar med Twig</a:t>
            </a:r>
          </a:p>
          <a:p>
            <a:r>
              <a:rPr lang="en-GB" sz="2000" noProof="1"/>
              <a:t>- Liknar många andra template-system</a:t>
            </a:r>
          </a:p>
          <a:p>
            <a:r>
              <a:rPr lang="en-GB" sz="2000" noProof="1"/>
              <a:t>- Hög läsbarhet</a:t>
            </a:r>
          </a:p>
          <a:p>
            <a:r>
              <a:rPr lang="en-GB" sz="2000" noProof="1"/>
              <a:t>- Filter förenklar</a:t>
            </a:r>
          </a:p>
          <a:p>
            <a:r>
              <a:rPr lang="en-GB" sz="2000" noProof="1"/>
              <a:t>- Integrerar väl med Symfony (filter, ORM)</a:t>
            </a:r>
          </a:p>
        </p:txBody>
      </p:sp>
    </p:spTree>
    <p:extLst>
      <p:ext uri="{BB962C8B-B14F-4D97-AF65-F5344CB8AC3E}">
        <p14:creationId xmlns:p14="http://schemas.microsoft.com/office/powerpoint/2010/main" val="16796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Vad har varit medelsvårt</a:t>
            </a:r>
          </a:p>
          <a:p>
            <a:endParaRPr lang="en-GB" sz="2000" noProof="1"/>
          </a:p>
          <a:p>
            <a:r>
              <a:rPr lang="en-GB" sz="2000" noProof="1"/>
              <a:t>Generellt</a:t>
            </a:r>
          </a:p>
          <a:p>
            <a:r>
              <a:rPr lang="en-GB" sz="2000" noProof="1"/>
              <a:t>Flera nya koncept och moduler att lära sig</a:t>
            </a:r>
          </a:p>
          <a:p>
            <a:r>
              <a:rPr lang="en-GB" sz="2000" noProof="1"/>
              <a:t>Hur man utvecklar mot ramverket</a:t>
            </a:r>
          </a:p>
          <a:p>
            <a:endParaRPr lang="en-GB" sz="2000" noProof="1"/>
          </a:p>
          <a:p>
            <a:r>
              <a:rPr lang="en-GB" sz="2000" noProof="1"/>
              <a:t>Symfony-specifikt</a:t>
            </a:r>
          </a:p>
          <a:p>
            <a:r>
              <a:rPr lang="en-GB" sz="2000" noProof="1"/>
              <a:t>- Workflow för ORM:et Doctrine</a:t>
            </a:r>
          </a:p>
          <a:p>
            <a:r>
              <a:rPr lang="en-GB" sz="2000" noProof="1"/>
              <a:t>- Service containers</a:t>
            </a:r>
          </a:p>
          <a:p>
            <a:r>
              <a:rPr lang="en-GB" sz="2000" noProof="1"/>
              <a:t>- Tester med Symfonys WebTestCase</a:t>
            </a:r>
          </a:p>
          <a:p>
            <a:r>
              <a:rPr lang="en-GB" sz="2000" noProof="1"/>
              <a:t>- Repositories och managers (Doctrine)</a:t>
            </a:r>
          </a:p>
        </p:txBody>
      </p:sp>
    </p:spTree>
    <p:extLst>
      <p:ext uri="{BB962C8B-B14F-4D97-AF65-F5344CB8AC3E}">
        <p14:creationId xmlns:p14="http://schemas.microsoft.com/office/powerpoint/2010/main" val="29125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Scope</a:t>
            </a:r>
          </a:p>
          <a:p>
            <a:r>
              <a:rPr lang="en-GB" sz="2000" noProof="1"/>
              <a:t>Fokuset på datamodeller i Doctrine</a:t>
            </a:r>
          </a:p>
          <a:p>
            <a:r>
              <a:rPr lang="en-SE" sz="2000" noProof="1"/>
              <a:t>- Items</a:t>
            </a:r>
          </a:p>
          <a:p>
            <a:r>
              <a:rPr lang="en-SE" sz="2000" noProof="1"/>
              <a:t>- People</a:t>
            </a:r>
          </a:p>
          <a:p>
            <a:r>
              <a:rPr lang="en-SE" sz="2000" noProof="1"/>
              <a:t>- Projects</a:t>
            </a:r>
          </a:p>
          <a:p>
            <a:r>
              <a:rPr lang="en-SE" sz="2000" noProof="1"/>
              <a:t>- Tags</a:t>
            </a:r>
            <a:br>
              <a:rPr lang="en-SE" sz="2000" noProof="1"/>
            </a:br>
            <a:r>
              <a:rPr lang="en-SE" sz="2000" noProof="1"/>
              <a:t>- Comments</a:t>
            </a:r>
          </a:p>
          <a:p>
            <a:endParaRPr lang="en-SE" sz="2000" noProof="1"/>
          </a:p>
          <a:p>
            <a:r>
              <a:rPr lang="en-SE" sz="2000" noProof="1"/>
              <a:t>ManyToMany</a:t>
            </a:r>
          </a:p>
          <a:p>
            <a:r>
              <a:rPr lang="en-SE" sz="2000" noProof="1"/>
              <a:t>- Items har flera Tags</a:t>
            </a:r>
          </a:p>
          <a:p>
            <a:endParaRPr lang="en-SE" sz="2000" noProof="1"/>
          </a:p>
          <a:p>
            <a:r>
              <a:rPr lang="en-SE" sz="2000" noProof="1"/>
              <a:t>OneToMany</a:t>
            </a:r>
          </a:p>
          <a:p>
            <a:r>
              <a:rPr lang="en-SE" sz="2000" noProof="1"/>
              <a:t>- En Item har flera under-Items (en hierarki)</a:t>
            </a:r>
          </a:p>
        </p:txBody>
      </p:sp>
    </p:spTree>
    <p:extLst>
      <p:ext uri="{BB962C8B-B14F-4D97-AF65-F5344CB8AC3E}">
        <p14:creationId xmlns:p14="http://schemas.microsoft.com/office/powerpoint/2010/main" val="424709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Tid</a:t>
            </a:r>
          </a:p>
          <a:p>
            <a:r>
              <a:rPr lang="en-GB" sz="2000" noProof="1"/>
              <a:t>Projektet tog cirka en vecka heltid</a:t>
            </a:r>
          </a:p>
          <a:p>
            <a:r>
              <a:rPr lang="en-GB" sz="2000" noProof="1"/>
              <a:t>Ett lagom scope med lite tid över till rapportskrivning och finputs</a:t>
            </a:r>
          </a:p>
          <a:p>
            <a:endParaRPr lang="en-GB" sz="2000" noProof="1"/>
          </a:p>
          <a:p>
            <a:r>
              <a:rPr lang="en-GB" sz="2000" b="1" noProof="1"/>
              <a:t>Sammanfattningsvis</a:t>
            </a:r>
          </a:p>
          <a:p>
            <a:r>
              <a:rPr lang="en-GB" sz="2000" noProof="1"/>
              <a:t>Få studera ett modert webbramverk</a:t>
            </a:r>
          </a:p>
          <a:p>
            <a:r>
              <a:rPr lang="en-GB" sz="2000" noProof="1"/>
              <a:t>- Arkitektur</a:t>
            </a:r>
          </a:p>
          <a:p>
            <a:r>
              <a:rPr lang="en-GB" sz="2000" noProof="1"/>
              <a:t>- Intern funktionalitet</a:t>
            </a:r>
          </a:p>
          <a:p>
            <a:r>
              <a:rPr lang="en-GB" sz="2000" noProof="1"/>
              <a:t>Den kreativa processen</a:t>
            </a:r>
          </a:p>
        </p:txBody>
      </p:sp>
    </p:spTree>
    <p:extLst>
      <p:ext uri="{BB962C8B-B14F-4D97-AF65-F5344CB8AC3E}">
        <p14:creationId xmlns:p14="http://schemas.microsoft.com/office/powerpoint/2010/main" val="39985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Sammanfattningsvis om kursen</a:t>
            </a:r>
          </a:p>
          <a:p>
            <a:r>
              <a:rPr lang="en-GB" sz="2000" noProof="1"/>
              <a:t>Lite friare ramar</a:t>
            </a:r>
            <a:br>
              <a:rPr lang="en-GB" sz="2000" noProof="1"/>
            </a:br>
            <a:r>
              <a:rPr lang="en-GB" sz="2000" noProof="1"/>
              <a:t>- Studera arkitektur – tänka större</a:t>
            </a:r>
          </a:p>
          <a:p>
            <a:r>
              <a:rPr lang="en-GB" sz="2000" noProof="1"/>
              <a:t>- Produktutveckling – den kreativa processen</a:t>
            </a:r>
          </a:p>
          <a:p>
            <a:r>
              <a:rPr lang="en-GB" sz="2000" noProof="1"/>
              <a:t>- Bygga kunskaper inom objektorientering</a:t>
            </a:r>
          </a:p>
          <a:p>
            <a:r>
              <a:rPr lang="en-GB" sz="2000" noProof="1"/>
              <a:t>- Innebär ett större ansvar</a:t>
            </a:r>
          </a:p>
          <a:p>
            <a:br>
              <a:rPr lang="en-GB" sz="2000" noProof="1"/>
            </a:br>
            <a:r>
              <a:rPr lang="en-GB" sz="2000" noProof="1"/>
              <a:t>Studera moderna teknologier</a:t>
            </a:r>
          </a:p>
          <a:p>
            <a:r>
              <a:rPr lang="en-GB" sz="2000" noProof="1"/>
              <a:t>- Nära koppling till arbetsmarknaden</a:t>
            </a:r>
          </a:p>
          <a:p>
            <a:r>
              <a:rPr lang="en-GB" sz="2000" noProof="1"/>
              <a:t>- Viktiga begrepp inför framtiden (nya lager på “löken”)</a:t>
            </a:r>
          </a:p>
        </p:txBody>
      </p:sp>
    </p:spTree>
    <p:extLst>
      <p:ext uri="{BB962C8B-B14F-4D97-AF65-F5344CB8AC3E}">
        <p14:creationId xmlns:p14="http://schemas.microsoft.com/office/powerpoint/2010/main" val="412189556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380</Words>
  <Application>Microsoft Macintosh PowerPoint</Application>
  <PresentationFormat>On-screen Show (16:9)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Proxima Nova Semibold</vt:lpstr>
      <vt:lpstr>Proxima Nova</vt:lpstr>
      <vt:lpstr>Fjalla One</vt:lpstr>
      <vt:lpstr>Abel</vt:lpstr>
      <vt:lpstr>Arial</vt:lpstr>
      <vt:lpstr>Digital Marketing Agency by Slidesgo</vt:lpstr>
      <vt:lpstr>Slidesgo Final Pages</vt:lpstr>
      <vt:lpstr>TASKIST  EN GRYM TODO-APP</vt:lpstr>
      <vt:lpstr>PowerPoint Presentation</vt:lpstr>
      <vt:lpstr>Projektet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från coachen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PROJEKTET</dc:title>
  <cp:lastModifiedBy>PER ERIKSSON</cp:lastModifiedBy>
  <cp:revision>38</cp:revision>
  <dcterms:modified xsi:type="dcterms:W3CDTF">2021-07-08T19:16:26Z</dcterms:modified>
</cp:coreProperties>
</file>