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366" r:id="rId3"/>
    <p:sldId id="264" r:id="rId4"/>
    <p:sldId id="435" r:id="rId5"/>
    <p:sldId id="434" r:id="rId6"/>
    <p:sldId id="415" r:id="rId7"/>
    <p:sldId id="416" r:id="rId8"/>
    <p:sldId id="417" r:id="rId9"/>
    <p:sldId id="418" r:id="rId10"/>
    <p:sldId id="419" r:id="rId11"/>
    <p:sldId id="436" r:id="rId12"/>
    <p:sldId id="427" r:id="rId13"/>
    <p:sldId id="423" r:id="rId14"/>
    <p:sldId id="424" r:id="rId15"/>
    <p:sldId id="426" r:id="rId16"/>
    <p:sldId id="425" r:id="rId17"/>
    <p:sldId id="428" r:id="rId18"/>
    <p:sldId id="429" r:id="rId19"/>
    <p:sldId id="430" r:id="rId20"/>
    <p:sldId id="431" r:id="rId21"/>
    <p:sldId id="432" r:id="rId22"/>
    <p:sldId id="433" r:id="rId23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79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04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Banco de Dados (BCD)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</a:t>
            </a:r>
            <a:r>
              <a:rPr lang="pt-BR" sz="8000" dirty="0">
                <a:solidFill>
                  <a:srgbClr val="0070C0"/>
                </a:solidFill>
                <a:latin typeface="Baguet Script" panose="020F0502020204030204" pitchFamily="2" charset="0"/>
              </a:rPr>
              <a:t> </a:t>
            </a:r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 Sistemas</a:t>
            </a: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Banco de Dados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BCD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65619-EF8B-840A-EBF0-1B583191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BB9C78-89FF-D4E1-6B38-F2D3050B692A}"/>
              </a:ext>
            </a:extLst>
          </p:cNvPr>
          <p:cNvSpPr txBox="1">
            <a:spLocks/>
          </p:cNvSpPr>
          <p:nvPr/>
        </p:nvSpPr>
        <p:spPr>
          <a:xfrm>
            <a:off x="838200" y="967965"/>
            <a:ext cx="8731928" cy="95373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1- Escreva uma consulta SQL para mostrar os usuários e seus níveis de associação.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EA3E38-7A6A-C4D1-1030-30650C6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 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7FA5792F-463A-54CD-D03F-EC0BE078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541" y="1180897"/>
            <a:ext cx="2518624" cy="17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rcício Palavra Desenhos de logotipo em GIF animado">
            <a:extLst>
              <a:ext uri="{FF2B5EF4-FFF2-40B4-BE49-F238E27FC236}">
                <a16:creationId xmlns:a16="http://schemas.microsoft.com/office/drawing/2014/main" id="{F41FF807-DF5D-72B4-980E-5986F700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52" y="0"/>
            <a:ext cx="3119901" cy="15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39DBD2-1D8A-44A3-BE13-2D7FCD44CBA4}"/>
              </a:ext>
            </a:extLst>
          </p:cNvPr>
          <p:cNvSpPr txBox="1"/>
          <p:nvPr/>
        </p:nvSpPr>
        <p:spPr>
          <a:xfrm>
            <a:off x="1154027" y="1921695"/>
            <a:ext cx="8277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/>
              <a:t>RESPOSTA:</a:t>
            </a:r>
          </a:p>
          <a:p>
            <a:pPr lvl="1"/>
            <a:r>
              <a:rPr lang="pt-BR" sz="2400" dirty="0"/>
              <a:t>SELECT </a:t>
            </a:r>
          </a:p>
          <a:p>
            <a:pPr lvl="1"/>
            <a:r>
              <a:rPr lang="pt-BR" sz="2400" dirty="0"/>
              <a:t>    	</a:t>
            </a:r>
            <a:r>
              <a:rPr lang="pt-BR" sz="2400" dirty="0" err="1"/>
              <a:t>u.nome</a:t>
            </a:r>
            <a:r>
              <a:rPr lang="pt-BR" sz="2400" dirty="0"/>
              <a:t> AS </a:t>
            </a:r>
            <a:r>
              <a:rPr lang="pt-BR" sz="2400" dirty="0" err="1"/>
              <a:t>Nome_Usuario</a:t>
            </a:r>
            <a:r>
              <a:rPr lang="pt-BR" sz="2400" dirty="0"/>
              <a:t>,</a:t>
            </a:r>
          </a:p>
          <a:p>
            <a:pPr lvl="1"/>
            <a:r>
              <a:rPr lang="pt-BR" sz="2400" dirty="0"/>
              <a:t>    	</a:t>
            </a:r>
            <a:r>
              <a:rPr lang="pt-BR" sz="2400" dirty="0" err="1"/>
              <a:t>na.nome</a:t>
            </a:r>
            <a:r>
              <a:rPr lang="pt-BR" sz="2400" dirty="0"/>
              <a:t> AS </a:t>
            </a:r>
            <a:r>
              <a:rPr lang="pt-BR" sz="2400" dirty="0" err="1"/>
              <a:t>Nivel_Associacao</a:t>
            </a:r>
            <a:endParaRPr lang="pt-BR" sz="2400" dirty="0"/>
          </a:p>
          <a:p>
            <a:pPr lvl="1"/>
            <a:r>
              <a:rPr lang="pt-BR" sz="2400" dirty="0"/>
              <a:t>FROM </a:t>
            </a:r>
            <a:r>
              <a:rPr lang="pt-BR" sz="2400" dirty="0" err="1"/>
              <a:t>usuario</a:t>
            </a:r>
            <a:r>
              <a:rPr lang="pt-BR" sz="2400" dirty="0"/>
              <a:t> </a:t>
            </a:r>
          </a:p>
          <a:p>
            <a:pPr lvl="1"/>
            <a:r>
              <a:rPr lang="pt-BR" sz="2400" dirty="0"/>
              <a:t>JOIN </a:t>
            </a:r>
            <a:r>
              <a:rPr lang="pt-BR" sz="2400" dirty="0" err="1"/>
              <a:t>nivel_associacao</a:t>
            </a:r>
            <a:r>
              <a:rPr lang="pt-BR" sz="2400" dirty="0"/>
              <a:t> na ON </a:t>
            </a:r>
            <a:r>
              <a:rPr lang="pt-BR" sz="2400" dirty="0" err="1"/>
              <a:t>u.nivel_id</a:t>
            </a:r>
            <a:r>
              <a:rPr lang="pt-BR" sz="2400" dirty="0"/>
              <a:t> = na.id;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DAE21F-ACF2-4F86-A8AC-ED8CD8183068}"/>
              </a:ext>
            </a:extLst>
          </p:cNvPr>
          <p:cNvSpPr txBox="1"/>
          <p:nvPr/>
        </p:nvSpPr>
        <p:spPr>
          <a:xfrm>
            <a:off x="5304269" y="4246967"/>
            <a:ext cx="82772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tab1.campo1, 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tab3.campo2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FROM tab1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INNER JOIN tab2 ON tab1.id_tab1 = tab2. id_tab2;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INNER JOIN tab3 ON tab2.id_tab2 = tab3. id_tab3;</a:t>
            </a:r>
          </a:p>
          <a:p>
            <a:pPr lvl="1"/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0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65619-EF8B-840A-EBF0-1B583191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BB9C78-89FF-D4E1-6B38-F2D3050B692A}"/>
              </a:ext>
            </a:extLst>
          </p:cNvPr>
          <p:cNvSpPr txBox="1">
            <a:spLocks/>
          </p:cNvSpPr>
          <p:nvPr/>
        </p:nvSpPr>
        <p:spPr>
          <a:xfrm>
            <a:off x="838200" y="967965"/>
            <a:ext cx="8731928" cy="493579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2- Escreva uma consulta SQL para mostrar os livros que cada autor escreveu, contendo: </a:t>
            </a:r>
          </a:p>
          <a:p>
            <a:pPr marL="1028700" lvl="1" indent="-342900"/>
            <a:r>
              <a:rPr lang="pt-BR" sz="2000" dirty="0"/>
              <a:t>Nome autor, </a:t>
            </a:r>
          </a:p>
          <a:p>
            <a:pPr marL="1028700" lvl="1" indent="-342900"/>
            <a:r>
              <a:rPr lang="pt-BR" sz="2000" dirty="0"/>
              <a:t>Título do livro, </a:t>
            </a:r>
          </a:p>
          <a:p>
            <a:pPr marL="1028700" lvl="1" indent="-342900"/>
            <a:r>
              <a:rPr lang="pt-BR" sz="2000" dirty="0"/>
              <a:t>Data de publicação.</a:t>
            </a:r>
          </a:p>
          <a:p>
            <a:pPr lvl="1" indent="0">
              <a:buNone/>
            </a:pPr>
            <a:endParaRPr lang="pt-BR" sz="2000" dirty="0"/>
          </a:p>
          <a:p>
            <a:pPr lvl="1" indent="0">
              <a:buNone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EA3E38-7A6A-C4D1-1030-30650C6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E59ECC-937E-077C-DA48-301521FE3742}"/>
              </a:ext>
            </a:extLst>
          </p:cNvPr>
          <p:cNvSpPr txBox="1"/>
          <p:nvPr/>
        </p:nvSpPr>
        <p:spPr>
          <a:xfrm>
            <a:off x="6445374" y="4626484"/>
            <a:ext cx="61389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tab1.campo1, 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	tab3.campo2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FROM tab1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INNER JOIN tab2 ON tab1.id_tab1 = tab2. id_tab2;</a:t>
            </a:r>
          </a:p>
          <a:p>
            <a:pPr lvl="1"/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INNER JOIN tab3 ON tab2.id_tab2 = tab3. id_tab3;</a:t>
            </a:r>
          </a:p>
          <a:p>
            <a:pPr lvl="1"/>
            <a:endParaRPr lang="pt-B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7FA5792F-463A-54CD-D03F-EC0BE078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541" y="1180897"/>
            <a:ext cx="2518624" cy="17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rcício Palavra Desenhos de logotipo em GIF animado">
            <a:extLst>
              <a:ext uri="{FF2B5EF4-FFF2-40B4-BE49-F238E27FC236}">
                <a16:creationId xmlns:a16="http://schemas.microsoft.com/office/drawing/2014/main" id="{F41FF807-DF5D-72B4-980E-5986F700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52" y="0"/>
            <a:ext cx="3119901" cy="15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6505F3-00D3-44AA-90C8-955FFF66413A}"/>
              </a:ext>
            </a:extLst>
          </p:cNvPr>
          <p:cNvSpPr txBox="1"/>
          <p:nvPr/>
        </p:nvSpPr>
        <p:spPr>
          <a:xfrm>
            <a:off x="518958" y="3091665"/>
            <a:ext cx="60652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/>
              <a:t>RESPOSTA:</a:t>
            </a:r>
          </a:p>
          <a:p>
            <a:pPr algn="l"/>
            <a:r>
              <a:rPr lang="pt-BR" sz="2000" dirty="0"/>
              <a:t>SELECT </a:t>
            </a:r>
          </a:p>
          <a:p>
            <a:pPr algn="l"/>
            <a:r>
              <a:rPr lang="pt-BR" sz="2000" dirty="0"/>
              <a:t>       </a:t>
            </a:r>
            <a:r>
              <a:rPr lang="pt-BR" sz="2000" dirty="0" err="1"/>
              <a:t>Livro.titulo</a:t>
            </a:r>
            <a:r>
              <a:rPr lang="pt-BR" sz="2000" dirty="0"/>
              <a:t>, </a:t>
            </a:r>
          </a:p>
          <a:p>
            <a:pPr algn="l"/>
            <a:r>
              <a:rPr lang="pt-BR" sz="2000" dirty="0"/>
              <a:t>       </a:t>
            </a:r>
            <a:r>
              <a:rPr lang="pt-BR" sz="2000" dirty="0" err="1"/>
              <a:t>Autor.nome</a:t>
            </a:r>
            <a:endParaRPr lang="pt-BR" sz="2000" dirty="0"/>
          </a:p>
          <a:p>
            <a:pPr algn="l"/>
            <a:r>
              <a:rPr lang="pt-BR" sz="2000" dirty="0"/>
              <a:t>FROM Livro</a:t>
            </a:r>
          </a:p>
          <a:p>
            <a:pPr algn="l"/>
            <a:r>
              <a:rPr lang="pt-BR" sz="2000" dirty="0"/>
              <a:t>INNER JOIN </a:t>
            </a:r>
            <a:r>
              <a:rPr lang="pt-BR" sz="2000" dirty="0" err="1"/>
              <a:t>LivroAutor</a:t>
            </a:r>
            <a:r>
              <a:rPr lang="pt-BR" sz="2000" dirty="0"/>
              <a:t> ON Livro.id = </a:t>
            </a:r>
            <a:r>
              <a:rPr lang="pt-BR" sz="2000" dirty="0" err="1"/>
              <a:t>LivroAutor.livro_id</a:t>
            </a:r>
            <a:endParaRPr lang="pt-BR" sz="2000" dirty="0"/>
          </a:p>
          <a:p>
            <a:pPr algn="l"/>
            <a:r>
              <a:rPr lang="pt-BR" sz="2000" dirty="0"/>
              <a:t>INNER JOIN Autor ON </a:t>
            </a:r>
            <a:r>
              <a:rPr lang="pt-BR" sz="2000" dirty="0" err="1"/>
              <a:t>LivroAutor.autor_id</a:t>
            </a:r>
            <a:r>
              <a:rPr lang="pt-BR" sz="2000" dirty="0"/>
              <a:t> = Autor.id;</a:t>
            </a:r>
          </a:p>
        </p:txBody>
      </p:sp>
    </p:spTree>
    <p:extLst>
      <p:ext uri="{BB962C8B-B14F-4D97-AF65-F5344CB8AC3E}">
        <p14:creationId xmlns:p14="http://schemas.microsoft.com/office/powerpoint/2010/main" val="86207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65619-EF8B-840A-EBF0-1B583191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BB9C78-89FF-D4E1-6B38-F2D3050B692A}"/>
              </a:ext>
            </a:extLst>
          </p:cNvPr>
          <p:cNvSpPr txBox="1">
            <a:spLocks/>
          </p:cNvSpPr>
          <p:nvPr/>
        </p:nvSpPr>
        <p:spPr>
          <a:xfrm>
            <a:off x="838199" y="825910"/>
            <a:ext cx="8825341" cy="603209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/>
              <a:t>3- Escreva uma consulta SQL para recuperar as seguintes informações de todos os empréstimos:</a:t>
            </a:r>
          </a:p>
          <a:p>
            <a:pPr marL="1143000" lvl="1" indent="-457200"/>
            <a:r>
              <a:rPr lang="pt-BR" dirty="0"/>
              <a:t>O título.</a:t>
            </a:r>
          </a:p>
          <a:p>
            <a:pPr marL="1143000" lvl="1" indent="-457200"/>
            <a:r>
              <a:rPr lang="pt-BR" dirty="0"/>
              <a:t>O nome do autor.</a:t>
            </a:r>
          </a:p>
          <a:p>
            <a:pPr marL="1143000" lvl="1" indent="-457200"/>
            <a:r>
              <a:rPr lang="pt-BR" dirty="0"/>
              <a:t>O gênero.</a:t>
            </a:r>
          </a:p>
          <a:p>
            <a:pPr marL="1143000" lvl="1" indent="-457200"/>
            <a:r>
              <a:rPr lang="pt-BR" dirty="0"/>
              <a:t>Status do livro</a:t>
            </a:r>
          </a:p>
          <a:p>
            <a:pPr marL="1143000" lvl="1" indent="-457200"/>
            <a:r>
              <a:rPr lang="pt-BR" dirty="0"/>
              <a:t>O nome do usuário que pegou emprestado o livro.</a:t>
            </a:r>
          </a:p>
          <a:p>
            <a:pPr marL="1143000" lvl="1" indent="-457200"/>
            <a:r>
              <a:rPr lang="pt-BR" dirty="0"/>
              <a:t>A data de início do empréstimo.</a:t>
            </a:r>
          </a:p>
          <a:p>
            <a:pPr marL="1143000" lvl="1" indent="-457200"/>
            <a:r>
              <a:rPr lang="pt-BR" dirty="0"/>
              <a:t>A data de retorno prevista do livro.</a:t>
            </a:r>
          </a:p>
          <a:p>
            <a:pPr lvl="1" indent="0">
              <a:buNone/>
            </a:pPr>
            <a:endParaRPr lang="pt-BR" sz="2000" dirty="0"/>
          </a:p>
          <a:p>
            <a:pPr lvl="1" indent="0">
              <a:buNone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FEA3E38-7A6A-C4D1-1030-30650C63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 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7FA5792F-463A-54CD-D03F-EC0BE078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541" y="1180897"/>
            <a:ext cx="2518624" cy="17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ercício Palavra Desenhos de logotipo em GIF animado">
            <a:extLst>
              <a:ext uri="{FF2B5EF4-FFF2-40B4-BE49-F238E27FC236}">
                <a16:creationId xmlns:a16="http://schemas.microsoft.com/office/drawing/2014/main" id="{F41FF807-DF5D-72B4-980E-5986F700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552" y="0"/>
            <a:ext cx="3119901" cy="15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F62E9C0-87CB-4170-8D66-D2E8272AAEEF}"/>
              </a:ext>
            </a:extLst>
          </p:cNvPr>
          <p:cNvSpPr txBox="1"/>
          <p:nvPr/>
        </p:nvSpPr>
        <p:spPr>
          <a:xfrm>
            <a:off x="5313146" y="4264722"/>
            <a:ext cx="82772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EXEMPLO: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tab1.campo1, 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	tab3.campo2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FROM tab1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INNER JOIN tab2 ON tab1.id_tab1 = tab2. id_tab2;</a:t>
            </a:r>
          </a:p>
          <a:p>
            <a:pPr lvl="1"/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INNER JOIN tab3 ON tab2.id_tab2 = tab3. id_tab3;</a:t>
            </a:r>
          </a:p>
          <a:p>
            <a:pPr lvl="1"/>
            <a:endParaRPr lang="pt-B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AB97-F00D-3F5B-AEB2-AD166CFA8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9ED96A-83DE-0F30-38E2-0A29D04D9B1D}"/>
              </a:ext>
            </a:extLst>
          </p:cNvPr>
          <p:cNvSpPr txBox="1">
            <a:spLocks/>
          </p:cNvSpPr>
          <p:nvPr/>
        </p:nvSpPr>
        <p:spPr>
          <a:xfrm>
            <a:off x="609601" y="914401"/>
            <a:ext cx="8831488" cy="584036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2000" b="1" dirty="0"/>
              <a:t>RESPOSTA:</a:t>
            </a:r>
          </a:p>
          <a:p>
            <a:pPr lvl="2" indent="0">
              <a:buNone/>
            </a:pPr>
            <a:r>
              <a:rPr lang="pt-BR" sz="1900" dirty="0"/>
              <a:t>SELECT 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l.titulo</a:t>
            </a:r>
            <a:r>
              <a:rPr lang="pt-BR" sz="1900" dirty="0"/>
              <a:t> AS Titulo,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a.nome</a:t>
            </a:r>
            <a:r>
              <a:rPr lang="pt-BR" sz="1900" dirty="0"/>
              <a:t> AS Autor,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c.nome</a:t>
            </a:r>
            <a:r>
              <a:rPr lang="pt-BR" sz="1900" dirty="0"/>
              <a:t> AS </a:t>
            </a:r>
            <a:r>
              <a:rPr lang="pt-BR" sz="1900" dirty="0" err="1"/>
              <a:t>Genero</a:t>
            </a:r>
            <a:r>
              <a:rPr lang="pt-BR" sz="1900" dirty="0"/>
              <a:t>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s.nome</a:t>
            </a:r>
            <a:r>
              <a:rPr lang="pt-BR" sz="1900" dirty="0"/>
              <a:t> AS </a:t>
            </a:r>
            <a:r>
              <a:rPr lang="pt-BR" sz="1900" dirty="0" err="1"/>
              <a:t>Status_Livro</a:t>
            </a:r>
            <a:r>
              <a:rPr lang="pt-BR" sz="1900" dirty="0"/>
              <a:t>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u.nome</a:t>
            </a:r>
            <a:r>
              <a:rPr lang="pt-BR" sz="1900" dirty="0"/>
              <a:t> AS </a:t>
            </a:r>
            <a:r>
              <a:rPr lang="pt-BR" sz="1900" dirty="0" err="1"/>
              <a:t>Nome_Usuario</a:t>
            </a:r>
            <a:r>
              <a:rPr lang="pt-BR" sz="1900" dirty="0"/>
              <a:t>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e.data_emprestimo</a:t>
            </a:r>
            <a:r>
              <a:rPr lang="pt-BR" sz="1900" dirty="0"/>
              <a:t> AS </a:t>
            </a:r>
            <a:r>
              <a:rPr lang="pt-BR" sz="1900" dirty="0" err="1"/>
              <a:t>Data_Emprestimo</a:t>
            </a:r>
            <a:r>
              <a:rPr lang="pt-BR" sz="1900" dirty="0"/>
              <a:t>,</a:t>
            </a:r>
          </a:p>
          <a:p>
            <a:pPr lvl="2" indent="0">
              <a:buNone/>
            </a:pPr>
            <a:r>
              <a:rPr lang="pt-BR" sz="1900" dirty="0"/>
              <a:t>    	</a:t>
            </a:r>
            <a:r>
              <a:rPr lang="pt-BR" sz="1900" dirty="0" err="1"/>
              <a:t>e.data_limite</a:t>
            </a:r>
            <a:r>
              <a:rPr lang="pt-BR" sz="1900" dirty="0"/>
              <a:t> AS </a:t>
            </a:r>
            <a:r>
              <a:rPr lang="pt-BR" sz="1900" dirty="0" err="1"/>
              <a:t>Data_Limite</a:t>
            </a:r>
            <a:endParaRPr lang="pt-BR" sz="1900" dirty="0"/>
          </a:p>
          <a:p>
            <a:pPr lvl="2" indent="0">
              <a:buNone/>
            </a:pPr>
            <a:r>
              <a:rPr lang="pt-BR" sz="1900" dirty="0"/>
              <a:t>FROM </a:t>
            </a:r>
            <a:r>
              <a:rPr lang="pt-BR" sz="1900" dirty="0" err="1"/>
              <a:t>emprestimo</a:t>
            </a:r>
            <a:r>
              <a:rPr lang="pt-BR" sz="1900" dirty="0"/>
              <a:t> e</a:t>
            </a:r>
          </a:p>
          <a:p>
            <a:pPr lvl="2" indent="0">
              <a:buNone/>
            </a:pPr>
            <a:r>
              <a:rPr lang="pt-BR" sz="1900" dirty="0"/>
              <a:t>JOIN livro l ON </a:t>
            </a:r>
            <a:r>
              <a:rPr lang="pt-BR" sz="1900" dirty="0" err="1"/>
              <a:t>e.livro_id</a:t>
            </a:r>
            <a:r>
              <a:rPr lang="pt-BR" sz="1900" dirty="0"/>
              <a:t> = l.id</a:t>
            </a:r>
          </a:p>
          <a:p>
            <a:pPr lvl="2" indent="0">
              <a:buNone/>
            </a:pPr>
            <a:r>
              <a:rPr lang="pt-BR" sz="1900" dirty="0"/>
              <a:t>JOIN </a:t>
            </a:r>
            <a:r>
              <a:rPr lang="pt-BR" sz="1900" dirty="0" err="1"/>
              <a:t>livro_autor</a:t>
            </a:r>
            <a:r>
              <a:rPr lang="pt-BR" sz="1900" dirty="0"/>
              <a:t> </a:t>
            </a:r>
            <a:r>
              <a:rPr lang="pt-BR" sz="1900" dirty="0" err="1"/>
              <a:t>la</a:t>
            </a:r>
            <a:r>
              <a:rPr lang="pt-BR" sz="1900" dirty="0"/>
              <a:t> ON l.id = </a:t>
            </a:r>
            <a:r>
              <a:rPr lang="pt-BR" sz="1900" dirty="0" err="1"/>
              <a:t>la.livro_id</a:t>
            </a:r>
            <a:endParaRPr lang="pt-BR" sz="1900" dirty="0"/>
          </a:p>
          <a:p>
            <a:pPr lvl="2" indent="0">
              <a:buNone/>
            </a:pPr>
            <a:r>
              <a:rPr lang="pt-BR" sz="1900" dirty="0"/>
              <a:t>JOIN autor a ON </a:t>
            </a:r>
            <a:r>
              <a:rPr lang="pt-BR" sz="1900" dirty="0" err="1"/>
              <a:t>la.autor_id</a:t>
            </a:r>
            <a:r>
              <a:rPr lang="pt-BR" sz="1900" dirty="0"/>
              <a:t> = a.id</a:t>
            </a:r>
          </a:p>
          <a:p>
            <a:pPr lvl="2" indent="0">
              <a:buNone/>
            </a:pPr>
            <a:r>
              <a:rPr lang="pt-BR" sz="1900" dirty="0"/>
              <a:t>JOIN </a:t>
            </a:r>
            <a:r>
              <a:rPr lang="pt-BR" sz="1900" dirty="0" err="1"/>
              <a:t>livro_categoria</a:t>
            </a:r>
            <a:r>
              <a:rPr lang="pt-BR" sz="1900" dirty="0"/>
              <a:t> </a:t>
            </a:r>
            <a:r>
              <a:rPr lang="pt-BR" sz="1900" dirty="0" err="1"/>
              <a:t>lc</a:t>
            </a:r>
            <a:r>
              <a:rPr lang="pt-BR" sz="1900" dirty="0"/>
              <a:t> ON l.id = </a:t>
            </a:r>
            <a:r>
              <a:rPr lang="pt-BR" sz="1900" dirty="0" err="1"/>
              <a:t>lc.livro_id</a:t>
            </a:r>
            <a:endParaRPr lang="pt-BR" sz="1900" dirty="0"/>
          </a:p>
          <a:p>
            <a:pPr lvl="2" indent="0">
              <a:buNone/>
            </a:pPr>
            <a:r>
              <a:rPr lang="pt-BR" sz="1900" dirty="0"/>
              <a:t>JOIN categoria c ON </a:t>
            </a:r>
            <a:r>
              <a:rPr lang="pt-BR" sz="1900" dirty="0" err="1"/>
              <a:t>lc.categoria_id</a:t>
            </a:r>
            <a:r>
              <a:rPr lang="pt-BR" sz="1900" dirty="0"/>
              <a:t> = c.id</a:t>
            </a:r>
          </a:p>
          <a:p>
            <a:pPr lvl="2" indent="0">
              <a:buNone/>
            </a:pPr>
            <a:r>
              <a:rPr lang="pt-BR" sz="1900" dirty="0"/>
              <a:t>JOIN status s ON </a:t>
            </a:r>
            <a:r>
              <a:rPr lang="pt-BR" sz="1900" dirty="0" err="1"/>
              <a:t>l.id_status</a:t>
            </a:r>
            <a:r>
              <a:rPr lang="pt-BR" sz="1900" dirty="0"/>
              <a:t> = s.id</a:t>
            </a:r>
          </a:p>
          <a:p>
            <a:pPr lvl="2" indent="0">
              <a:buNone/>
            </a:pPr>
            <a:r>
              <a:rPr lang="pt-BR" sz="1900" dirty="0"/>
              <a:t>JOIN </a:t>
            </a:r>
            <a:r>
              <a:rPr lang="pt-BR" sz="1900" dirty="0" err="1"/>
              <a:t>usuario</a:t>
            </a:r>
            <a:r>
              <a:rPr lang="pt-BR" sz="1900" dirty="0"/>
              <a:t> u ON </a:t>
            </a:r>
            <a:r>
              <a:rPr lang="pt-BR" sz="1900" dirty="0" err="1"/>
              <a:t>e.usuario_id</a:t>
            </a:r>
            <a:r>
              <a:rPr lang="pt-BR" sz="1900" dirty="0"/>
              <a:t> = u.id;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4E8008-766E-3D30-A527-B59A330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2" name="Picture 2" descr="SQL INNER JOIN">
            <a:extLst>
              <a:ext uri="{FF2B5EF4-FFF2-40B4-BE49-F238E27FC236}">
                <a16:creationId xmlns:a16="http://schemas.microsoft.com/office/drawing/2014/main" id="{794AD574-A42C-1A1A-17DC-BB17CA5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376" y="1144946"/>
            <a:ext cx="2518624" cy="172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xercício Palavra Desenhos de logotipo em GIF animado">
            <a:extLst>
              <a:ext uri="{FF2B5EF4-FFF2-40B4-BE49-F238E27FC236}">
                <a16:creationId xmlns:a16="http://schemas.microsoft.com/office/drawing/2014/main" id="{66CA41D1-949C-C10B-D989-4A28B7BC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87" y="-35951"/>
            <a:ext cx="3119901" cy="15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0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D3F7-DED2-A401-E96D-BED409DF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6AE308-4EBA-036F-BC1D-0B90A4A42F7C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b="1" dirty="0"/>
              <a:t>Passo 1:</a:t>
            </a:r>
            <a:r>
              <a:rPr lang="pt-BR" sz="2400" dirty="0"/>
              <a:t> Execute os scripts abaixo no seu SGBD para criar as tabelas e inserir os dados.</a:t>
            </a:r>
          </a:p>
          <a:p>
            <a:pPr algn="l"/>
            <a:r>
              <a:rPr lang="pt-BR" sz="2400" b="1" dirty="0"/>
              <a:t>Passo 2:</a:t>
            </a:r>
            <a:r>
              <a:rPr lang="pt-BR" sz="2400" dirty="0"/>
              <a:t> Resolva os exercícios abaixo: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Mostre o nome de cada aluno e o nome da turma em que ele está matriculado.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Liste todas as atividades realizadas, mostrando a descrição da atividade, o nome da turma, o nome da matéria e o nome do instrutor responsável.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Apresente os nomes dos instrutores e as matérias que cada um está habilitado a ministrar.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Exiba a descrição de cada atividade junto com o nome e a especialidade do instrutor responsável.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Mostre a descrição de cada atividade, a data de início da turma, a data de término da turma e o nome da matéria correspondente.</a:t>
            </a:r>
          </a:p>
          <a:p>
            <a:pPr marL="1143000" lvl="1" indent="-457200">
              <a:buFont typeface="+mj-lt"/>
              <a:buAutoNum type="arabicPeriod"/>
            </a:pPr>
            <a:r>
              <a:rPr lang="pt-BR" sz="2200" dirty="0"/>
              <a:t>Mostre o nome de cada aluno, o nome da turma em que está, a descrição da atividade realizada por essa turma, o nome da matéria da atividade e o nome do instrutor responsável.</a:t>
            </a:r>
          </a:p>
          <a:p>
            <a:pPr marL="1143000" lvl="1" indent="-457200">
              <a:buFont typeface="+mj-lt"/>
              <a:buAutoNum type="arabicPeriod"/>
            </a:pPr>
            <a:endParaRPr lang="pt-BR" sz="2400" dirty="0"/>
          </a:p>
          <a:p>
            <a:pPr lvl="1" indent="0">
              <a:buNone/>
            </a:pPr>
            <a:endParaRPr lang="pt-BR" sz="1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F7EEA3F-5C57-BA62-9893-065D60D9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1839A7C9-EC9C-BEFB-D299-148ABE9E5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6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3D22-6E61-59EB-1BC7-BB45364F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63F1C8-D5C5-6582-6AAF-6C063C81471E}"/>
              </a:ext>
            </a:extLst>
          </p:cNvPr>
          <p:cNvSpPr txBox="1">
            <a:spLocks/>
          </p:cNvSpPr>
          <p:nvPr/>
        </p:nvSpPr>
        <p:spPr>
          <a:xfrm>
            <a:off x="77875" y="993058"/>
            <a:ext cx="6018125" cy="713248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CREATE DATABASE </a:t>
            </a:r>
            <a:r>
              <a:rPr lang="pt-BR" sz="1800" dirty="0" err="1"/>
              <a:t>sistema_treinamentos</a:t>
            </a:r>
            <a:r>
              <a:rPr lang="pt-BR" sz="1800" dirty="0"/>
              <a:t>;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USE </a:t>
            </a:r>
            <a:r>
              <a:rPr lang="pt-BR" sz="1800" dirty="0" err="1"/>
              <a:t>sistema_treinamentos</a:t>
            </a:r>
            <a:r>
              <a:rPr lang="pt-BR" sz="1800" dirty="0"/>
              <a:t>;</a:t>
            </a:r>
          </a:p>
          <a:p>
            <a:pPr lvl="1" indent="0">
              <a:spcBef>
                <a:spcPts val="0"/>
              </a:spcBef>
              <a:buNone/>
            </a:pPr>
            <a:endParaRPr lang="pt-BR" sz="1800" dirty="0"/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-- INSTRUTORES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CREATE TABLE instrutores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id INT PRIMARY KEY AUTO_INCREMENT,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nome VARCHAR(100),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especialidade VARCHAR(100)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);</a:t>
            </a:r>
          </a:p>
          <a:p>
            <a:pPr lvl="1" indent="0">
              <a:spcBef>
                <a:spcPts val="0"/>
              </a:spcBef>
              <a:buNone/>
            </a:pPr>
            <a:endParaRPr lang="pt-BR" sz="1800" dirty="0"/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-- MATÉRIAS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CREATE TABLE </a:t>
            </a:r>
            <a:r>
              <a:rPr lang="pt-BR" sz="1800" dirty="0" err="1"/>
              <a:t>materias</a:t>
            </a:r>
            <a:r>
              <a:rPr lang="pt-BR" sz="1800" dirty="0"/>
              <a:t>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id INT PRIMARY KEY AUTO_INCREMENT,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nome VARCHAR(100)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);</a:t>
            </a:r>
          </a:p>
          <a:p>
            <a:pPr lvl="1" indent="0">
              <a:spcBef>
                <a:spcPts val="0"/>
              </a:spcBef>
              <a:buNone/>
            </a:pPr>
            <a:endParaRPr lang="pt-BR" sz="1800" dirty="0"/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-- TURMAS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CREATE TABLE turmas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id INT PRIMARY KEY AUTO_INCREMENT,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nome VARCHAR(100),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</a:t>
            </a:r>
            <a:r>
              <a:rPr lang="pt-BR" sz="1800" dirty="0" err="1"/>
              <a:t>data_inicio</a:t>
            </a:r>
            <a:r>
              <a:rPr lang="pt-BR" sz="1800" dirty="0"/>
              <a:t> DATE,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    </a:t>
            </a:r>
            <a:r>
              <a:rPr lang="pt-BR" sz="1800" dirty="0" err="1"/>
              <a:t>data_fim</a:t>
            </a:r>
            <a:r>
              <a:rPr lang="pt-BR" sz="1800" dirty="0"/>
              <a:t> DATE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800" dirty="0"/>
              <a:t>);</a:t>
            </a:r>
            <a:endParaRPr lang="pt-BR" sz="11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45EBDF-A66E-45F4-C573-0AD4469D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25CB80D-A506-725A-76D9-17140273E228}"/>
              </a:ext>
            </a:extLst>
          </p:cNvPr>
          <p:cNvSpPr txBox="1">
            <a:spLocks/>
          </p:cNvSpPr>
          <p:nvPr/>
        </p:nvSpPr>
        <p:spPr>
          <a:xfrm>
            <a:off x="4650659" y="361745"/>
            <a:ext cx="6703142" cy="776175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-- ALUNOS (cada aluno pertence a uma turma)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CREATE TABLE alunos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id INT PRIMARY KEY AUTO_INCREMENT,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nome VARCHAR(100),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email</a:t>
            </a:r>
            <a:r>
              <a:rPr lang="pt-BR" sz="1600" dirty="0"/>
              <a:t> VARCHAR(100),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turma_id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turma_id</a:t>
            </a:r>
            <a:r>
              <a:rPr lang="pt-BR" sz="1600" dirty="0"/>
              <a:t>) REFERENCES turmas(id)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);</a:t>
            </a:r>
          </a:p>
          <a:p>
            <a:pPr lvl="1" indent="0">
              <a:spcBef>
                <a:spcPts val="0"/>
              </a:spcBef>
              <a:buNone/>
            </a:pPr>
            <a:endParaRPr lang="pt-BR" sz="1600" dirty="0"/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-- INSTRUTOR x MATÉRIA (N:N)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instrutor_materia</a:t>
            </a:r>
            <a:r>
              <a:rPr lang="pt-BR" sz="1600" dirty="0"/>
              <a:t>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instrutor_id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materia_id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PRIMARY KEY (</a:t>
            </a:r>
            <a:r>
              <a:rPr lang="pt-BR" sz="1600" dirty="0" err="1"/>
              <a:t>instrutor_id</a:t>
            </a:r>
            <a:r>
              <a:rPr lang="pt-BR" sz="1600" dirty="0"/>
              <a:t>, </a:t>
            </a:r>
            <a:r>
              <a:rPr lang="pt-BR" sz="1600" dirty="0" err="1"/>
              <a:t>materia_id</a:t>
            </a:r>
            <a:r>
              <a:rPr lang="pt-BR" sz="1600" dirty="0"/>
              <a:t>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instrutor_id</a:t>
            </a:r>
            <a:r>
              <a:rPr lang="pt-BR" sz="1600" dirty="0"/>
              <a:t>) REFERENCES instrutores(id),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materia_id</a:t>
            </a:r>
            <a:r>
              <a:rPr lang="pt-BR" sz="1600" dirty="0"/>
              <a:t>) REFERENCES </a:t>
            </a:r>
            <a:r>
              <a:rPr lang="pt-BR" sz="1600" dirty="0" err="1"/>
              <a:t>materias</a:t>
            </a:r>
            <a:r>
              <a:rPr lang="pt-BR" sz="1600" dirty="0"/>
              <a:t>(id)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);</a:t>
            </a:r>
          </a:p>
          <a:p>
            <a:pPr lvl="1" indent="0">
              <a:spcBef>
                <a:spcPts val="0"/>
              </a:spcBef>
              <a:buNone/>
            </a:pPr>
            <a:endParaRPr lang="pt-BR" sz="1600" dirty="0"/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-- ATIVIDADES: TURMA + MATÉRIA + INSTRUTOR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CREATE TABLE atividades (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id INT PRIMARY KEY AUTO_INCREMENT,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descricao</a:t>
            </a:r>
            <a:r>
              <a:rPr lang="pt-BR" sz="1600" dirty="0"/>
              <a:t> VARCHAR(255),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turma_id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materia_id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</a:t>
            </a:r>
            <a:r>
              <a:rPr lang="pt-BR" sz="1600" dirty="0" err="1"/>
              <a:t>instrutor_id</a:t>
            </a:r>
            <a:r>
              <a:rPr lang="pt-BR" sz="1600" dirty="0"/>
              <a:t> INT,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turma_id</a:t>
            </a:r>
            <a:r>
              <a:rPr lang="pt-BR" sz="1600" dirty="0"/>
              <a:t>) REFERENCES turmas(id),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materia_id</a:t>
            </a:r>
            <a:r>
              <a:rPr lang="pt-BR" sz="1600" dirty="0"/>
              <a:t>) REFERENCES </a:t>
            </a:r>
            <a:r>
              <a:rPr lang="pt-BR" sz="1600" dirty="0" err="1"/>
              <a:t>materias</a:t>
            </a:r>
            <a:r>
              <a:rPr lang="pt-BR" sz="1600" dirty="0"/>
              <a:t>(id),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    FOREIGN KEY (</a:t>
            </a:r>
            <a:r>
              <a:rPr lang="pt-BR" sz="1600" dirty="0" err="1"/>
              <a:t>instrutor_id</a:t>
            </a:r>
            <a:r>
              <a:rPr lang="pt-BR" sz="1600" dirty="0"/>
              <a:t>) REFERENCES instrutores(id)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600" dirty="0"/>
              <a:t>);</a:t>
            </a:r>
          </a:p>
        </p:txBody>
      </p:sp>
      <p:pic>
        <p:nvPicPr>
          <p:cNvPr id="5" name="Picture 2" descr="SQL INNER JOIN">
            <a:extLst>
              <a:ext uri="{FF2B5EF4-FFF2-40B4-BE49-F238E27FC236}">
                <a16:creationId xmlns:a16="http://schemas.microsoft.com/office/drawing/2014/main" id="{8DA4D1C0-FE3D-FAAA-52CA-50CE6288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4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3A979-CD52-52A0-3DE7-D6E45F77E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05FBDA-3F70-4F37-FF08-AB7B3DD779EB}"/>
              </a:ext>
            </a:extLst>
          </p:cNvPr>
          <p:cNvSpPr txBox="1">
            <a:spLocks/>
          </p:cNvSpPr>
          <p:nvPr/>
        </p:nvSpPr>
        <p:spPr>
          <a:xfrm>
            <a:off x="580105" y="1538635"/>
            <a:ext cx="4557203" cy="5781367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dirty="0"/>
              <a:t>-- INSTRUTORES</a:t>
            </a:r>
          </a:p>
          <a:p>
            <a:pPr algn="l"/>
            <a:r>
              <a:rPr lang="pt-BR" sz="1200" dirty="0"/>
              <a:t>INSERT INTO instrutores (nome, especialidade) VALUES</a:t>
            </a:r>
          </a:p>
          <a:p>
            <a:pPr algn="l"/>
            <a:r>
              <a:rPr lang="pt-BR" sz="1200" dirty="0"/>
              <a:t>('Ana Souza', 'Excel'),</a:t>
            </a:r>
          </a:p>
          <a:p>
            <a:pPr algn="l"/>
            <a:r>
              <a:rPr lang="pt-BR" sz="1200" dirty="0"/>
              <a:t>('Carlos Lima', 'Segurança'),</a:t>
            </a:r>
          </a:p>
          <a:p>
            <a:pPr algn="l"/>
            <a:r>
              <a:rPr lang="pt-BR" sz="1200" dirty="0"/>
              <a:t>('Marina Costa', 'Liderança'),</a:t>
            </a:r>
          </a:p>
          <a:p>
            <a:pPr algn="l"/>
            <a:r>
              <a:rPr lang="pt-BR" sz="1200" dirty="0"/>
              <a:t>('Eduardo Ramos', 'Comunicação'),</a:t>
            </a:r>
          </a:p>
          <a:p>
            <a:pPr algn="l"/>
            <a:r>
              <a:rPr lang="pt-BR" sz="1200" dirty="0"/>
              <a:t>('Juliana Martins', 'Empreendedorismo'),</a:t>
            </a:r>
          </a:p>
          <a:p>
            <a:pPr algn="l"/>
            <a:r>
              <a:rPr lang="pt-BR" sz="1200" dirty="0"/>
              <a:t>('Bruno Teixeira', 'Inovação');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-- MATÉRIAS</a:t>
            </a:r>
          </a:p>
          <a:p>
            <a:pPr algn="l"/>
            <a:r>
              <a:rPr lang="pt-BR" sz="1200" dirty="0"/>
              <a:t>INSERT INTO </a:t>
            </a:r>
            <a:r>
              <a:rPr lang="pt-BR" sz="1200" dirty="0" err="1"/>
              <a:t>materias</a:t>
            </a:r>
            <a:r>
              <a:rPr lang="pt-BR" sz="1200" dirty="0"/>
              <a:t> (nome) VALUES</a:t>
            </a:r>
          </a:p>
          <a:p>
            <a:pPr algn="l"/>
            <a:r>
              <a:rPr lang="pt-BR" sz="1200" dirty="0"/>
              <a:t>('Excel Avançado'),</a:t>
            </a:r>
          </a:p>
          <a:p>
            <a:pPr algn="l"/>
            <a:r>
              <a:rPr lang="pt-BR" sz="1200" dirty="0"/>
              <a:t>('Segurança no Ambiente Industrial'),</a:t>
            </a:r>
          </a:p>
          <a:p>
            <a:pPr algn="l"/>
            <a:r>
              <a:rPr lang="pt-BR" sz="1200" dirty="0"/>
              <a:t>('Liderança e Trabalho em Equipe'),</a:t>
            </a:r>
          </a:p>
          <a:p>
            <a:pPr algn="l"/>
            <a:r>
              <a:rPr lang="pt-BR" sz="1200" dirty="0"/>
              <a:t>('Comunicação Empresarial'),</a:t>
            </a:r>
          </a:p>
          <a:p>
            <a:pPr algn="l"/>
            <a:r>
              <a:rPr lang="pt-BR" sz="1200" dirty="0"/>
              <a:t>('Empreendedorismo Digital'),</a:t>
            </a:r>
          </a:p>
          <a:p>
            <a:pPr algn="l"/>
            <a:r>
              <a:rPr lang="pt-BR" sz="1200" dirty="0"/>
              <a:t>('Gestão da Inovação');</a:t>
            </a:r>
          </a:p>
          <a:p>
            <a:pPr algn="l"/>
            <a:endParaRPr lang="pt-BR" sz="1200" dirty="0"/>
          </a:p>
          <a:p>
            <a:pPr algn="l"/>
            <a:endParaRPr lang="pt-BR" sz="12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262FE83-5E87-85CB-1F82-35E629BD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2" name="Picture 2" descr="SQL INNER JOIN">
            <a:extLst>
              <a:ext uri="{FF2B5EF4-FFF2-40B4-BE49-F238E27FC236}">
                <a16:creationId xmlns:a16="http://schemas.microsoft.com/office/drawing/2014/main" id="{EE32C88E-7B9E-918F-F5E7-83A500659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2854DB15-9858-4964-9BB1-D16B3E84FF8C}"/>
              </a:ext>
            </a:extLst>
          </p:cNvPr>
          <p:cNvSpPr txBox="1">
            <a:spLocks/>
          </p:cNvSpPr>
          <p:nvPr/>
        </p:nvSpPr>
        <p:spPr>
          <a:xfrm>
            <a:off x="4126932" y="1538635"/>
            <a:ext cx="4557203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dirty="0"/>
              <a:t>-- TURMAS</a:t>
            </a:r>
          </a:p>
          <a:p>
            <a:pPr algn="l"/>
            <a:r>
              <a:rPr lang="pt-BR" sz="1200" dirty="0"/>
              <a:t>INSERT INTO turmas (nome, </a:t>
            </a:r>
            <a:r>
              <a:rPr lang="pt-BR" sz="1200" dirty="0" err="1"/>
              <a:t>data_inicio</a:t>
            </a:r>
            <a:r>
              <a:rPr lang="pt-BR" sz="1200" dirty="0"/>
              <a:t>, </a:t>
            </a:r>
            <a:r>
              <a:rPr lang="pt-BR" sz="1200" dirty="0" err="1"/>
              <a:t>data_fim</a:t>
            </a:r>
            <a:r>
              <a:rPr lang="pt-BR" sz="1200" dirty="0"/>
              <a:t>) VALUES</a:t>
            </a:r>
          </a:p>
          <a:p>
            <a:pPr algn="l"/>
            <a:r>
              <a:rPr lang="pt-BR" sz="1200" dirty="0"/>
              <a:t>('Turma A', '2025-03-01', '2025-03-15'),</a:t>
            </a:r>
          </a:p>
          <a:p>
            <a:pPr algn="l"/>
            <a:r>
              <a:rPr lang="pt-BR" sz="1200" dirty="0"/>
              <a:t>('Turma B', '2025-04-01', '2025-04-10'),</a:t>
            </a:r>
          </a:p>
          <a:p>
            <a:pPr algn="l"/>
            <a:r>
              <a:rPr lang="pt-BR" sz="1200" dirty="0"/>
              <a:t>('Turma C', '2025-05-05', '2025-05-20'),</a:t>
            </a:r>
          </a:p>
          <a:p>
            <a:pPr algn="l"/>
            <a:r>
              <a:rPr lang="pt-BR" sz="1200" dirty="0"/>
              <a:t>('Turma D', '2025-06-10', '2025-06-25'),</a:t>
            </a:r>
          </a:p>
          <a:p>
            <a:pPr algn="l"/>
            <a:r>
              <a:rPr lang="pt-BR" sz="1200" dirty="0"/>
              <a:t>('Turma E', '2025-07-01', '2025-07-15'),</a:t>
            </a:r>
          </a:p>
          <a:p>
            <a:pPr algn="l"/>
            <a:r>
              <a:rPr lang="pt-BR" sz="1200" dirty="0"/>
              <a:t>('Turma F', '2025-08-01', '2025-08-12');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-- ALUNOS</a:t>
            </a:r>
          </a:p>
          <a:p>
            <a:pPr algn="l"/>
            <a:r>
              <a:rPr lang="pt-BR" sz="1200" dirty="0"/>
              <a:t>INSERT INTO alunos (nome, </a:t>
            </a:r>
            <a:r>
              <a:rPr lang="pt-BR" sz="1200" dirty="0" err="1"/>
              <a:t>email</a:t>
            </a:r>
            <a:r>
              <a:rPr lang="pt-BR" sz="1200" dirty="0"/>
              <a:t>, </a:t>
            </a:r>
            <a:r>
              <a:rPr lang="pt-BR" sz="1200" dirty="0" err="1"/>
              <a:t>turma_id</a:t>
            </a:r>
            <a:r>
              <a:rPr lang="pt-BR" sz="1200" dirty="0"/>
              <a:t>) VALUES</a:t>
            </a:r>
          </a:p>
          <a:p>
            <a:pPr algn="l"/>
            <a:r>
              <a:rPr lang="pt-BR" sz="1200" dirty="0"/>
              <a:t>('Lucas Pereira', 'lucas.p@email.com', 1),</a:t>
            </a:r>
          </a:p>
          <a:p>
            <a:pPr algn="l"/>
            <a:r>
              <a:rPr lang="pt-BR" sz="1200" dirty="0"/>
              <a:t>('Mariana Silva', 'mariana.s@email.com', 1),</a:t>
            </a:r>
          </a:p>
          <a:p>
            <a:pPr algn="l"/>
            <a:r>
              <a:rPr lang="pt-BR" sz="1200" dirty="0"/>
              <a:t>('João Almeida', 'joao.a@email.com', 2),</a:t>
            </a:r>
          </a:p>
          <a:p>
            <a:pPr algn="l"/>
            <a:r>
              <a:rPr lang="pt-BR" sz="1200" dirty="0"/>
              <a:t>('Beatriz Costa', 'beatriz.c@email.com', 3),</a:t>
            </a:r>
          </a:p>
          <a:p>
            <a:pPr algn="l"/>
            <a:r>
              <a:rPr lang="pt-BR" sz="1200" dirty="0"/>
              <a:t>('Fernanda Rocha', 'fernanda.r@email.com', 3),</a:t>
            </a:r>
          </a:p>
          <a:p>
            <a:pPr algn="l"/>
            <a:r>
              <a:rPr lang="pt-BR" sz="1200" dirty="0"/>
              <a:t>('Gabriel Nunes', 'gabriel.n@email.com', 4);</a:t>
            </a:r>
          </a:p>
          <a:p>
            <a:pPr algn="l"/>
            <a:endParaRPr lang="pt-BR" sz="1200" dirty="0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4D211ABD-9ABE-9263-894D-3822E287AA8B}"/>
              </a:ext>
            </a:extLst>
          </p:cNvPr>
          <p:cNvSpPr txBox="1">
            <a:spLocks/>
          </p:cNvSpPr>
          <p:nvPr/>
        </p:nvSpPr>
        <p:spPr>
          <a:xfrm>
            <a:off x="7844712" y="1538635"/>
            <a:ext cx="4557203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200" dirty="0"/>
              <a:t>-- INSTRUTOR x MATÉRIA</a:t>
            </a:r>
          </a:p>
          <a:p>
            <a:pPr algn="l"/>
            <a:r>
              <a:rPr lang="pt-BR" sz="1200" dirty="0"/>
              <a:t>INSERT INTO </a:t>
            </a:r>
            <a:r>
              <a:rPr lang="pt-BR" sz="1200" dirty="0" err="1"/>
              <a:t>instrutor_materia</a:t>
            </a:r>
            <a:r>
              <a:rPr lang="pt-BR" sz="1200" dirty="0"/>
              <a:t> (</a:t>
            </a:r>
            <a:r>
              <a:rPr lang="pt-BR" sz="1200" dirty="0" err="1"/>
              <a:t>instrutor_id</a:t>
            </a:r>
            <a:r>
              <a:rPr lang="pt-BR" sz="1200" dirty="0"/>
              <a:t>, </a:t>
            </a:r>
            <a:r>
              <a:rPr lang="pt-BR" sz="1200" dirty="0" err="1"/>
              <a:t>materia_id</a:t>
            </a:r>
            <a:r>
              <a:rPr lang="pt-BR" sz="1200" dirty="0"/>
              <a:t>) VALUES</a:t>
            </a:r>
          </a:p>
          <a:p>
            <a:pPr algn="l"/>
            <a:r>
              <a:rPr lang="pt-BR" sz="1200" dirty="0"/>
              <a:t>(1, 1),</a:t>
            </a:r>
          </a:p>
          <a:p>
            <a:pPr algn="l"/>
            <a:r>
              <a:rPr lang="pt-BR" sz="1200" dirty="0"/>
              <a:t>(2, 2),</a:t>
            </a:r>
          </a:p>
          <a:p>
            <a:pPr algn="l"/>
            <a:r>
              <a:rPr lang="pt-BR" sz="1200" dirty="0"/>
              <a:t>(3, 3),</a:t>
            </a:r>
          </a:p>
          <a:p>
            <a:pPr algn="l"/>
            <a:r>
              <a:rPr lang="pt-BR" sz="1200" dirty="0"/>
              <a:t>(4, 4),</a:t>
            </a:r>
          </a:p>
          <a:p>
            <a:pPr algn="l"/>
            <a:r>
              <a:rPr lang="pt-BR" sz="1200" dirty="0"/>
              <a:t>(5, 5),</a:t>
            </a:r>
          </a:p>
          <a:p>
            <a:pPr algn="l"/>
            <a:r>
              <a:rPr lang="pt-BR" sz="1200" dirty="0"/>
              <a:t>(6, 6);</a:t>
            </a:r>
          </a:p>
          <a:p>
            <a:pPr algn="l"/>
            <a:endParaRPr lang="pt-BR" sz="1200" dirty="0"/>
          </a:p>
          <a:p>
            <a:pPr algn="l"/>
            <a:r>
              <a:rPr lang="pt-BR" sz="1200" dirty="0"/>
              <a:t>-- ATIVIDADES</a:t>
            </a:r>
          </a:p>
          <a:p>
            <a:pPr algn="l"/>
            <a:r>
              <a:rPr lang="pt-BR" sz="1200" dirty="0"/>
              <a:t>INSERT INTO atividades (</a:t>
            </a:r>
            <a:r>
              <a:rPr lang="pt-BR" sz="1200" dirty="0" err="1"/>
              <a:t>descricao</a:t>
            </a:r>
            <a:r>
              <a:rPr lang="pt-BR" sz="1200" dirty="0"/>
              <a:t>, </a:t>
            </a:r>
            <a:r>
              <a:rPr lang="pt-BR" sz="1200" dirty="0" err="1"/>
              <a:t>turma_id</a:t>
            </a:r>
            <a:r>
              <a:rPr lang="pt-BR" sz="1200" dirty="0"/>
              <a:t>, </a:t>
            </a:r>
            <a:r>
              <a:rPr lang="pt-BR" sz="1200" dirty="0" err="1"/>
              <a:t>materia_id</a:t>
            </a:r>
            <a:r>
              <a:rPr lang="pt-BR" sz="1200" dirty="0"/>
              <a:t>, </a:t>
            </a:r>
            <a:r>
              <a:rPr lang="pt-BR" sz="1200" dirty="0" err="1"/>
              <a:t>instrutor_id</a:t>
            </a:r>
            <a:r>
              <a:rPr lang="pt-BR" sz="1200" dirty="0"/>
              <a:t>) VALUES</a:t>
            </a:r>
          </a:p>
          <a:p>
            <a:pPr algn="l"/>
            <a:r>
              <a:rPr lang="pt-BR" sz="1200" dirty="0"/>
              <a:t>('Oficina de Excel com dashboards', 1, 1, 1),</a:t>
            </a:r>
          </a:p>
          <a:p>
            <a:pPr algn="l"/>
            <a:r>
              <a:rPr lang="pt-BR" sz="1200" dirty="0"/>
              <a:t>('Palestra sobre segurança no trabalho', 2, 2, 2),</a:t>
            </a:r>
          </a:p>
          <a:p>
            <a:pPr algn="l"/>
            <a:r>
              <a:rPr lang="pt-BR" sz="1200" dirty="0"/>
              <a:t>('Workshop de liderança prática', 3, 3, 3),</a:t>
            </a:r>
          </a:p>
          <a:p>
            <a:pPr algn="l"/>
            <a:r>
              <a:rPr lang="pt-BR" sz="1200" dirty="0"/>
              <a:t>('Atividade de simulação de atendimento', 4, 4, 4),</a:t>
            </a:r>
          </a:p>
          <a:p>
            <a:pPr algn="l"/>
            <a:r>
              <a:rPr lang="pt-BR" sz="1200" dirty="0"/>
              <a:t>('Laboratório de inovação em startups', 5, 6, 6),</a:t>
            </a:r>
          </a:p>
          <a:p>
            <a:pPr algn="l"/>
            <a:r>
              <a:rPr lang="pt-BR" sz="1200" dirty="0"/>
              <a:t>('Criação de plano de negócio digital', 6, 5, 5);</a:t>
            </a:r>
          </a:p>
        </p:txBody>
      </p:sp>
    </p:spTree>
    <p:extLst>
      <p:ext uri="{BB962C8B-B14F-4D97-AF65-F5344CB8AC3E}">
        <p14:creationId xmlns:p14="http://schemas.microsoft.com/office/powerpoint/2010/main" val="322440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B7B63-0407-9890-79F9-999BC23C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0A22AE-E563-DF4C-3685-7DF6C88A1177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1.Mostre o nome de cada aluno e o nome da turma em que ele está matriculado.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SELECT </a:t>
            </a:r>
            <a:r>
              <a:rPr lang="pt-BR" dirty="0" err="1"/>
              <a:t>alunos.nome</a:t>
            </a:r>
            <a:r>
              <a:rPr lang="pt-BR" dirty="0"/>
              <a:t> AS Aluno, </a:t>
            </a:r>
            <a:r>
              <a:rPr lang="pt-BR" dirty="0" err="1"/>
              <a:t>turmas.nome</a:t>
            </a:r>
            <a:r>
              <a:rPr lang="pt-BR" dirty="0"/>
              <a:t> AS Turma</a:t>
            </a:r>
          </a:p>
          <a:p>
            <a:pPr marL="457200" lvl="1" indent="0">
              <a:buNone/>
            </a:pPr>
            <a:r>
              <a:rPr lang="pt-BR" dirty="0"/>
              <a:t>FROM alunos</a:t>
            </a:r>
          </a:p>
          <a:p>
            <a:pPr marL="457200" lvl="1" indent="0">
              <a:buNone/>
            </a:pPr>
            <a:r>
              <a:rPr lang="pt-BR" dirty="0"/>
              <a:t>INNER JOIN turmas ON </a:t>
            </a:r>
            <a:r>
              <a:rPr lang="pt-BR" dirty="0" err="1"/>
              <a:t>alunos.turma_id</a:t>
            </a:r>
            <a:r>
              <a:rPr lang="pt-BR" dirty="0"/>
              <a:t> = turmas.id;</a:t>
            </a:r>
          </a:p>
          <a:p>
            <a:pPr lvl="1" indent="0">
              <a:buNone/>
            </a:pPr>
            <a:endParaRPr lang="pt-BR" sz="1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1CDD2E2-E660-720C-C2DB-9D425101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30DBA87D-16F6-C33A-FFC0-9C32E08A7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2677147-92DE-486F-BCDE-7D8C5A041D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6547" y="4176389"/>
            <a:ext cx="1800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28E8-2840-F5E7-FC84-7FAA50E7D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900EBA-D9B9-AA0F-6A29-F8ACB78C8734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2. Liste todas as atividades realizadas, mostrando a descrição da atividade, o nome da turma, o nome da matéria e o nome do instrutor responsável.</a:t>
            </a:r>
          </a:p>
          <a:p>
            <a:pPr algn="l"/>
            <a:endParaRPr lang="pt-BR" sz="2400" dirty="0"/>
          </a:p>
          <a:p>
            <a:pPr marL="457200" lvl="1" indent="0">
              <a:buNone/>
            </a:pPr>
            <a:r>
              <a:rPr lang="pt-BR" dirty="0"/>
              <a:t>SELECT </a:t>
            </a:r>
            <a:r>
              <a:rPr lang="pt-BR" dirty="0" err="1"/>
              <a:t>atividades.descricao</a:t>
            </a:r>
            <a:r>
              <a:rPr lang="pt-BR" dirty="0"/>
              <a:t>, </a:t>
            </a:r>
            <a:r>
              <a:rPr lang="pt-BR" dirty="0" err="1"/>
              <a:t>turmas.nome</a:t>
            </a:r>
            <a:r>
              <a:rPr lang="pt-BR" dirty="0"/>
              <a:t> AS Turma, </a:t>
            </a:r>
            <a:r>
              <a:rPr lang="pt-BR" dirty="0" err="1"/>
              <a:t>materias.nome</a:t>
            </a:r>
            <a:r>
              <a:rPr lang="pt-BR" dirty="0"/>
              <a:t> AS </a:t>
            </a:r>
            <a:r>
              <a:rPr lang="pt-BR" dirty="0" err="1"/>
              <a:t>Materia</a:t>
            </a:r>
            <a:r>
              <a:rPr lang="pt-BR" dirty="0"/>
              <a:t>, </a:t>
            </a:r>
            <a:r>
              <a:rPr lang="pt-BR" dirty="0" err="1"/>
              <a:t>instrutores.nome</a:t>
            </a:r>
            <a:r>
              <a:rPr lang="pt-BR" dirty="0"/>
              <a:t> AS Instrutor</a:t>
            </a:r>
          </a:p>
          <a:p>
            <a:pPr marL="457200" lvl="1" indent="0">
              <a:buNone/>
            </a:pPr>
            <a:r>
              <a:rPr lang="pt-BR" dirty="0"/>
              <a:t>FROM atividades</a:t>
            </a:r>
          </a:p>
          <a:p>
            <a:pPr marL="457200" lvl="1" indent="0">
              <a:buNone/>
            </a:pPr>
            <a:r>
              <a:rPr lang="pt-BR" dirty="0"/>
              <a:t>INNER JOIN turmas ON </a:t>
            </a:r>
            <a:r>
              <a:rPr lang="pt-BR" dirty="0" err="1"/>
              <a:t>atividades.turma_id</a:t>
            </a:r>
            <a:r>
              <a:rPr lang="pt-BR" dirty="0"/>
              <a:t> = turmas.id</a:t>
            </a:r>
          </a:p>
          <a:p>
            <a:pPr marL="457200" lvl="1" indent="0">
              <a:buNone/>
            </a:pPr>
            <a:r>
              <a:rPr lang="pt-BR" dirty="0"/>
              <a:t>INNER JOIN </a:t>
            </a:r>
            <a:r>
              <a:rPr lang="pt-BR" dirty="0" err="1"/>
              <a:t>materias</a:t>
            </a:r>
            <a:r>
              <a:rPr lang="pt-BR" dirty="0"/>
              <a:t> ON </a:t>
            </a:r>
            <a:r>
              <a:rPr lang="pt-BR" dirty="0" err="1"/>
              <a:t>atividades.materia_id</a:t>
            </a:r>
            <a:r>
              <a:rPr lang="pt-BR" dirty="0"/>
              <a:t> = materias.id</a:t>
            </a:r>
          </a:p>
          <a:p>
            <a:pPr marL="457200" lvl="1" indent="0">
              <a:buNone/>
            </a:pPr>
            <a:r>
              <a:rPr lang="pt-BR" dirty="0"/>
              <a:t>INNER JOIN instrutores ON </a:t>
            </a:r>
            <a:r>
              <a:rPr lang="pt-BR" dirty="0" err="1"/>
              <a:t>atividades.instrutor_id</a:t>
            </a:r>
            <a:r>
              <a:rPr lang="pt-BR" dirty="0"/>
              <a:t> = instrutores.id;</a:t>
            </a:r>
            <a:endParaRPr lang="pt-BR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BC2BCB-1CA7-6C67-D71A-B652616C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8F1D2BDC-AB03-A459-CCE3-E2DD2ACB1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8D77275-877C-470F-BE78-1A9693FB313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53080" y="5449836"/>
            <a:ext cx="54292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734A-A90A-455A-BD04-9C0D9417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6FB592-A0B4-8F65-58A1-3DD20D53C56D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3.Apresente os nomes dos instrutores e as matérias que cada um está habilitado a ministrar.</a:t>
            </a:r>
          </a:p>
          <a:p>
            <a:pPr algn="l"/>
            <a:endParaRPr lang="pt-BR" sz="2400" dirty="0"/>
          </a:p>
          <a:p>
            <a:pPr marL="457200" lvl="1" indent="0">
              <a:buNone/>
            </a:pPr>
            <a:r>
              <a:rPr lang="pt-BR" dirty="0"/>
              <a:t>SELECT </a:t>
            </a:r>
            <a:r>
              <a:rPr lang="pt-BR" dirty="0" err="1"/>
              <a:t>instrutores.nome</a:t>
            </a:r>
            <a:r>
              <a:rPr lang="pt-BR" dirty="0"/>
              <a:t> AS Instrutor, </a:t>
            </a:r>
            <a:r>
              <a:rPr lang="pt-BR" dirty="0" err="1"/>
              <a:t>materias.nome</a:t>
            </a:r>
            <a:r>
              <a:rPr lang="pt-BR" dirty="0"/>
              <a:t> AS </a:t>
            </a:r>
            <a:r>
              <a:rPr lang="pt-BR" dirty="0" err="1"/>
              <a:t>Materia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FROM </a:t>
            </a:r>
            <a:r>
              <a:rPr lang="pt-BR" dirty="0" err="1"/>
              <a:t>instrutor_materia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INNER JOIN instrutores ON </a:t>
            </a:r>
            <a:r>
              <a:rPr lang="pt-BR" dirty="0" err="1"/>
              <a:t>instrutor_materia.instrutor_id</a:t>
            </a:r>
            <a:r>
              <a:rPr lang="pt-BR" dirty="0"/>
              <a:t> = instrutores.id</a:t>
            </a:r>
          </a:p>
          <a:p>
            <a:pPr marL="457200" lvl="1" indent="0">
              <a:buNone/>
            </a:pPr>
            <a:r>
              <a:rPr lang="pt-BR" dirty="0"/>
              <a:t>INNER JOIN </a:t>
            </a:r>
            <a:r>
              <a:rPr lang="pt-BR" dirty="0" err="1"/>
              <a:t>materias</a:t>
            </a:r>
            <a:r>
              <a:rPr lang="pt-BR" dirty="0"/>
              <a:t> ON </a:t>
            </a:r>
            <a:r>
              <a:rPr lang="pt-BR" dirty="0" err="1"/>
              <a:t>instrutor_materia.materia_id</a:t>
            </a:r>
            <a:r>
              <a:rPr lang="pt-BR" dirty="0"/>
              <a:t> = materias.id;</a:t>
            </a:r>
            <a:endParaRPr lang="pt-BR" sz="1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BD55C5-16F9-81C0-F74E-9320A760A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3462845A-1FAE-59AA-48BA-CAB241B7C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0E9A4E-940C-4512-AEDA-9141DD83A4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48456" y="5025052"/>
            <a:ext cx="2952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0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Blog da Casel Profissionalização: O que é Software?">
            <a:extLst>
              <a:ext uri="{FF2B5EF4-FFF2-40B4-BE49-F238E27FC236}">
                <a16:creationId xmlns:a16="http://schemas.microsoft.com/office/drawing/2014/main" id="{32558386-552D-F5A8-8CCF-19FD1391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99" y="2574518"/>
            <a:ext cx="3963627" cy="317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179871"/>
            <a:ext cx="5257800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7953F0F-B44D-70E1-ECC6-203D0F97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657" y="5690624"/>
            <a:ext cx="3923069" cy="11208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5E38C58-9512-ED17-B7BC-07A8117EB62F}"/>
              </a:ext>
            </a:extLst>
          </p:cNvPr>
          <p:cNvSpPr txBox="1">
            <a:spLocks/>
          </p:cNvSpPr>
          <p:nvPr/>
        </p:nvSpPr>
        <p:spPr>
          <a:xfrm>
            <a:off x="5613767" y="1160207"/>
            <a:ext cx="4775567" cy="52519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6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68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066B-1C4F-9EEA-06AC-112E667BF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6687EF-BC8A-83BE-B815-283ADA63C0AB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4.Exiba a descrição de cada atividade junto com o nome e a especialidade do instrutor responsável.</a:t>
            </a:r>
          </a:p>
          <a:p>
            <a:pPr algn="l"/>
            <a:endParaRPr lang="pt-BR" sz="2400" dirty="0"/>
          </a:p>
          <a:p>
            <a:pPr marL="457200" lvl="1" indent="0">
              <a:buNone/>
            </a:pPr>
            <a:r>
              <a:rPr lang="pt-BR" dirty="0"/>
              <a:t>SELECT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atividades.descricao</a:t>
            </a:r>
            <a:r>
              <a:rPr lang="pt-BR" dirty="0"/>
              <a:t>,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instrutores.nome</a:t>
            </a:r>
            <a:r>
              <a:rPr lang="pt-BR" dirty="0"/>
              <a:t> AS Instrutor,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instrutores.especialidade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FROM atividades</a:t>
            </a:r>
          </a:p>
          <a:p>
            <a:pPr marL="457200" lvl="1" indent="0">
              <a:buNone/>
            </a:pPr>
            <a:r>
              <a:rPr lang="pt-BR" dirty="0"/>
              <a:t>INNER JOIN instrutores ON </a:t>
            </a:r>
            <a:r>
              <a:rPr lang="pt-BR" dirty="0" err="1"/>
              <a:t>atividades.instrutor_id</a:t>
            </a:r>
            <a:r>
              <a:rPr lang="pt-BR" dirty="0"/>
              <a:t> = instrutores.id;</a:t>
            </a:r>
            <a:endParaRPr lang="pt-BR" sz="105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42D70CD-1248-57D7-4CAB-C07F0240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E947A231-103E-FB19-8008-44F6660F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B720EE7-ED36-402D-82EA-62C26BE549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7774" y="5562600"/>
            <a:ext cx="4181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4BDDA-954B-DB99-7600-B9E23EF6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0A4CF2-E675-9F2B-A2A7-5E1EB60CEDE4}"/>
              </a:ext>
            </a:extLst>
          </p:cNvPr>
          <p:cNvSpPr txBox="1">
            <a:spLocks/>
          </p:cNvSpPr>
          <p:nvPr/>
        </p:nvSpPr>
        <p:spPr>
          <a:xfrm>
            <a:off x="609601" y="1199535"/>
            <a:ext cx="11090786" cy="5555226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5. Mostre a descrição de cada atividade, a data de início da turma, a data de término da turma e o nome da matéria correspondente.</a:t>
            </a:r>
          </a:p>
          <a:p>
            <a:pPr algn="l"/>
            <a:endParaRPr lang="pt-BR" sz="2400" dirty="0"/>
          </a:p>
          <a:p>
            <a:pPr marL="457200" lvl="1" indent="0">
              <a:buNone/>
            </a:pPr>
            <a:r>
              <a:rPr lang="pt-BR" dirty="0"/>
              <a:t>SELECT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atividades.descricao</a:t>
            </a:r>
            <a:r>
              <a:rPr lang="pt-BR" dirty="0"/>
              <a:t>,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turmas.data_inicio</a:t>
            </a:r>
            <a:r>
              <a:rPr lang="pt-BR" dirty="0"/>
              <a:t>,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turmas.data_fim</a:t>
            </a:r>
            <a:r>
              <a:rPr lang="pt-BR" dirty="0"/>
              <a:t>, </a:t>
            </a:r>
          </a:p>
          <a:p>
            <a:pPr marL="457200" lvl="1" indent="0">
              <a:buNone/>
            </a:pPr>
            <a:r>
              <a:rPr lang="pt-BR" dirty="0"/>
              <a:t>	</a:t>
            </a:r>
            <a:r>
              <a:rPr lang="pt-BR" dirty="0" err="1"/>
              <a:t>materias.nome</a:t>
            </a:r>
            <a:r>
              <a:rPr lang="pt-BR" dirty="0"/>
              <a:t> AS </a:t>
            </a:r>
            <a:r>
              <a:rPr lang="pt-BR" dirty="0" err="1"/>
              <a:t>Materia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FROM atividades</a:t>
            </a:r>
          </a:p>
          <a:p>
            <a:pPr marL="457200" lvl="1" indent="0">
              <a:buNone/>
            </a:pPr>
            <a:r>
              <a:rPr lang="pt-BR" dirty="0"/>
              <a:t>INNER JOIN turmas ON </a:t>
            </a:r>
            <a:r>
              <a:rPr lang="pt-BR" dirty="0" err="1"/>
              <a:t>atividades.turma_id</a:t>
            </a:r>
            <a:r>
              <a:rPr lang="pt-BR" dirty="0"/>
              <a:t> = turmas.id</a:t>
            </a:r>
          </a:p>
          <a:p>
            <a:pPr marL="457200" lvl="1" indent="0">
              <a:buNone/>
            </a:pPr>
            <a:r>
              <a:rPr lang="pt-BR" dirty="0"/>
              <a:t>INNER JOIN </a:t>
            </a:r>
            <a:r>
              <a:rPr lang="pt-BR" dirty="0" err="1"/>
              <a:t>materias</a:t>
            </a:r>
            <a:r>
              <a:rPr lang="pt-BR" dirty="0"/>
              <a:t> ON </a:t>
            </a:r>
            <a:r>
              <a:rPr lang="pt-BR" dirty="0" err="1"/>
              <a:t>atividades.materia_id</a:t>
            </a:r>
            <a:r>
              <a:rPr lang="pt-BR" dirty="0"/>
              <a:t> = materias.id;</a:t>
            </a:r>
            <a:endParaRPr lang="pt-BR" sz="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E7EB9C-AF07-485D-1AFF-4F7FD79B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777F87C3-A661-E127-1181-4C8621C43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7FA5DD-1043-4F07-BC8A-3DF74140470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86217" y="3155457"/>
            <a:ext cx="5391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190A1-BE80-C4EB-1C1A-BFDE6F89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19C603-529F-3149-E4FD-DA9F81773157}"/>
              </a:ext>
            </a:extLst>
          </p:cNvPr>
          <p:cNvSpPr txBox="1">
            <a:spLocks/>
          </p:cNvSpPr>
          <p:nvPr/>
        </p:nvSpPr>
        <p:spPr>
          <a:xfrm>
            <a:off x="609601" y="790113"/>
            <a:ext cx="11090786" cy="6210455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2400" b="1" dirty="0"/>
              <a:t>Atividade: INNER JOIN – Treinamentos - RESPOSTAS</a:t>
            </a:r>
            <a:endParaRPr lang="pt-BR" sz="1200" b="1" dirty="0"/>
          </a:p>
          <a:p>
            <a:pPr algn="l">
              <a:buNone/>
            </a:pPr>
            <a:endParaRPr lang="pt-BR" sz="1200" b="1" dirty="0"/>
          </a:p>
          <a:p>
            <a:pPr algn="l"/>
            <a:r>
              <a:rPr lang="pt-BR" sz="2400" dirty="0"/>
              <a:t>6.Mostre o nome de cada aluno, o nome da turma em que está, a descrição da atividade realizada por essa turma, o nome da matéria da atividade e o nome do instrutor responsável.</a:t>
            </a:r>
            <a:endParaRPr lang="pt-BR" sz="1200" dirty="0"/>
          </a:p>
          <a:p>
            <a:pPr algn="l"/>
            <a:endParaRPr lang="pt-BR" sz="1200" dirty="0"/>
          </a:p>
          <a:p>
            <a:pPr marL="457200" lvl="1" indent="0">
              <a:buNone/>
            </a:pPr>
            <a:r>
              <a:rPr lang="pt-BR" sz="2200" dirty="0"/>
              <a:t>SELECT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alunos.nome</a:t>
            </a:r>
            <a:r>
              <a:rPr lang="pt-BR" sz="2200" dirty="0"/>
              <a:t> AS Aluno,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turmas.nome</a:t>
            </a:r>
            <a:r>
              <a:rPr lang="pt-BR" sz="2200" dirty="0"/>
              <a:t> AS Turma,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atividades.descricao</a:t>
            </a:r>
            <a:r>
              <a:rPr lang="pt-BR" sz="2200" dirty="0"/>
              <a:t> AS Atividade,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materias.nome</a:t>
            </a:r>
            <a:r>
              <a:rPr lang="pt-BR" sz="2200" dirty="0"/>
              <a:t> AS </a:t>
            </a:r>
            <a:r>
              <a:rPr lang="pt-BR" sz="2200" dirty="0" err="1"/>
              <a:t>Materia</a:t>
            </a:r>
            <a:r>
              <a:rPr lang="pt-BR" sz="2200" dirty="0"/>
              <a:t>,</a:t>
            </a:r>
          </a:p>
          <a:p>
            <a:pPr marL="457200" lvl="1" indent="0">
              <a:buNone/>
            </a:pPr>
            <a:r>
              <a:rPr lang="pt-BR" sz="2200" dirty="0"/>
              <a:t>    </a:t>
            </a:r>
            <a:r>
              <a:rPr lang="pt-BR" sz="2200" dirty="0" err="1"/>
              <a:t>instrutores.nome</a:t>
            </a:r>
            <a:r>
              <a:rPr lang="pt-BR" sz="2200" dirty="0"/>
              <a:t> AS Instrutor</a:t>
            </a:r>
          </a:p>
          <a:p>
            <a:pPr marL="457200" lvl="1" indent="0">
              <a:buNone/>
            </a:pPr>
            <a:r>
              <a:rPr lang="pt-BR" sz="2200" dirty="0"/>
              <a:t>FROM alunos</a:t>
            </a:r>
          </a:p>
          <a:p>
            <a:pPr marL="457200" lvl="1" indent="0">
              <a:buNone/>
            </a:pPr>
            <a:r>
              <a:rPr lang="pt-BR" sz="2200" dirty="0"/>
              <a:t>INNER JOIN turmas ON </a:t>
            </a:r>
            <a:r>
              <a:rPr lang="pt-BR" sz="2200" dirty="0" err="1"/>
              <a:t>alunos.turma_id</a:t>
            </a:r>
            <a:r>
              <a:rPr lang="pt-BR" sz="2200" dirty="0"/>
              <a:t> = turmas.id</a:t>
            </a:r>
          </a:p>
          <a:p>
            <a:pPr marL="457200" lvl="1" indent="0">
              <a:buNone/>
            </a:pPr>
            <a:r>
              <a:rPr lang="pt-BR" sz="2200" dirty="0"/>
              <a:t>INNER JOIN atividades ON turmas.id = </a:t>
            </a:r>
            <a:r>
              <a:rPr lang="pt-BR" sz="2200" dirty="0" err="1"/>
              <a:t>atividades.turma_id</a:t>
            </a:r>
            <a:endParaRPr lang="pt-BR" sz="2200" dirty="0"/>
          </a:p>
          <a:p>
            <a:pPr marL="457200" lvl="1" indent="0">
              <a:buNone/>
            </a:pPr>
            <a:r>
              <a:rPr lang="pt-BR" sz="2200" dirty="0"/>
              <a:t>INNER JOIN </a:t>
            </a:r>
            <a:r>
              <a:rPr lang="pt-BR" sz="2200" dirty="0" err="1"/>
              <a:t>materias</a:t>
            </a:r>
            <a:r>
              <a:rPr lang="pt-BR" sz="2200" dirty="0"/>
              <a:t> ON </a:t>
            </a:r>
            <a:r>
              <a:rPr lang="pt-BR" sz="2200" dirty="0" err="1"/>
              <a:t>atividades.materia_id</a:t>
            </a:r>
            <a:r>
              <a:rPr lang="pt-BR" sz="2200" dirty="0"/>
              <a:t> = materias.id</a:t>
            </a:r>
          </a:p>
          <a:p>
            <a:pPr marL="457200" lvl="1" indent="0">
              <a:buNone/>
            </a:pPr>
            <a:r>
              <a:rPr lang="pt-BR" sz="2200" dirty="0"/>
              <a:t>INNER JOIN instrutores ON </a:t>
            </a:r>
            <a:r>
              <a:rPr lang="pt-BR" sz="2200" dirty="0" err="1"/>
              <a:t>atividades.instrutor_id</a:t>
            </a:r>
            <a:r>
              <a:rPr lang="pt-BR" sz="2200" dirty="0"/>
              <a:t> = instrutores.id;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F5CF08-3F1E-C524-4B09-B5A157BB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Exercício JOIN</a:t>
            </a:r>
          </a:p>
        </p:txBody>
      </p:sp>
      <p:pic>
        <p:nvPicPr>
          <p:cNvPr id="3" name="Picture 2" descr="SQL INNER JOIN">
            <a:extLst>
              <a:ext uri="{FF2B5EF4-FFF2-40B4-BE49-F238E27FC236}">
                <a16:creationId xmlns:a16="http://schemas.microsoft.com/office/drawing/2014/main" id="{CCEE0B85-05A6-F6A4-25C2-9CD12F39E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702" y="361744"/>
            <a:ext cx="1720645" cy="11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8B2935-AF07-4A62-9728-394C5060E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29747" y="2913938"/>
            <a:ext cx="63246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9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248265" y="966627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Sistema Gerenciador de Banco de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Dados (SGBD)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1.2.1.Relacional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1.2.2.Não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Características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Estrutura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1.4.1.Tabela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1.4.2.Registro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1.4.3.Campo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1.4.4.Tipos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1.5. Instalação e configuração </a:t>
            </a:r>
          </a:p>
          <a:p>
            <a:pPr marL="228600" algn="l"/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Modelo relacional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Modelagem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2.1.1.Dicionário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2.1.2.Modelo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MER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2.1.3.Diagrama Entidade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Relacionamento - DER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2.1.4.Formas normais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SQL (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Structured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Query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 DCL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2.3.1.GRANT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2.3.2.REVOKE 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9D0CE4B0-5E54-8EE3-AB0E-55B89F58BDD4}"/>
              </a:ext>
            </a:extLst>
          </p:cNvPr>
          <p:cNvSpPr txBox="1">
            <a:spLocks/>
          </p:cNvSpPr>
          <p:nvPr/>
        </p:nvSpPr>
        <p:spPr>
          <a:xfrm>
            <a:off x="4087762" y="966626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DDL (Data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Definition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2.4.1.CREATE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2.4.2.DROP DATABASE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2.4.3.USE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2.4.4.CREATE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2.4.5.ALTER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2.4.6.DROP TABLE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2.4.7.CREATE INDEX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2.4.8.DROP INDEX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 Migração de dados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2.5.1.Exportação de dados 2.5.2.Importação de dados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 DML (Data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Manipulation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2.6.1.INSERT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2.6.2.UPDATE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2.6.3.DELETE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2.6.4.SELECT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 Operadores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2.7.1.Aritméticos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2.7.2.Relacionais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2.7.3.Lógicos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2.7.4.Auxiliares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 Funções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2.8.1.Data e hora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2.8.2.Matemáticas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2.8.3.String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2.8.4.De agregação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2.9. Agrupamento de dados (GROUP BY)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F3B56974-77E3-F06C-95C5-11AD9596BADF}"/>
              </a:ext>
            </a:extLst>
          </p:cNvPr>
          <p:cNvSpPr txBox="1">
            <a:spLocks/>
          </p:cNvSpPr>
          <p:nvPr/>
        </p:nvSpPr>
        <p:spPr>
          <a:xfrm>
            <a:off x="7927259" y="966628"/>
            <a:ext cx="4775567" cy="545198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2.10. União de dados (UNION)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 Associação de tabelas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2.11.1. WHERE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2.11.2. CROSS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2.11.3. INNER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2.11.4. OUTER JOIN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2.11.5. LEFT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2.11.6. RIGTH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Subconsultas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2.12.1. IN e NOT IN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2.12.2. ALL e ANY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2.12.3. EXISTS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 TCL (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transaction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control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language</a:t>
            </a: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2.13.1. COMMIT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2.13.2. ROLLBACK </a:t>
            </a:r>
          </a:p>
          <a:p>
            <a:pPr lvl="2" indent="0">
              <a:buNone/>
            </a:pPr>
            <a:r>
              <a:rPr lang="pt-BR" sz="1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2.13.3. SAVEPOINT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2.14. VIEW </a:t>
            </a:r>
          </a:p>
          <a:p>
            <a:pPr lvl="1" indent="0">
              <a:buNone/>
            </a:pPr>
            <a:r>
              <a:rPr lang="pt-BR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2.15. STORED PROCEDURE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2.16. FUNCTION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2.17. TRIGGERS </a:t>
            </a:r>
          </a:p>
          <a:p>
            <a:pPr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2.18. EVENT </a:t>
            </a:r>
            <a:endParaRPr lang="pt-BR" sz="1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3684-E477-0F80-82A9-0FC022E4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B6E566-A944-E27A-10AC-88DFE1DA7DFF}"/>
              </a:ext>
            </a:extLst>
          </p:cNvPr>
          <p:cNvSpPr txBox="1">
            <a:spLocks/>
          </p:cNvSpPr>
          <p:nvPr/>
        </p:nvSpPr>
        <p:spPr>
          <a:xfrm>
            <a:off x="838199" y="1029810"/>
            <a:ext cx="10940846" cy="572495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que é CRUD?</a:t>
            </a:r>
          </a:p>
          <a:p>
            <a:pPr algn="l"/>
            <a:r>
              <a:rPr lang="pt-BR" dirty="0"/>
              <a:t>Acrônimo para as 4 operações básicas em um banco de dados: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>
              <a:spcBef>
                <a:spcPts val="0"/>
              </a:spcBef>
            </a:pPr>
            <a:r>
              <a:rPr lang="pt-BR" sz="2400" dirty="0"/>
              <a:t>Dicas Importantes</a:t>
            </a:r>
          </a:p>
          <a:p>
            <a:pPr algn="l">
              <a:spcBef>
                <a:spcPts val="0"/>
              </a:spcBef>
            </a:pPr>
            <a:endParaRPr lang="pt-BR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Sempre use WHERE em UPDATE e DELETE para evitar alterar ou excluir tudo.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SELECT pode ter filtros (WHERE), ordenações (ORDER BY) e limites (LIMIT).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INSERT INTO tabela (col1, col2) VALUES (val1, val2);</a:t>
            </a:r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0BD7EEC-A6CF-B763-9C70-C9051D7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CRUD - Revisão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740FB0B-C687-1B17-A874-76477F0C727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325D43-4420-404B-8671-5F1C9C58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5" y="2363988"/>
            <a:ext cx="11267441" cy="208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Tópicos</a:t>
            </a:r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hoje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329380" y="2556387"/>
            <a:ext cx="5334001" cy="43413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pt-BR" sz="2800" b="0" i="0" dirty="0">
                <a:solidFill>
                  <a:srgbClr val="374151"/>
                </a:solidFill>
                <a:effectLst/>
                <a:latin typeface="Söhne"/>
              </a:rPr>
              <a:t>JOIN</a:t>
            </a:r>
          </a:p>
        </p:txBody>
      </p:sp>
      <p:pic>
        <p:nvPicPr>
          <p:cNvPr id="1026" name="Picture 2" descr="Vetores e ilustrações de Hoje para download gratuito | Freepik">
            <a:extLst>
              <a:ext uri="{FF2B5EF4-FFF2-40B4-BE49-F238E27FC236}">
                <a16:creationId xmlns:a16="http://schemas.microsoft.com/office/drawing/2014/main" id="{8DAA7C8B-DD4D-4A3B-97A2-B880ADE2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081" y="2221113"/>
            <a:ext cx="2976302" cy="297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99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7CFC6-1A56-68A8-6CA6-4463598F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4D730C-4D7E-74B1-C314-720E7F1CB2FB}"/>
              </a:ext>
            </a:extLst>
          </p:cNvPr>
          <p:cNvSpPr txBox="1">
            <a:spLocks/>
          </p:cNvSpPr>
          <p:nvPr/>
        </p:nvSpPr>
        <p:spPr>
          <a:xfrm>
            <a:off x="838199" y="1071716"/>
            <a:ext cx="10685208" cy="5683044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46934CE-210F-2222-9FCC-656A806E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JOIN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28A848B-A67D-6C95-9D40-50383A064F40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CA5980-7F3B-2A10-95AE-44D789548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27" y="648290"/>
            <a:ext cx="8782715" cy="62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2C1F-519A-C2D3-CA6C-B19B3044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93E22E-926F-730D-585C-3B7F18E0266C}"/>
              </a:ext>
            </a:extLst>
          </p:cNvPr>
          <p:cNvSpPr txBox="1">
            <a:spLocks/>
          </p:cNvSpPr>
          <p:nvPr/>
        </p:nvSpPr>
        <p:spPr>
          <a:xfrm>
            <a:off x="838199" y="4050890"/>
            <a:ext cx="10685208" cy="2703870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Cláusula utilizada para combinar registros de duas ou mais tabelas em um BD.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Um tipo comum de JOIN é o INNER JOIN, que nos permite recuperar apenas os registros que têm correspondência em ambas as tabelas envolvidas na junção.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55BD47E-6EFA-78A0-21F7-2893982B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JOIN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0F96083E-A6B8-82E7-8A06-6B9C33A95ED6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196" name="Picture 4" descr="SQL Inner Join - javatpoint">
            <a:extLst>
              <a:ext uri="{FF2B5EF4-FFF2-40B4-BE49-F238E27FC236}">
                <a16:creationId xmlns:a16="http://schemas.microsoft.com/office/drawing/2014/main" id="{1A283818-91BE-E975-2AA3-4F796121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240" y="244702"/>
            <a:ext cx="5999520" cy="359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6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4F63-10BA-32BA-0DAD-7E5389F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C8B690-6844-C4BD-DD33-664449817337}"/>
              </a:ext>
            </a:extLst>
          </p:cNvPr>
          <p:cNvSpPr txBox="1">
            <a:spLocks/>
          </p:cNvSpPr>
          <p:nvPr/>
        </p:nvSpPr>
        <p:spPr>
          <a:xfrm>
            <a:off x="838199" y="1386348"/>
            <a:ext cx="10685208" cy="5368412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sintaxe básica do INNER JOIN:</a:t>
            </a:r>
          </a:p>
          <a:p>
            <a:pPr algn="l"/>
            <a:endParaRPr lang="pt-BR" dirty="0">
              <a:solidFill>
                <a:srgbClr val="0D0D0D"/>
              </a:solidFill>
              <a:latin typeface="Söhne"/>
            </a:endParaRPr>
          </a:p>
          <a:p>
            <a:pPr algn="l"/>
            <a:r>
              <a:rPr lang="pt-BR" dirty="0"/>
              <a:t>SELECT colunas</a:t>
            </a:r>
          </a:p>
          <a:p>
            <a:pPr algn="l"/>
            <a:r>
              <a:rPr lang="pt-BR" dirty="0"/>
              <a:t>FROM tabela1</a:t>
            </a:r>
          </a:p>
          <a:p>
            <a:pPr algn="l"/>
            <a:r>
              <a:rPr lang="pt-BR" dirty="0"/>
              <a:t>INNER JOIN tabela2 ON </a:t>
            </a:r>
            <a:r>
              <a:rPr lang="pt-BR" dirty="0" err="1"/>
              <a:t>condicao_de_juncao</a:t>
            </a:r>
            <a:r>
              <a:rPr lang="pt-BR" dirty="0"/>
              <a:t>;</a:t>
            </a:r>
          </a:p>
          <a:p>
            <a:pPr algn="l"/>
            <a:endParaRPr lang="pt-BR" sz="1200" dirty="0"/>
          </a:p>
          <a:p>
            <a:pPr algn="l"/>
            <a:r>
              <a:rPr lang="pt-BR" sz="2000" dirty="0"/>
              <a:t>ou</a:t>
            </a:r>
          </a:p>
          <a:p>
            <a:pPr algn="l"/>
            <a:endParaRPr lang="pt-BR" sz="1200" dirty="0"/>
          </a:p>
          <a:p>
            <a:pPr algn="l"/>
            <a:r>
              <a:rPr lang="pt-BR" dirty="0"/>
              <a:t>SELECT colunas</a:t>
            </a:r>
          </a:p>
          <a:p>
            <a:pPr algn="l"/>
            <a:r>
              <a:rPr lang="pt-BR" dirty="0"/>
              <a:t>FROM tabela1</a:t>
            </a:r>
          </a:p>
          <a:p>
            <a:pPr algn="l"/>
            <a:r>
              <a:rPr lang="pt-BR" dirty="0"/>
              <a:t>JOIN tabela2 ON </a:t>
            </a:r>
            <a:r>
              <a:rPr lang="pt-BR" dirty="0" err="1"/>
              <a:t>condicao_de_juncao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C8EF83F-8E86-505B-6F04-8F6CB947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JOIN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7241A94-6D8F-B413-F45E-5419D7F77473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196" name="Picture 4" descr="SQL Inner Join - javatpoint">
            <a:extLst>
              <a:ext uri="{FF2B5EF4-FFF2-40B4-BE49-F238E27FC236}">
                <a16:creationId xmlns:a16="http://schemas.microsoft.com/office/drawing/2014/main" id="{080C1E9D-619E-F65C-940C-BB23B252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320" y="244702"/>
            <a:ext cx="4270680" cy="256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3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43684-E477-0F80-82A9-0FC022E4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B6E566-A944-E27A-10AC-88DFE1DA7DFF}"/>
              </a:ext>
            </a:extLst>
          </p:cNvPr>
          <p:cNvSpPr txBox="1">
            <a:spLocks/>
          </p:cNvSpPr>
          <p:nvPr/>
        </p:nvSpPr>
        <p:spPr>
          <a:xfrm>
            <a:off x="838200" y="1757779"/>
            <a:ext cx="10940846" cy="4848093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Considerando o seu banco de dados Biblioteca, supondo que você queira recuperar o usuário e o nível de associação da biblioteca. Você pode fazer isso combinando as tabelas </a:t>
            </a:r>
            <a:r>
              <a:rPr lang="pt-BR" dirty="0" err="1"/>
              <a:t>usuario</a:t>
            </a:r>
            <a:r>
              <a:rPr lang="pt-BR" dirty="0"/>
              <a:t> e </a:t>
            </a:r>
            <a:r>
              <a:rPr lang="pt-BR" dirty="0" err="1"/>
              <a:t>nivel_associacao</a:t>
            </a:r>
            <a:r>
              <a:rPr lang="pt-BR" dirty="0"/>
              <a:t>: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marL="457200" lvl="1" indent="0">
              <a:buNone/>
            </a:pPr>
            <a:r>
              <a:rPr lang="pt-BR" sz="2800" dirty="0"/>
              <a:t>SELECT </a:t>
            </a:r>
          </a:p>
          <a:p>
            <a:pPr marL="457200" lvl="1" indent="0">
              <a:buNone/>
            </a:pPr>
            <a:r>
              <a:rPr lang="pt-BR" sz="2800" dirty="0"/>
              <a:t>    	 </a:t>
            </a:r>
            <a:r>
              <a:rPr lang="pt-BR" sz="2800" dirty="0" err="1"/>
              <a:t>usuario.nome</a:t>
            </a:r>
            <a:r>
              <a:rPr lang="pt-BR" sz="2800" dirty="0"/>
              <a:t>,</a:t>
            </a:r>
          </a:p>
          <a:p>
            <a:pPr marL="457200" lvl="1" indent="0">
              <a:buNone/>
            </a:pPr>
            <a:r>
              <a:rPr lang="pt-BR" sz="2800" dirty="0"/>
              <a:t>    	 </a:t>
            </a:r>
            <a:r>
              <a:rPr lang="pt-BR" sz="2800" dirty="0" err="1"/>
              <a:t>nivel_associacao.nome</a:t>
            </a:r>
            <a:endParaRPr lang="pt-BR" sz="2800" dirty="0"/>
          </a:p>
          <a:p>
            <a:pPr marL="457200" lvl="1" indent="0">
              <a:buNone/>
            </a:pPr>
            <a:r>
              <a:rPr lang="pt-BR" sz="2800" dirty="0"/>
              <a:t>FROM </a:t>
            </a:r>
            <a:r>
              <a:rPr lang="pt-BR" sz="2800" dirty="0" err="1"/>
              <a:t>usuario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/>
              <a:t>JOIN </a:t>
            </a:r>
            <a:r>
              <a:rPr lang="pt-BR" sz="2800" dirty="0" err="1"/>
              <a:t>nivel_associacao</a:t>
            </a:r>
            <a:r>
              <a:rPr lang="pt-BR" sz="2800" dirty="0"/>
              <a:t> na ON </a:t>
            </a:r>
            <a:r>
              <a:rPr lang="pt-BR" sz="2800" dirty="0" err="1"/>
              <a:t>usuario.nivel_id</a:t>
            </a:r>
            <a:r>
              <a:rPr lang="pt-BR" sz="2800" dirty="0"/>
              <a:t> = associacao.id;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0BD7EEC-A6CF-B763-9C70-C9051D7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400" dirty="0"/>
              <a:t>SQL – JOIN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740FB0B-C687-1B17-A874-76477F0C727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8196" name="Picture 4" descr="SQL Inner Join - javatpoint">
            <a:extLst>
              <a:ext uri="{FF2B5EF4-FFF2-40B4-BE49-F238E27FC236}">
                <a16:creationId xmlns:a16="http://schemas.microsoft.com/office/drawing/2014/main" id="{B0031B99-A238-522D-E6D5-81742482B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905" y="103240"/>
            <a:ext cx="2775749" cy="166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0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6096</TotalTime>
  <Words>2603</Words>
  <Application>Microsoft Office PowerPoint</Application>
  <PresentationFormat>Widescreen</PresentationFormat>
  <Paragraphs>405</Paragraphs>
  <Slides>22</Slides>
  <Notes>3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Aharoni</vt:lpstr>
      <vt:lpstr>Arial</vt:lpstr>
      <vt:lpstr>Baguet Script</vt:lpstr>
      <vt:lpstr>Calibri</vt:lpstr>
      <vt:lpstr>Calibri Light</vt:lpstr>
      <vt:lpstr>Söhne</vt:lpstr>
      <vt:lpstr>Tema do Office</vt:lpstr>
      <vt:lpstr>Apresentação do PowerPoint</vt:lpstr>
      <vt:lpstr>Tópicos</vt:lpstr>
      <vt:lpstr>Tópicos</vt:lpstr>
      <vt:lpstr>SQL – CRUD - Revisão</vt:lpstr>
      <vt:lpstr>Tópicos de hoje</vt:lpstr>
      <vt:lpstr>SQL – JOIN</vt:lpstr>
      <vt:lpstr>SQL – JOIN</vt:lpstr>
      <vt:lpstr>SQL – JOIN</vt:lpstr>
      <vt:lpstr>SQL – JOIN</vt:lpstr>
      <vt:lpstr>SQL – Exercício JOIN </vt:lpstr>
      <vt:lpstr>SQL – Exercício JOIN </vt:lpstr>
      <vt:lpstr>SQL – Exercício JOIN </vt:lpstr>
      <vt:lpstr>SQL – Exercício JOIN</vt:lpstr>
      <vt:lpstr>SQL – Exercício JOIN</vt:lpstr>
      <vt:lpstr>SQL – Exercício JOIN</vt:lpstr>
      <vt:lpstr>SQL – Exercício JOIN</vt:lpstr>
      <vt:lpstr>SQL – Exercício JOIN</vt:lpstr>
      <vt:lpstr>SQL – Exercício JOIN</vt:lpstr>
      <vt:lpstr>SQL – Exercício JOIN</vt:lpstr>
      <vt:lpstr>SQL – Exercício JOIN</vt:lpstr>
      <vt:lpstr>SQL – Exercício JOIN</vt:lpstr>
      <vt:lpstr>SQL – Exercício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68</cp:revision>
  <dcterms:created xsi:type="dcterms:W3CDTF">2023-07-19T21:24:48Z</dcterms:created>
  <dcterms:modified xsi:type="dcterms:W3CDTF">2025-03-31T14:11:49Z</dcterms:modified>
</cp:coreProperties>
</file>