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3" r:id="rId4"/>
    <p:sldId id="257" r:id="rId5"/>
    <p:sldId id="261" r:id="rId6"/>
    <p:sldId id="267" r:id="rId7"/>
    <p:sldId id="274" r:id="rId8"/>
    <p:sldId id="268" r:id="rId9"/>
    <p:sldId id="264" r:id="rId10"/>
    <p:sldId id="275" r:id="rId11"/>
    <p:sldId id="269" r:id="rId12"/>
    <p:sldId id="259" r:id="rId13"/>
    <p:sldId id="263" r:id="rId14"/>
    <p:sldId id="265" r:id="rId15"/>
    <p:sldId id="272"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585A"/>
    <a:srgbClr val="414445"/>
    <a:srgbClr val="0095B8"/>
    <a:srgbClr val="00B5E2"/>
    <a:srgbClr val="00558C"/>
    <a:srgbClr val="D0D3D4"/>
    <a:srgbClr val="B7BBBD"/>
    <a:srgbClr val="DD8F41"/>
    <a:srgbClr val="0040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autoAdjust="0"/>
    <p:restoredTop sz="94660"/>
  </p:normalViewPr>
  <p:slideViewPr>
    <p:cSldViewPr snapToGrid="0">
      <p:cViewPr varScale="1">
        <p:scale>
          <a:sx n="112" d="100"/>
          <a:sy n="112" d="100"/>
        </p:scale>
        <p:origin x="384"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B780131-0BAE-4E6C-BE73-70C028C8BB90}"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F0291-ADFA-4576-A635-499008B5673C}" type="slidenum">
              <a:rPr lang="en-US" smtClean="0"/>
              <a:t>‹#›</a:t>
            </a:fld>
            <a:endParaRPr lang="en-US"/>
          </a:p>
        </p:txBody>
      </p:sp>
    </p:spTree>
    <p:extLst>
      <p:ext uri="{BB962C8B-B14F-4D97-AF65-F5344CB8AC3E}">
        <p14:creationId xmlns:p14="http://schemas.microsoft.com/office/powerpoint/2010/main" val="3156423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780131-0BAE-4E6C-BE73-70C028C8BB90}"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F0291-ADFA-4576-A635-499008B5673C}" type="slidenum">
              <a:rPr lang="en-US" smtClean="0"/>
              <a:t>‹#›</a:t>
            </a:fld>
            <a:endParaRPr lang="en-US"/>
          </a:p>
        </p:txBody>
      </p:sp>
    </p:spTree>
    <p:extLst>
      <p:ext uri="{BB962C8B-B14F-4D97-AF65-F5344CB8AC3E}">
        <p14:creationId xmlns:p14="http://schemas.microsoft.com/office/powerpoint/2010/main" val="345901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780131-0BAE-4E6C-BE73-70C028C8BB90}"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F0291-ADFA-4576-A635-499008B5673C}" type="slidenum">
              <a:rPr lang="en-US" smtClean="0"/>
              <a:t>‹#›</a:t>
            </a:fld>
            <a:endParaRPr lang="en-US"/>
          </a:p>
        </p:txBody>
      </p:sp>
    </p:spTree>
    <p:extLst>
      <p:ext uri="{BB962C8B-B14F-4D97-AF65-F5344CB8AC3E}">
        <p14:creationId xmlns:p14="http://schemas.microsoft.com/office/powerpoint/2010/main" val="3387102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780131-0BAE-4E6C-BE73-70C028C8BB90}"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F0291-ADFA-4576-A635-499008B5673C}" type="slidenum">
              <a:rPr lang="en-US" smtClean="0"/>
              <a:t>‹#›</a:t>
            </a:fld>
            <a:endParaRPr lang="en-US"/>
          </a:p>
        </p:txBody>
      </p:sp>
    </p:spTree>
    <p:extLst>
      <p:ext uri="{BB962C8B-B14F-4D97-AF65-F5344CB8AC3E}">
        <p14:creationId xmlns:p14="http://schemas.microsoft.com/office/powerpoint/2010/main" val="157011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780131-0BAE-4E6C-BE73-70C028C8BB90}"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F0291-ADFA-4576-A635-499008B5673C}" type="slidenum">
              <a:rPr lang="en-US" smtClean="0"/>
              <a:t>‹#›</a:t>
            </a:fld>
            <a:endParaRPr lang="en-US"/>
          </a:p>
        </p:txBody>
      </p:sp>
    </p:spTree>
    <p:extLst>
      <p:ext uri="{BB962C8B-B14F-4D97-AF65-F5344CB8AC3E}">
        <p14:creationId xmlns:p14="http://schemas.microsoft.com/office/powerpoint/2010/main" val="180143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780131-0BAE-4E6C-BE73-70C028C8BB90}"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F0291-ADFA-4576-A635-499008B5673C}" type="slidenum">
              <a:rPr lang="en-US" smtClean="0"/>
              <a:t>‹#›</a:t>
            </a:fld>
            <a:endParaRPr lang="en-US"/>
          </a:p>
        </p:txBody>
      </p:sp>
    </p:spTree>
    <p:extLst>
      <p:ext uri="{BB962C8B-B14F-4D97-AF65-F5344CB8AC3E}">
        <p14:creationId xmlns:p14="http://schemas.microsoft.com/office/powerpoint/2010/main" val="3363401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780131-0BAE-4E6C-BE73-70C028C8BB90}" type="datetimeFigureOut">
              <a:rPr lang="en-US" smtClean="0"/>
              <a:t>9/22/2023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CF0291-ADFA-4576-A635-499008B5673C}" type="slidenum">
              <a:rPr lang="en-US" smtClean="0"/>
              <a:t>‹#›</a:t>
            </a:fld>
            <a:endParaRPr lang="en-US"/>
          </a:p>
        </p:txBody>
      </p:sp>
    </p:spTree>
    <p:extLst>
      <p:ext uri="{BB962C8B-B14F-4D97-AF65-F5344CB8AC3E}">
        <p14:creationId xmlns:p14="http://schemas.microsoft.com/office/powerpoint/2010/main" val="322645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780131-0BAE-4E6C-BE73-70C028C8BB90}" type="datetimeFigureOut">
              <a:rPr lang="en-US" smtClean="0"/>
              <a:t>9/22/2023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CF0291-ADFA-4576-A635-499008B5673C}" type="slidenum">
              <a:rPr lang="en-US" smtClean="0"/>
              <a:t>‹#›</a:t>
            </a:fld>
            <a:endParaRPr lang="en-US"/>
          </a:p>
        </p:txBody>
      </p:sp>
    </p:spTree>
    <p:extLst>
      <p:ext uri="{BB962C8B-B14F-4D97-AF65-F5344CB8AC3E}">
        <p14:creationId xmlns:p14="http://schemas.microsoft.com/office/powerpoint/2010/main" val="110475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780131-0BAE-4E6C-BE73-70C028C8BB90}" type="datetimeFigureOut">
              <a:rPr lang="en-US" smtClean="0"/>
              <a:t>9/22/2023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CF0291-ADFA-4576-A635-499008B5673C}" type="slidenum">
              <a:rPr lang="en-US" smtClean="0"/>
              <a:t>‹#›</a:t>
            </a:fld>
            <a:endParaRPr lang="en-US"/>
          </a:p>
        </p:txBody>
      </p:sp>
    </p:spTree>
    <p:extLst>
      <p:ext uri="{BB962C8B-B14F-4D97-AF65-F5344CB8AC3E}">
        <p14:creationId xmlns:p14="http://schemas.microsoft.com/office/powerpoint/2010/main" val="350206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780131-0BAE-4E6C-BE73-70C028C8BB90}"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F0291-ADFA-4576-A635-499008B5673C}" type="slidenum">
              <a:rPr lang="en-US" smtClean="0"/>
              <a:t>‹#›</a:t>
            </a:fld>
            <a:endParaRPr lang="en-US"/>
          </a:p>
        </p:txBody>
      </p:sp>
    </p:spTree>
    <p:extLst>
      <p:ext uri="{BB962C8B-B14F-4D97-AF65-F5344CB8AC3E}">
        <p14:creationId xmlns:p14="http://schemas.microsoft.com/office/powerpoint/2010/main" val="117726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780131-0BAE-4E6C-BE73-70C028C8BB90}"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F0291-ADFA-4576-A635-499008B5673C}" type="slidenum">
              <a:rPr lang="en-US" smtClean="0"/>
              <a:t>‹#›</a:t>
            </a:fld>
            <a:endParaRPr lang="en-US"/>
          </a:p>
        </p:txBody>
      </p:sp>
    </p:spTree>
    <p:extLst>
      <p:ext uri="{BB962C8B-B14F-4D97-AF65-F5344CB8AC3E}">
        <p14:creationId xmlns:p14="http://schemas.microsoft.com/office/powerpoint/2010/main" val="2651059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80131-0BAE-4E6C-BE73-70C028C8BB90}" type="datetimeFigureOut">
              <a:rPr lang="en-US" smtClean="0"/>
              <a:t>9/22/2023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F0291-ADFA-4576-A635-499008B5673C}" type="slidenum">
              <a:rPr lang="en-US" smtClean="0"/>
              <a:t>‹#›</a:t>
            </a:fld>
            <a:endParaRPr lang="en-US"/>
          </a:p>
        </p:txBody>
      </p:sp>
    </p:spTree>
    <p:extLst>
      <p:ext uri="{BB962C8B-B14F-4D97-AF65-F5344CB8AC3E}">
        <p14:creationId xmlns:p14="http://schemas.microsoft.com/office/powerpoint/2010/main" val="2388492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mailto:Dept-BusinessIntelligence@additionfi.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749364" y="2182891"/>
            <a:ext cx="6308817" cy="3416320"/>
          </a:xfrm>
          <a:prstGeom prst="rect">
            <a:avLst/>
          </a:prstGeom>
          <a:noFill/>
        </p:spPr>
        <p:txBody>
          <a:bodyPr wrap="square" lIns="91440" tIns="45720" rIns="91440" bIns="45720">
            <a:spAutoFit/>
          </a:bodyPr>
          <a:lstStyle/>
          <a:p>
            <a:pPr algn="ctr"/>
            <a:r>
              <a:rPr lang="en-US" sz="7200" dirty="0">
                <a:ln w="0"/>
                <a:solidFill>
                  <a:srgbClr val="414445"/>
                </a:solidFill>
                <a:latin typeface="Cabin" panose="020B0803050202020004" pitchFamily="34" charset="0"/>
              </a:rPr>
              <a:t>UCF</a:t>
            </a:r>
          </a:p>
          <a:p>
            <a:pPr algn="ctr"/>
            <a:r>
              <a:rPr lang="en-US" sz="7200" b="0" cap="none" spc="0" dirty="0">
                <a:ln w="0"/>
                <a:solidFill>
                  <a:srgbClr val="414445"/>
                </a:solidFill>
                <a:latin typeface="Cabin" panose="020B0803050202020004" pitchFamily="34" charset="0"/>
              </a:rPr>
              <a:t>2023-24 Data Competition</a:t>
            </a:r>
          </a:p>
        </p:txBody>
      </p:sp>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r="4534"/>
          <a:stretch/>
        </p:blipFill>
        <p:spPr>
          <a:xfrm>
            <a:off x="585071" y="5636805"/>
            <a:ext cx="2679700" cy="812433"/>
          </a:xfrm>
          <a:prstGeom prst="rect">
            <a:avLst/>
          </a:prstGeom>
        </p:spPr>
      </p:pic>
      <p:grpSp>
        <p:nvGrpSpPr>
          <p:cNvPr id="16" name="Group 15"/>
          <p:cNvGrpSpPr/>
          <p:nvPr/>
        </p:nvGrpSpPr>
        <p:grpSpPr>
          <a:xfrm>
            <a:off x="-420914" y="-892629"/>
            <a:ext cx="9907740" cy="5209540"/>
            <a:chOff x="-420914" y="-867229"/>
            <a:chExt cx="9907740" cy="5209540"/>
          </a:xfrm>
        </p:grpSpPr>
        <p:sp>
          <p:nvSpPr>
            <p:cNvPr id="18" name="Hexagon 17"/>
            <p:cNvSpPr/>
            <p:nvPr/>
          </p:nvSpPr>
          <p:spPr>
            <a:xfrm>
              <a:off x="-420914" y="873397"/>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p:cNvSpPr/>
            <p:nvPr/>
          </p:nvSpPr>
          <p:spPr>
            <a:xfrm>
              <a:off x="1158240" y="0"/>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p:cNvSpPr/>
            <p:nvPr/>
          </p:nvSpPr>
          <p:spPr>
            <a:xfrm>
              <a:off x="1158240" y="1735546"/>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p:cNvSpPr/>
            <p:nvPr/>
          </p:nvSpPr>
          <p:spPr>
            <a:xfrm>
              <a:off x="2737394" y="867228"/>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p:cNvSpPr/>
            <p:nvPr/>
          </p:nvSpPr>
          <p:spPr>
            <a:xfrm>
              <a:off x="-420914" y="2607854"/>
              <a:ext cx="2011970" cy="1734457"/>
            </a:xfrm>
            <a:prstGeom prst="hexagon">
              <a:avLst/>
            </a:prstGeom>
            <a:solidFill>
              <a:srgbClr val="41444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p:cNvSpPr/>
            <p:nvPr/>
          </p:nvSpPr>
          <p:spPr>
            <a:xfrm>
              <a:off x="-420914" y="-852714"/>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p:cNvSpPr/>
            <p:nvPr/>
          </p:nvSpPr>
          <p:spPr>
            <a:xfrm>
              <a:off x="2737394" y="-859608"/>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p:cNvSpPr/>
            <p:nvPr/>
          </p:nvSpPr>
          <p:spPr>
            <a:xfrm>
              <a:off x="4316548" y="0"/>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5895702" y="-867229"/>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p:cNvSpPr/>
            <p:nvPr/>
          </p:nvSpPr>
          <p:spPr>
            <a:xfrm>
              <a:off x="7474856" y="-1"/>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26591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0D3D4"/>
        </a:solidFill>
        <a:effectLst/>
      </p:bgPr>
    </p:bg>
    <p:spTree>
      <p:nvGrpSpPr>
        <p:cNvPr id="1" name=""/>
        <p:cNvGrpSpPr/>
        <p:nvPr/>
      </p:nvGrpSpPr>
      <p:grpSpPr>
        <a:xfrm>
          <a:off x="0" y="0"/>
          <a:ext cx="0" cy="0"/>
          <a:chOff x="0" y="0"/>
          <a:chExt cx="0" cy="0"/>
        </a:xfrm>
      </p:grpSpPr>
      <p:grpSp>
        <p:nvGrpSpPr>
          <p:cNvPr id="23" name="Group 22"/>
          <p:cNvGrpSpPr/>
          <p:nvPr/>
        </p:nvGrpSpPr>
        <p:grpSpPr>
          <a:xfrm flipH="1">
            <a:off x="2815478" y="-890315"/>
            <a:ext cx="9907740" cy="5209540"/>
            <a:chOff x="-420914" y="-867229"/>
            <a:chExt cx="9907740" cy="5209540"/>
          </a:xfrm>
        </p:grpSpPr>
        <p:sp>
          <p:nvSpPr>
            <p:cNvPr id="24" name="Hexagon 23"/>
            <p:cNvSpPr/>
            <p:nvPr/>
          </p:nvSpPr>
          <p:spPr>
            <a:xfrm>
              <a:off x="-420914" y="873397"/>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p:cNvSpPr/>
            <p:nvPr/>
          </p:nvSpPr>
          <p:spPr>
            <a:xfrm>
              <a:off x="1158240" y="0"/>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1158240" y="1735546"/>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p:cNvSpPr/>
            <p:nvPr/>
          </p:nvSpPr>
          <p:spPr>
            <a:xfrm>
              <a:off x="2737394" y="867228"/>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p:cNvSpPr/>
            <p:nvPr/>
          </p:nvSpPr>
          <p:spPr>
            <a:xfrm>
              <a:off x="-420914" y="2607854"/>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p:cNvSpPr/>
            <p:nvPr/>
          </p:nvSpPr>
          <p:spPr>
            <a:xfrm>
              <a:off x="-420914" y="-852714"/>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p:cNvSpPr/>
            <p:nvPr/>
          </p:nvSpPr>
          <p:spPr>
            <a:xfrm>
              <a:off x="2737394" y="-859608"/>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p:cNvSpPr/>
            <p:nvPr/>
          </p:nvSpPr>
          <p:spPr>
            <a:xfrm>
              <a:off x="4316548" y="0"/>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p:cNvSpPr/>
            <p:nvPr/>
          </p:nvSpPr>
          <p:spPr>
            <a:xfrm>
              <a:off x="5895702" y="-867229"/>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exagon 32"/>
            <p:cNvSpPr/>
            <p:nvPr/>
          </p:nvSpPr>
          <p:spPr>
            <a:xfrm>
              <a:off x="7474856" y="-1"/>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r="4534"/>
          <a:stretch/>
        </p:blipFill>
        <p:spPr>
          <a:xfrm>
            <a:off x="286334" y="5928495"/>
            <a:ext cx="2679700" cy="812433"/>
          </a:xfrm>
          <a:prstGeom prst="rect">
            <a:avLst/>
          </a:prstGeom>
        </p:spPr>
      </p:pic>
      <p:sp>
        <p:nvSpPr>
          <p:cNvPr id="20" name="Rectangle 19"/>
          <p:cNvSpPr/>
          <p:nvPr/>
        </p:nvSpPr>
        <p:spPr>
          <a:xfrm>
            <a:off x="195016" y="1295871"/>
            <a:ext cx="2515432" cy="830997"/>
          </a:xfrm>
          <a:prstGeom prst="rect">
            <a:avLst/>
          </a:prstGeom>
          <a:noFill/>
        </p:spPr>
        <p:txBody>
          <a:bodyPr wrap="none" lIns="91440" tIns="45720" rIns="91440" bIns="45720">
            <a:spAutoFit/>
          </a:bodyPr>
          <a:lstStyle/>
          <a:p>
            <a:pPr algn="ctr"/>
            <a:r>
              <a:rPr lang="en-US" sz="4800" b="1" dirty="0">
                <a:ln w="0"/>
                <a:solidFill>
                  <a:srgbClr val="54585A"/>
                </a:solidFill>
                <a:latin typeface="Cabin" panose="020B0803050202020004" pitchFamily="34" charset="0"/>
              </a:rPr>
              <a:t>Eligibility</a:t>
            </a:r>
          </a:p>
        </p:txBody>
      </p:sp>
      <p:sp>
        <p:nvSpPr>
          <p:cNvPr id="21" name="Rectangle 20"/>
          <p:cNvSpPr/>
          <p:nvPr/>
        </p:nvSpPr>
        <p:spPr>
          <a:xfrm>
            <a:off x="286334" y="2661018"/>
            <a:ext cx="8845759" cy="3062377"/>
          </a:xfrm>
          <a:prstGeom prst="rect">
            <a:avLst/>
          </a:prstGeom>
          <a:noFill/>
        </p:spPr>
        <p:txBody>
          <a:bodyPr wrap="square" lIns="91440" tIns="45720" rIns="91440" bIns="45720">
            <a:spAutoFit/>
          </a:bodyPr>
          <a:lstStyle/>
          <a:p>
            <a:pPr>
              <a:spcAft>
                <a:spcPts val="600"/>
              </a:spcAft>
            </a:pPr>
            <a:r>
              <a:rPr lang="en-US" sz="2400" dirty="0">
                <a:solidFill>
                  <a:srgbClr val="54585A"/>
                </a:solidFill>
                <a:latin typeface="Cabin" panose="020B0803050202020004" pitchFamily="34" charset="0"/>
                <a:cs typeface="Arial" panose="020B0604020202020204" pitchFamily="34" charset="0"/>
              </a:rPr>
              <a:t>•	Full-time, Part-time UCF students and </a:t>
            </a:r>
            <a:r>
              <a:rPr lang="en-US" sz="2400" b="1" u="sng" dirty="0">
                <a:solidFill>
                  <a:srgbClr val="54585A"/>
                </a:solidFill>
                <a:latin typeface="Cabin" panose="020B0803050202020004" pitchFamily="34" charset="0"/>
                <a:cs typeface="Arial" panose="020B0604020202020204" pitchFamily="34" charset="0"/>
              </a:rPr>
              <a:t>Graduating students</a:t>
            </a:r>
            <a:r>
              <a:rPr lang="en-US" sz="2400" dirty="0">
                <a:solidFill>
                  <a:srgbClr val="54585A"/>
                </a:solidFill>
                <a:latin typeface="Cabin" panose="020B0803050202020004" pitchFamily="34" charset="0"/>
                <a:cs typeface="Arial" panose="020B0604020202020204" pitchFamily="34" charset="0"/>
              </a:rPr>
              <a:t> </a:t>
            </a:r>
          </a:p>
          <a:p>
            <a:pPr>
              <a:spcAft>
                <a:spcPts val="600"/>
              </a:spcAft>
            </a:pPr>
            <a:endParaRPr lang="en-US" sz="2400" dirty="0">
              <a:solidFill>
                <a:srgbClr val="54585A"/>
              </a:solidFill>
              <a:latin typeface="Cabin" panose="020B0803050202020004" pitchFamily="34" charset="0"/>
              <a:cs typeface="Arial" panose="020B0604020202020204" pitchFamily="34" charset="0"/>
            </a:endParaRPr>
          </a:p>
          <a:p>
            <a:pPr>
              <a:spcAft>
                <a:spcPts val="600"/>
              </a:spcAft>
            </a:pPr>
            <a:r>
              <a:rPr lang="en-US" sz="2400" dirty="0">
                <a:solidFill>
                  <a:srgbClr val="54585A"/>
                </a:solidFill>
                <a:latin typeface="Cabin" panose="020B0803050202020004" pitchFamily="34" charset="0"/>
                <a:cs typeface="Arial" panose="020B0604020202020204" pitchFamily="34" charset="0"/>
              </a:rPr>
              <a:t>•	Teams may not be larger than 5 people</a:t>
            </a:r>
          </a:p>
          <a:p>
            <a:pPr>
              <a:spcAft>
                <a:spcPts val="600"/>
              </a:spcAft>
            </a:pPr>
            <a:endParaRPr lang="en-US" sz="2400" dirty="0">
              <a:solidFill>
                <a:srgbClr val="54585A"/>
              </a:solidFill>
              <a:latin typeface="Cabin" panose="020B0803050202020004" pitchFamily="34" charset="0"/>
              <a:cs typeface="Arial" panose="020B0604020202020204" pitchFamily="34" charset="0"/>
            </a:endParaRPr>
          </a:p>
          <a:p>
            <a:pPr>
              <a:spcAft>
                <a:spcPts val="600"/>
              </a:spcAft>
            </a:pPr>
            <a:r>
              <a:rPr lang="en-US" sz="2400" dirty="0">
                <a:solidFill>
                  <a:srgbClr val="54585A"/>
                </a:solidFill>
                <a:latin typeface="Cabin" panose="020B0803050202020004" pitchFamily="34" charset="0"/>
                <a:cs typeface="Arial" panose="020B0604020202020204" pitchFamily="34" charset="0"/>
              </a:rPr>
              <a:t>•	Employees, immediate family members of employees, and/or 	those living in the same household as employees of Addition 	Financial Credit Union are </a:t>
            </a:r>
            <a:r>
              <a:rPr lang="en-US" sz="2400" b="1" u="sng" dirty="0">
                <a:solidFill>
                  <a:srgbClr val="54585A"/>
                </a:solidFill>
                <a:latin typeface="Cabin" panose="020B0803050202020004" pitchFamily="34" charset="0"/>
                <a:cs typeface="Arial" panose="020B0604020202020204" pitchFamily="34" charset="0"/>
              </a:rPr>
              <a:t>not</a:t>
            </a:r>
            <a:r>
              <a:rPr lang="en-US" sz="2400" dirty="0">
                <a:solidFill>
                  <a:srgbClr val="54585A"/>
                </a:solidFill>
                <a:latin typeface="Cabin" panose="020B0803050202020004" pitchFamily="34" charset="0"/>
                <a:cs typeface="Arial" panose="020B0604020202020204" pitchFamily="34" charset="0"/>
              </a:rPr>
              <a:t> eligible.</a:t>
            </a:r>
          </a:p>
        </p:txBody>
      </p:sp>
    </p:spTree>
    <p:extLst>
      <p:ext uri="{BB962C8B-B14F-4D97-AF65-F5344CB8AC3E}">
        <p14:creationId xmlns:p14="http://schemas.microsoft.com/office/powerpoint/2010/main" val="346896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0D3D4"/>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r="4534"/>
          <a:stretch/>
        </p:blipFill>
        <p:spPr>
          <a:xfrm>
            <a:off x="268803" y="5845244"/>
            <a:ext cx="2679700" cy="812433"/>
          </a:xfrm>
          <a:prstGeom prst="rect">
            <a:avLst/>
          </a:prstGeom>
        </p:spPr>
      </p:pic>
      <p:sp>
        <p:nvSpPr>
          <p:cNvPr id="33" name="Rectangle 32"/>
          <p:cNvSpPr/>
          <p:nvPr/>
        </p:nvSpPr>
        <p:spPr>
          <a:xfrm>
            <a:off x="453670" y="1829698"/>
            <a:ext cx="1767215" cy="830997"/>
          </a:xfrm>
          <a:prstGeom prst="rect">
            <a:avLst/>
          </a:prstGeom>
          <a:noFill/>
        </p:spPr>
        <p:txBody>
          <a:bodyPr wrap="none" lIns="91440" tIns="45720" rIns="91440" bIns="45720">
            <a:spAutoFit/>
          </a:bodyPr>
          <a:lstStyle/>
          <a:p>
            <a:pPr algn="ctr"/>
            <a:r>
              <a:rPr lang="en-US" sz="4800" b="1" dirty="0">
                <a:ln w="0"/>
                <a:solidFill>
                  <a:srgbClr val="54585A"/>
                </a:solidFill>
                <a:latin typeface="Cabin" panose="020B0803050202020004" pitchFamily="34" charset="0"/>
              </a:rPr>
              <a:t>P</a:t>
            </a:r>
            <a:r>
              <a:rPr lang="en-US" sz="4800" b="1" cap="none" spc="0" dirty="0">
                <a:ln w="0"/>
                <a:solidFill>
                  <a:srgbClr val="54585A"/>
                </a:solidFill>
                <a:latin typeface="Cabin" panose="020B0803050202020004" pitchFamily="34" charset="0"/>
              </a:rPr>
              <a:t>rizes</a:t>
            </a:r>
          </a:p>
        </p:txBody>
      </p:sp>
      <p:grpSp>
        <p:nvGrpSpPr>
          <p:cNvPr id="6" name="Group 5"/>
          <p:cNvGrpSpPr/>
          <p:nvPr/>
        </p:nvGrpSpPr>
        <p:grpSpPr>
          <a:xfrm>
            <a:off x="1446283" y="2420714"/>
            <a:ext cx="2520275" cy="3108303"/>
            <a:chOff x="1446283" y="2420714"/>
            <a:chExt cx="2520275" cy="3108303"/>
          </a:xfrm>
        </p:grpSpPr>
        <p:sp>
          <p:nvSpPr>
            <p:cNvPr id="2" name="Rectangle 1"/>
            <p:cNvSpPr/>
            <p:nvPr/>
          </p:nvSpPr>
          <p:spPr>
            <a:xfrm>
              <a:off x="1446283" y="3065217"/>
              <a:ext cx="2520275" cy="2463800"/>
            </a:xfrm>
            <a:prstGeom prst="rect">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5-Point Star 2"/>
            <p:cNvSpPr/>
            <p:nvPr/>
          </p:nvSpPr>
          <p:spPr>
            <a:xfrm>
              <a:off x="2025878" y="2420714"/>
              <a:ext cx="1375606" cy="1314405"/>
            </a:xfrm>
            <a:prstGeom prst="star5">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723560" y="3976442"/>
              <a:ext cx="2057400" cy="1077218"/>
            </a:xfrm>
            <a:prstGeom prst="rect">
              <a:avLst/>
            </a:prstGeom>
            <a:noFill/>
          </p:spPr>
          <p:txBody>
            <a:bodyPr wrap="square" rtlCol="0">
              <a:spAutoFit/>
            </a:bodyPr>
            <a:lstStyle/>
            <a:p>
              <a:pPr algn="ctr"/>
              <a:r>
                <a:rPr lang="en-US" dirty="0">
                  <a:solidFill>
                    <a:schemeClr val="bg1"/>
                  </a:solidFill>
                  <a:effectLst>
                    <a:outerShdw blurRad="38100" dist="38100" dir="2700000" algn="tl">
                      <a:srgbClr val="000000">
                        <a:alpha val="43137"/>
                      </a:srgbClr>
                    </a:outerShdw>
                  </a:effectLst>
                  <a:latin typeface="Cabin" panose="020B0803050202020004" pitchFamily="34" charset="0"/>
                  <a:cs typeface="Arial" panose="020B0604020202020204" pitchFamily="34" charset="0"/>
                </a:rPr>
                <a:t>FIRST PLACE</a:t>
              </a:r>
            </a:p>
            <a:p>
              <a:pPr algn="ctr"/>
              <a:r>
                <a:rPr lang="en-US" sz="4400" b="1" dirty="0">
                  <a:solidFill>
                    <a:schemeClr val="bg1"/>
                  </a:solidFill>
                  <a:effectLst>
                    <a:outerShdw blurRad="38100" dist="38100" dir="2700000" algn="tl">
                      <a:srgbClr val="000000">
                        <a:alpha val="43137"/>
                      </a:srgbClr>
                    </a:outerShdw>
                  </a:effectLst>
                  <a:latin typeface="Cabin" panose="020B0803050202020004" pitchFamily="34" charset="0"/>
                  <a:cs typeface="Arial" panose="020B0604020202020204" pitchFamily="34" charset="0"/>
                </a:rPr>
                <a:t>$</a:t>
              </a:r>
              <a:r>
                <a:rPr lang="en-US" sz="4000" b="1" dirty="0">
                  <a:solidFill>
                    <a:schemeClr val="bg1"/>
                  </a:solidFill>
                  <a:effectLst>
                    <a:outerShdw blurRad="38100" dist="38100" dir="2700000" algn="tl">
                      <a:srgbClr val="000000">
                        <a:alpha val="43137"/>
                      </a:srgbClr>
                    </a:outerShdw>
                  </a:effectLst>
                  <a:latin typeface="Cabin" panose="020B0803050202020004" pitchFamily="34" charset="0"/>
                  <a:cs typeface="Arial" panose="020B0604020202020204" pitchFamily="34" charset="0"/>
                </a:rPr>
                <a:t>3,000</a:t>
              </a:r>
              <a:endParaRPr lang="en-US" sz="4400" b="1" dirty="0">
                <a:solidFill>
                  <a:schemeClr val="bg1"/>
                </a:solidFill>
                <a:effectLst>
                  <a:outerShdw blurRad="38100" dist="38100" dir="2700000" algn="tl">
                    <a:srgbClr val="000000">
                      <a:alpha val="43137"/>
                    </a:srgbClr>
                  </a:outerShdw>
                </a:effectLst>
                <a:latin typeface="Cabin" panose="020B0803050202020004" pitchFamily="34" charset="0"/>
                <a:cs typeface="Arial" panose="020B0604020202020204" pitchFamily="34" charset="0"/>
              </a:endParaRPr>
            </a:p>
          </p:txBody>
        </p:sp>
      </p:grpSp>
      <p:grpSp>
        <p:nvGrpSpPr>
          <p:cNvPr id="5" name="Group 4"/>
          <p:cNvGrpSpPr/>
          <p:nvPr/>
        </p:nvGrpSpPr>
        <p:grpSpPr>
          <a:xfrm>
            <a:off x="4866838" y="2420714"/>
            <a:ext cx="2520275" cy="3108303"/>
            <a:chOff x="4866838" y="2420714"/>
            <a:chExt cx="2520275" cy="3108303"/>
          </a:xfrm>
        </p:grpSpPr>
        <p:sp>
          <p:nvSpPr>
            <p:cNvPr id="35" name="Rectangle 34"/>
            <p:cNvSpPr/>
            <p:nvPr/>
          </p:nvSpPr>
          <p:spPr>
            <a:xfrm>
              <a:off x="4866838" y="3065217"/>
              <a:ext cx="2520275" cy="2463800"/>
            </a:xfrm>
            <a:prstGeom prst="rect">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p:cNvSpPr/>
            <p:nvPr/>
          </p:nvSpPr>
          <p:spPr>
            <a:xfrm>
              <a:off x="5446433" y="2420714"/>
              <a:ext cx="1375606" cy="1314405"/>
            </a:xfrm>
            <a:prstGeom prst="star5">
              <a:avLst/>
            </a:prstGeom>
            <a:solidFill>
              <a:srgbClr val="D0D3D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105536" y="3976442"/>
              <a:ext cx="2057400" cy="1077218"/>
            </a:xfrm>
            <a:prstGeom prst="rect">
              <a:avLst/>
            </a:prstGeom>
            <a:noFill/>
          </p:spPr>
          <p:txBody>
            <a:bodyPr wrap="square" rtlCol="0">
              <a:spAutoFit/>
            </a:bodyPr>
            <a:lstStyle/>
            <a:p>
              <a:pPr algn="ctr"/>
              <a:r>
                <a:rPr lang="en-US" dirty="0">
                  <a:solidFill>
                    <a:schemeClr val="bg1"/>
                  </a:solidFill>
                  <a:effectLst>
                    <a:outerShdw blurRad="38100" dist="38100" dir="2700000" algn="tl">
                      <a:srgbClr val="000000">
                        <a:alpha val="43137"/>
                      </a:srgbClr>
                    </a:outerShdw>
                  </a:effectLst>
                  <a:latin typeface="Cabin" panose="020B0803050202020004" pitchFamily="34" charset="0"/>
                  <a:cs typeface="Arial" panose="020B0604020202020204" pitchFamily="34" charset="0"/>
                </a:rPr>
                <a:t>SECOND PLACE</a:t>
              </a:r>
            </a:p>
            <a:p>
              <a:pPr algn="ctr"/>
              <a:r>
                <a:rPr lang="en-US" sz="4400" b="1" dirty="0">
                  <a:solidFill>
                    <a:schemeClr val="bg1"/>
                  </a:solidFill>
                  <a:effectLst>
                    <a:outerShdw blurRad="38100" dist="38100" dir="2700000" algn="tl">
                      <a:srgbClr val="000000">
                        <a:alpha val="43137"/>
                      </a:srgbClr>
                    </a:outerShdw>
                  </a:effectLst>
                  <a:latin typeface="Cabin" panose="020B0803050202020004" pitchFamily="34" charset="0"/>
                  <a:cs typeface="Arial" panose="020B0604020202020204" pitchFamily="34" charset="0"/>
                </a:rPr>
                <a:t>$</a:t>
              </a:r>
              <a:r>
                <a:rPr lang="en-US" sz="4000" b="1" dirty="0">
                  <a:solidFill>
                    <a:schemeClr val="bg1"/>
                  </a:solidFill>
                  <a:effectLst>
                    <a:outerShdw blurRad="38100" dist="38100" dir="2700000" algn="tl">
                      <a:srgbClr val="000000">
                        <a:alpha val="43137"/>
                      </a:srgbClr>
                    </a:outerShdw>
                  </a:effectLst>
                  <a:latin typeface="Cabin" panose="020B0803050202020004" pitchFamily="34" charset="0"/>
                  <a:cs typeface="Arial" panose="020B0604020202020204" pitchFamily="34" charset="0"/>
                </a:rPr>
                <a:t>1,500</a:t>
              </a:r>
              <a:endParaRPr lang="en-US" sz="4400" b="1" dirty="0">
                <a:solidFill>
                  <a:schemeClr val="bg1"/>
                </a:solidFill>
                <a:effectLst>
                  <a:outerShdw blurRad="38100" dist="38100" dir="2700000" algn="tl">
                    <a:srgbClr val="000000">
                      <a:alpha val="43137"/>
                    </a:srgbClr>
                  </a:outerShdw>
                </a:effectLst>
                <a:latin typeface="Cabin" panose="020B0803050202020004" pitchFamily="34" charset="0"/>
                <a:cs typeface="Arial" panose="020B0604020202020204" pitchFamily="34" charset="0"/>
              </a:endParaRPr>
            </a:p>
          </p:txBody>
        </p:sp>
      </p:grpSp>
      <p:grpSp>
        <p:nvGrpSpPr>
          <p:cNvPr id="53" name="Group 52"/>
          <p:cNvGrpSpPr/>
          <p:nvPr/>
        </p:nvGrpSpPr>
        <p:grpSpPr>
          <a:xfrm flipH="1">
            <a:off x="2706421" y="-890315"/>
            <a:ext cx="9907740" cy="5209540"/>
            <a:chOff x="-420914" y="-867229"/>
            <a:chExt cx="9907740" cy="5209540"/>
          </a:xfrm>
        </p:grpSpPr>
        <p:sp>
          <p:nvSpPr>
            <p:cNvPr id="54" name="Hexagon 53"/>
            <p:cNvSpPr/>
            <p:nvPr/>
          </p:nvSpPr>
          <p:spPr>
            <a:xfrm>
              <a:off x="-420914" y="873397"/>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a:off x="1158240" y="0"/>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a:off x="1158240" y="1735546"/>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a:off x="2737394" y="867228"/>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a:off x="-420914" y="2607854"/>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a:off x="-420914" y="-852714"/>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a:off x="2737394" y="-859608"/>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a:off x="4316548" y="0"/>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a:off x="5895702" y="-867229"/>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a:off x="7474856" y="-1"/>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flipH="1">
            <a:off x="2706421" y="-893433"/>
            <a:ext cx="9907740" cy="5209540"/>
            <a:chOff x="-420914" y="-867229"/>
            <a:chExt cx="9907740" cy="5209540"/>
          </a:xfrm>
        </p:grpSpPr>
        <p:sp>
          <p:nvSpPr>
            <p:cNvPr id="65" name="Hexagon 64"/>
            <p:cNvSpPr/>
            <p:nvPr/>
          </p:nvSpPr>
          <p:spPr>
            <a:xfrm>
              <a:off x="-420914" y="873397"/>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a:off x="1158240" y="0"/>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a:off x="1158240" y="1735546"/>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a:off x="2737394" y="867228"/>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a:off x="-420914" y="2607854"/>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a:off x="-420914" y="-852714"/>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a:off x="2737394" y="-859608"/>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a:off x="4316548" y="0"/>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Hexagon 72"/>
            <p:cNvSpPr/>
            <p:nvPr/>
          </p:nvSpPr>
          <p:spPr>
            <a:xfrm>
              <a:off x="5895702" y="-867229"/>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Hexagon 73"/>
            <p:cNvSpPr/>
            <p:nvPr/>
          </p:nvSpPr>
          <p:spPr>
            <a:xfrm>
              <a:off x="7474856" y="-1"/>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8195715" y="2441007"/>
            <a:ext cx="2520275" cy="3108303"/>
            <a:chOff x="8195715" y="2441007"/>
            <a:chExt cx="2520275" cy="3108303"/>
          </a:xfrm>
        </p:grpSpPr>
        <p:sp>
          <p:nvSpPr>
            <p:cNvPr id="37" name="Rectangle 36"/>
            <p:cNvSpPr/>
            <p:nvPr/>
          </p:nvSpPr>
          <p:spPr>
            <a:xfrm>
              <a:off x="8195715" y="3085510"/>
              <a:ext cx="2520275" cy="2463800"/>
            </a:xfrm>
            <a:prstGeom prst="rect">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p:nvPr/>
          </p:nvSpPr>
          <p:spPr>
            <a:xfrm>
              <a:off x="8775310" y="2441007"/>
              <a:ext cx="1375606" cy="1314405"/>
            </a:xfrm>
            <a:prstGeom prst="star5">
              <a:avLst/>
            </a:prstGeom>
            <a:solidFill>
              <a:srgbClr val="DD8F4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8427152" y="3976442"/>
              <a:ext cx="2057400" cy="1077218"/>
            </a:xfrm>
            <a:prstGeom prst="rect">
              <a:avLst/>
            </a:prstGeom>
            <a:noFill/>
          </p:spPr>
          <p:txBody>
            <a:bodyPr wrap="square" rtlCol="0">
              <a:spAutoFit/>
            </a:bodyPr>
            <a:lstStyle/>
            <a:p>
              <a:pPr algn="ctr"/>
              <a:r>
                <a:rPr lang="en-US" dirty="0">
                  <a:solidFill>
                    <a:schemeClr val="bg1"/>
                  </a:solidFill>
                  <a:effectLst>
                    <a:outerShdw blurRad="38100" dist="38100" dir="2700000" algn="tl">
                      <a:srgbClr val="000000">
                        <a:alpha val="43137"/>
                      </a:srgbClr>
                    </a:outerShdw>
                  </a:effectLst>
                  <a:latin typeface="Cabin" panose="020B0803050202020004" pitchFamily="34" charset="0"/>
                  <a:cs typeface="Arial" panose="020B0604020202020204" pitchFamily="34" charset="0"/>
                </a:rPr>
                <a:t>THIRD PLACE</a:t>
              </a:r>
            </a:p>
            <a:p>
              <a:pPr algn="ctr"/>
              <a:r>
                <a:rPr lang="en-US" sz="4400" b="1" dirty="0">
                  <a:solidFill>
                    <a:schemeClr val="bg1"/>
                  </a:solidFill>
                  <a:effectLst>
                    <a:outerShdw blurRad="38100" dist="38100" dir="2700000" algn="tl">
                      <a:srgbClr val="000000">
                        <a:alpha val="43137"/>
                      </a:srgbClr>
                    </a:outerShdw>
                  </a:effectLst>
                  <a:latin typeface="Cabin" panose="020B0803050202020004" pitchFamily="34" charset="0"/>
                  <a:cs typeface="Arial" panose="020B0604020202020204" pitchFamily="34" charset="0"/>
                </a:rPr>
                <a:t>$</a:t>
              </a:r>
              <a:r>
                <a:rPr lang="en-US" sz="4000" b="1" dirty="0">
                  <a:solidFill>
                    <a:schemeClr val="bg1"/>
                  </a:solidFill>
                  <a:effectLst>
                    <a:outerShdw blurRad="38100" dist="38100" dir="2700000" algn="tl">
                      <a:srgbClr val="000000">
                        <a:alpha val="43137"/>
                      </a:srgbClr>
                    </a:outerShdw>
                  </a:effectLst>
                  <a:latin typeface="Cabin" panose="020B0803050202020004" pitchFamily="34" charset="0"/>
                  <a:cs typeface="Arial" panose="020B0604020202020204" pitchFamily="34" charset="0"/>
                </a:rPr>
                <a:t>500</a:t>
              </a:r>
              <a:endParaRPr lang="en-US" sz="4400" b="1" dirty="0">
                <a:solidFill>
                  <a:schemeClr val="bg1"/>
                </a:solidFill>
                <a:effectLst>
                  <a:outerShdw blurRad="38100" dist="38100" dir="2700000" algn="tl">
                    <a:srgbClr val="000000">
                      <a:alpha val="43137"/>
                    </a:srgbClr>
                  </a:outerShdw>
                </a:effectLst>
                <a:latin typeface="Cabin" panose="020B0803050202020004" pitchFamily="34" charset="0"/>
                <a:cs typeface="Arial" panose="020B0604020202020204" pitchFamily="34" charset="0"/>
              </a:endParaRPr>
            </a:p>
          </p:txBody>
        </p:sp>
      </p:grpSp>
    </p:spTree>
    <p:extLst>
      <p:ext uri="{BB962C8B-B14F-4D97-AF65-F5344CB8AC3E}">
        <p14:creationId xmlns:p14="http://schemas.microsoft.com/office/powerpoint/2010/main" val="22145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4585A"/>
        </a:solidFill>
        <a:effectLst/>
      </p:bgPr>
    </p:bg>
    <p:spTree>
      <p:nvGrpSpPr>
        <p:cNvPr id="1" name=""/>
        <p:cNvGrpSpPr/>
        <p:nvPr/>
      </p:nvGrpSpPr>
      <p:grpSpPr>
        <a:xfrm>
          <a:off x="0" y="0"/>
          <a:ext cx="0" cy="0"/>
          <a:chOff x="0" y="0"/>
          <a:chExt cx="0" cy="0"/>
        </a:xfrm>
      </p:grpSpPr>
      <p:sp>
        <p:nvSpPr>
          <p:cNvPr id="2" name="Hexagon 1"/>
          <p:cNvSpPr/>
          <p:nvPr/>
        </p:nvSpPr>
        <p:spPr>
          <a:xfrm>
            <a:off x="-3177506" y="0"/>
            <a:ext cx="7955280" cy="6858000"/>
          </a:xfrm>
          <a:prstGeom prst="hexagon">
            <a:avLst/>
          </a:prstGeom>
          <a:solidFill>
            <a:srgbClr val="414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4534"/>
          <a:stretch/>
        </p:blipFill>
        <p:spPr>
          <a:xfrm>
            <a:off x="542810" y="5531160"/>
            <a:ext cx="2679700" cy="812433"/>
          </a:xfrm>
          <a:prstGeom prst="rect">
            <a:avLst/>
          </a:prstGeom>
        </p:spPr>
      </p:pic>
      <p:sp>
        <p:nvSpPr>
          <p:cNvPr id="6" name="Rectangle 5"/>
          <p:cNvSpPr/>
          <p:nvPr/>
        </p:nvSpPr>
        <p:spPr>
          <a:xfrm>
            <a:off x="2805259" y="2684104"/>
            <a:ext cx="6581482" cy="1200329"/>
          </a:xfrm>
          <a:prstGeom prst="rect">
            <a:avLst/>
          </a:prstGeom>
          <a:noFill/>
        </p:spPr>
        <p:txBody>
          <a:bodyPr wrap="none" lIns="91440" tIns="45720" rIns="91440" bIns="45720">
            <a:spAutoFit/>
          </a:bodyPr>
          <a:lstStyle/>
          <a:p>
            <a:pPr algn="ctr"/>
            <a:r>
              <a:rPr lang="en-US" sz="7200" b="0" cap="none" spc="0" dirty="0">
                <a:ln w="0"/>
                <a:solidFill>
                  <a:schemeClr val="bg1"/>
                </a:solidFill>
                <a:latin typeface="Cabin" panose="020B0803050202020004" pitchFamily="34" charset="0"/>
              </a:rPr>
              <a:t>Important Dates</a:t>
            </a:r>
          </a:p>
        </p:txBody>
      </p:sp>
    </p:spTree>
    <p:extLst>
      <p:ext uri="{BB962C8B-B14F-4D97-AF65-F5344CB8AC3E}">
        <p14:creationId xmlns:p14="http://schemas.microsoft.com/office/powerpoint/2010/main" val="603845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14445"/>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r="4534"/>
          <a:stretch/>
        </p:blipFill>
        <p:spPr>
          <a:xfrm>
            <a:off x="454690" y="5960546"/>
            <a:ext cx="2679700" cy="812433"/>
          </a:xfrm>
          <a:prstGeom prst="rect">
            <a:avLst/>
          </a:prstGeom>
        </p:spPr>
      </p:pic>
      <p:grpSp>
        <p:nvGrpSpPr>
          <p:cNvPr id="16" name="Group 15"/>
          <p:cNvGrpSpPr/>
          <p:nvPr/>
        </p:nvGrpSpPr>
        <p:grpSpPr>
          <a:xfrm flipH="1">
            <a:off x="2706421" y="-877615"/>
            <a:ext cx="9907740" cy="5209540"/>
            <a:chOff x="-420914" y="-867229"/>
            <a:chExt cx="9907740" cy="5209540"/>
          </a:xfrm>
        </p:grpSpPr>
        <p:sp>
          <p:nvSpPr>
            <p:cNvPr id="18" name="Hexagon 17"/>
            <p:cNvSpPr/>
            <p:nvPr/>
          </p:nvSpPr>
          <p:spPr>
            <a:xfrm>
              <a:off x="-420914" y="873397"/>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p:cNvSpPr/>
            <p:nvPr/>
          </p:nvSpPr>
          <p:spPr>
            <a:xfrm>
              <a:off x="1158240" y="0"/>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p:cNvSpPr/>
            <p:nvPr/>
          </p:nvSpPr>
          <p:spPr>
            <a:xfrm>
              <a:off x="1158240" y="1735546"/>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p:cNvSpPr/>
            <p:nvPr/>
          </p:nvSpPr>
          <p:spPr>
            <a:xfrm>
              <a:off x="2737394" y="867228"/>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p:cNvSpPr/>
            <p:nvPr/>
          </p:nvSpPr>
          <p:spPr>
            <a:xfrm>
              <a:off x="-420914" y="2607854"/>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p:cNvSpPr/>
            <p:nvPr/>
          </p:nvSpPr>
          <p:spPr>
            <a:xfrm>
              <a:off x="-420914" y="-852714"/>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p:cNvSpPr/>
            <p:nvPr/>
          </p:nvSpPr>
          <p:spPr>
            <a:xfrm>
              <a:off x="2737394" y="-859608"/>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p:cNvSpPr/>
            <p:nvPr/>
          </p:nvSpPr>
          <p:spPr>
            <a:xfrm>
              <a:off x="4316548" y="0"/>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5895702" y="-867229"/>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p:cNvSpPr/>
            <p:nvPr/>
          </p:nvSpPr>
          <p:spPr>
            <a:xfrm>
              <a:off x="7474856" y="-1"/>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p:cNvSpPr/>
          <p:nvPr/>
        </p:nvSpPr>
        <p:spPr>
          <a:xfrm>
            <a:off x="196551" y="2300670"/>
            <a:ext cx="9517221" cy="3385542"/>
          </a:xfrm>
          <a:prstGeom prst="rect">
            <a:avLst/>
          </a:prstGeom>
          <a:noFill/>
          <a:effectLst>
            <a:outerShdw blurRad="50800" dist="50800" dir="5400000" sx="85000" sy="85000" algn="ctr" rotWithShape="0">
              <a:schemeClr val="bg1"/>
            </a:outerShdw>
          </a:effectLst>
        </p:spPr>
        <p:txBody>
          <a:bodyPr wrap="none" lIns="91440" tIns="45720" rIns="91440" bIns="45720">
            <a:spAutoFit/>
          </a:bodyPr>
          <a:lstStyle/>
          <a:p>
            <a:pPr lvl="0"/>
            <a:endParaRPr lang="en-US" sz="1400" dirty="0">
              <a:solidFill>
                <a:schemeClr val="bg1"/>
              </a:solidFill>
              <a:effectLst>
                <a:outerShdw blurRad="38100" dist="38100" dir="2700000" algn="tl">
                  <a:srgbClr val="000000">
                    <a:alpha val="43137"/>
                  </a:srgbClr>
                </a:outerShdw>
              </a:effectLst>
              <a:latin typeface="Cabin" panose="020B0803050202020004" pitchFamily="34" charset="0"/>
              <a:cs typeface="Arial" panose="020B0604020202020204" pitchFamily="34" charset="0"/>
            </a:endParaRPr>
          </a:p>
          <a:p>
            <a:pPr lvl="0"/>
            <a:r>
              <a:rPr lang="en-US" sz="2800" b="1" dirty="0">
                <a:solidFill>
                  <a:schemeClr val="bg1"/>
                </a:solidFill>
                <a:latin typeface="Cabin" panose="020B0803050202020004" pitchFamily="34" charset="0"/>
                <a:cs typeface="Arial" panose="020B0604020202020204" pitchFamily="34" charset="0"/>
              </a:rPr>
              <a:t>September 22</a:t>
            </a:r>
            <a:r>
              <a:rPr lang="en-US" sz="2800" b="1" baseline="30000" dirty="0">
                <a:solidFill>
                  <a:schemeClr val="bg1"/>
                </a:solidFill>
                <a:latin typeface="Cabin" panose="020B0803050202020004" pitchFamily="34" charset="0"/>
                <a:cs typeface="Arial" panose="020B0604020202020204" pitchFamily="34" charset="0"/>
              </a:rPr>
              <a:t>nd</a:t>
            </a:r>
            <a:r>
              <a:rPr lang="en-US" sz="2800" b="1" dirty="0">
                <a:solidFill>
                  <a:schemeClr val="bg1"/>
                </a:solidFill>
                <a:latin typeface="Cabin" panose="020B0803050202020004" pitchFamily="34" charset="0"/>
                <a:cs typeface="Arial" panose="020B0604020202020204" pitchFamily="34" charset="0"/>
              </a:rPr>
              <a:t>, 2023</a:t>
            </a:r>
          </a:p>
          <a:p>
            <a:pPr lvl="0"/>
            <a:r>
              <a:rPr lang="en-US" sz="2800" dirty="0">
                <a:solidFill>
                  <a:schemeClr val="bg1"/>
                </a:solidFill>
                <a:latin typeface="Cabin" panose="020B0803050202020004" pitchFamily="34" charset="0"/>
                <a:cs typeface="Arial" panose="020B0604020202020204" pitchFamily="34" charset="0"/>
              </a:rPr>
              <a:t>Competition Commences</a:t>
            </a:r>
            <a:endParaRPr lang="en-US" sz="1400" dirty="0">
              <a:solidFill>
                <a:schemeClr val="bg1"/>
              </a:solidFill>
              <a:latin typeface="Cabin" panose="020B0803050202020004" pitchFamily="34" charset="0"/>
              <a:cs typeface="Arial" panose="020B0604020202020204" pitchFamily="34" charset="0"/>
            </a:endParaRPr>
          </a:p>
          <a:p>
            <a:pPr lvl="0"/>
            <a:endParaRPr lang="en-US" sz="2000" dirty="0">
              <a:solidFill>
                <a:schemeClr val="bg1"/>
              </a:solidFill>
              <a:latin typeface="Cabin" panose="020B0803050202020004" pitchFamily="34" charset="0"/>
              <a:cs typeface="Arial" panose="020B0604020202020204" pitchFamily="34" charset="0"/>
            </a:endParaRPr>
          </a:p>
          <a:p>
            <a:pPr lvl="0"/>
            <a:endParaRPr lang="en-US" sz="2000" dirty="0">
              <a:solidFill>
                <a:schemeClr val="bg1"/>
              </a:solidFill>
              <a:latin typeface="Cabin" panose="020B0803050202020004" pitchFamily="34" charset="0"/>
              <a:cs typeface="Arial" panose="020B0604020202020204" pitchFamily="34" charset="0"/>
            </a:endParaRPr>
          </a:p>
          <a:p>
            <a:pPr lvl="0"/>
            <a:r>
              <a:rPr lang="en-US" sz="2800" b="1" dirty="0">
                <a:solidFill>
                  <a:schemeClr val="bg1"/>
                </a:solidFill>
                <a:latin typeface="Cabin" panose="020B0803050202020004" pitchFamily="34" charset="0"/>
                <a:cs typeface="Arial" panose="020B0604020202020204" pitchFamily="34" charset="0"/>
              </a:rPr>
              <a:t>January 15</a:t>
            </a:r>
            <a:r>
              <a:rPr lang="en-US" sz="2800" b="1" baseline="30000" dirty="0">
                <a:solidFill>
                  <a:schemeClr val="bg1"/>
                </a:solidFill>
                <a:latin typeface="Cabin" panose="020B0803050202020004" pitchFamily="34" charset="0"/>
                <a:cs typeface="Arial" panose="020B0604020202020204" pitchFamily="34" charset="0"/>
              </a:rPr>
              <a:t>th</a:t>
            </a:r>
            <a:r>
              <a:rPr lang="en-US" sz="2800" b="1" dirty="0">
                <a:solidFill>
                  <a:schemeClr val="bg1"/>
                </a:solidFill>
                <a:latin typeface="Cabin" panose="020B0803050202020004" pitchFamily="34" charset="0"/>
                <a:cs typeface="Arial" panose="020B0604020202020204" pitchFamily="34" charset="0"/>
              </a:rPr>
              <a:t>, 2024 </a:t>
            </a:r>
          </a:p>
          <a:p>
            <a:pPr lvl="0"/>
            <a:r>
              <a:rPr lang="en-US" sz="2800" dirty="0">
                <a:solidFill>
                  <a:schemeClr val="bg1"/>
                </a:solidFill>
                <a:latin typeface="Cabin" panose="020B0803050202020004" pitchFamily="34" charset="0"/>
                <a:cs typeface="Arial" panose="020B0604020202020204" pitchFamily="34" charset="0"/>
              </a:rPr>
              <a:t>Documents/Files Due</a:t>
            </a:r>
          </a:p>
          <a:p>
            <a:pPr lvl="0"/>
            <a:r>
              <a:rPr lang="en-US" sz="2400" dirty="0">
                <a:solidFill>
                  <a:schemeClr val="bg1"/>
                </a:solidFill>
                <a:latin typeface="Cabin" panose="020B0803050202020004" pitchFamily="34" charset="0"/>
                <a:cs typeface="Arial" panose="020B0604020202020204" pitchFamily="34" charset="0"/>
              </a:rPr>
              <a:t>Link for uploading submissions is also available on </a:t>
            </a:r>
          </a:p>
          <a:p>
            <a:pPr lvl="0"/>
            <a:r>
              <a:rPr lang="en-US" sz="2400" dirty="0">
                <a:solidFill>
                  <a:schemeClr val="bg1"/>
                </a:solidFill>
                <a:latin typeface="Cabin" panose="020B0803050202020004" pitchFamily="34" charset="0"/>
                <a:cs typeface="Arial" panose="020B0604020202020204" pitchFamily="34" charset="0"/>
              </a:rPr>
              <a:t>https://sciences.ucf.edu/statistics/addition-financial-competition-2023-24/</a:t>
            </a:r>
            <a:endParaRPr lang="en-US" sz="2800" u="sng" dirty="0">
              <a:solidFill>
                <a:schemeClr val="bg1"/>
              </a:solidFill>
              <a:latin typeface="Cabin" panose="020B0803050202020004" pitchFamily="34" charset="0"/>
              <a:cs typeface="Arial" panose="020B0604020202020204" pitchFamily="34" charset="0"/>
            </a:endParaRPr>
          </a:p>
        </p:txBody>
      </p:sp>
      <p:sp>
        <p:nvSpPr>
          <p:cNvPr id="31" name="Rectangle 30"/>
          <p:cNvSpPr/>
          <p:nvPr/>
        </p:nvSpPr>
        <p:spPr>
          <a:xfrm>
            <a:off x="82989" y="1620119"/>
            <a:ext cx="4525150" cy="830997"/>
          </a:xfrm>
          <a:prstGeom prst="rect">
            <a:avLst/>
          </a:prstGeom>
          <a:noFill/>
        </p:spPr>
        <p:txBody>
          <a:bodyPr wrap="none" lIns="91440" tIns="45720" rIns="91440" bIns="45720">
            <a:spAutoFit/>
          </a:bodyPr>
          <a:lstStyle/>
          <a:p>
            <a:pPr algn="ctr"/>
            <a:r>
              <a:rPr lang="en-US" sz="4800" b="1" cap="none" spc="0" dirty="0">
                <a:ln w="0"/>
                <a:solidFill>
                  <a:schemeClr val="bg1"/>
                </a:solidFill>
                <a:latin typeface="Cabin" panose="020B0803050202020004" pitchFamily="34" charset="0"/>
              </a:rPr>
              <a:t>Important Dates</a:t>
            </a:r>
          </a:p>
        </p:txBody>
      </p:sp>
    </p:spTree>
    <p:extLst>
      <p:ext uri="{BB962C8B-B14F-4D97-AF65-F5344CB8AC3E}">
        <p14:creationId xmlns:p14="http://schemas.microsoft.com/office/powerpoint/2010/main" val="3493929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14445"/>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r="4534"/>
          <a:stretch/>
        </p:blipFill>
        <p:spPr>
          <a:xfrm>
            <a:off x="451540" y="5960297"/>
            <a:ext cx="2679700" cy="812433"/>
          </a:xfrm>
          <a:prstGeom prst="rect">
            <a:avLst/>
          </a:prstGeom>
        </p:spPr>
      </p:pic>
      <p:sp>
        <p:nvSpPr>
          <p:cNvPr id="29" name="Rectangle 28"/>
          <p:cNvSpPr/>
          <p:nvPr/>
        </p:nvSpPr>
        <p:spPr>
          <a:xfrm>
            <a:off x="-153556" y="1515817"/>
            <a:ext cx="4803047" cy="830997"/>
          </a:xfrm>
          <a:prstGeom prst="rect">
            <a:avLst/>
          </a:prstGeom>
          <a:noFill/>
        </p:spPr>
        <p:txBody>
          <a:bodyPr wrap="square" lIns="91440" tIns="45720" rIns="91440" bIns="45720">
            <a:spAutoFit/>
          </a:bodyPr>
          <a:lstStyle/>
          <a:p>
            <a:pPr algn="ctr"/>
            <a:r>
              <a:rPr lang="en-US" sz="4800" b="1" cap="none" spc="0" dirty="0">
                <a:ln w="0"/>
                <a:solidFill>
                  <a:schemeClr val="bg1"/>
                </a:solidFill>
                <a:latin typeface="Cabin" panose="020B0803050202020004" pitchFamily="34" charset="0"/>
              </a:rPr>
              <a:t>Important Dates</a:t>
            </a:r>
          </a:p>
        </p:txBody>
      </p:sp>
      <p:sp>
        <p:nvSpPr>
          <p:cNvPr id="30" name="Rectangle 29"/>
          <p:cNvSpPr/>
          <p:nvPr/>
        </p:nvSpPr>
        <p:spPr>
          <a:xfrm>
            <a:off x="614075" y="2428875"/>
            <a:ext cx="10501308" cy="3447098"/>
          </a:xfrm>
          <a:prstGeom prst="rect">
            <a:avLst/>
          </a:prstGeom>
          <a:noFill/>
        </p:spPr>
        <p:txBody>
          <a:bodyPr wrap="square" lIns="91440" tIns="45720" rIns="91440" bIns="45720">
            <a:spAutoFit/>
          </a:bodyPr>
          <a:lstStyle/>
          <a:p>
            <a:pPr lvl="0"/>
            <a:r>
              <a:rPr lang="en-US" sz="2800" b="1" dirty="0">
                <a:solidFill>
                  <a:schemeClr val="bg1"/>
                </a:solidFill>
                <a:latin typeface="Cabin" panose="020B0803050202020004" pitchFamily="34" charset="0"/>
                <a:cs typeface="Arial" panose="020B0604020202020204" pitchFamily="34" charset="0"/>
              </a:rPr>
              <a:t>February 6</a:t>
            </a:r>
            <a:r>
              <a:rPr lang="en-US" sz="2800" b="1" baseline="30000" dirty="0">
                <a:solidFill>
                  <a:schemeClr val="bg1"/>
                </a:solidFill>
                <a:latin typeface="Cabin" panose="020B0803050202020004" pitchFamily="34" charset="0"/>
                <a:cs typeface="Arial" panose="020B0604020202020204" pitchFamily="34" charset="0"/>
              </a:rPr>
              <a:t>th</a:t>
            </a:r>
            <a:r>
              <a:rPr lang="en-US" sz="2800" b="1" dirty="0">
                <a:solidFill>
                  <a:schemeClr val="bg1"/>
                </a:solidFill>
                <a:latin typeface="Cabin" panose="020B0803050202020004" pitchFamily="34" charset="0"/>
                <a:cs typeface="Arial" panose="020B0604020202020204" pitchFamily="34" charset="0"/>
              </a:rPr>
              <a:t>, 2024 </a:t>
            </a:r>
            <a:r>
              <a:rPr lang="en-US" b="1" dirty="0">
                <a:solidFill>
                  <a:schemeClr val="bg1"/>
                </a:solidFill>
                <a:latin typeface="Cabin" panose="020B0803050202020004" pitchFamily="34" charset="0"/>
                <a:cs typeface="Arial" panose="020B0604020202020204" pitchFamily="34" charset="0"/>
              </a:rPr>
              <a:t>through</a:t>
            </a:r>
            <a:r>
              <a:rPr lang="en-US" sz="2800" b="1" dirty="0">
                <a:solidFill>
                  <a:schemeClr val="bg1"/>
                </a:solidFill>
                <a:latin typeface="Cabin" panose="020B0803050202020004" pitchFamily="34" charset="0"/>
                <a:cs typeface="Arial" panose="020B0604020202020204" pitchFamily="34" charset="0"/>
              </a:rPr>
              <a:t> February 17</a:t>
            </a:r>
            <a:r>
              <a:rPr lang="en-US" sz="2800" b="1" baseline="30000" dirty="0">
                <a:solidFill>
                  <a:schemeClr val="bg1"/>
                </a:solidFill>
                <a:latin typeface="Cabin" panose="020B0803050202020004" pitchFamily="34" charset="0"/>
                <a:cs typeface="Arial" panose="020B0604020202020204" pitchFamily="34" charset="0"/>
              </a:rPr>
              <a:t>th</a:t>
            </a:r>
            <a:r>
              <a:rPr lang="en-US" sz="2800" b="1" dirty="0">
                <a:solidFill>
                  <a:schemeClr val="bg1"/>
                </a:solidFill>
                <a:latin typeface="Cabin" panose="020B0803050202020004" pitchFamily="34" charset="0"/>
                <a:cs typeface="Arial" panose="020B0604020202020204" pitchFamily="34" charset="0"/>
              </a:rPr>
              <a:t>, 2024</a:t>
            </a:r>
          </a:p>
          <a:p>
            <a:pPr lvl="0"/>
            <a:r>
              <a:rPr lang="en-US" dirty="0">
                <a:solidFill>
                  <a:schemeClr val="bg1"/>
                </a:solidFill>
                <a:latin typeface="Cabin" panose="020B0803050202020004" pitchFamily="34" charset="0"/>
                <a:cs typeface="Arial" panose="020B0604020202020204" pitchFamily="34" charset="0"/>
              </a:rPr>
              <a:t>All Presentations will be held at Addition Financial HQ</a:t>
            </a:r>
          </a:p>
          <a:p>
            <a:pPr lvl="0"/>
            <a:endParaRPr lang="en-US" sz="1400" dirty="0">
              <a:solidFill>
                <a:schemeClr val="bg1"/>
              </a:solidFill>
              <a:latin typeface="Cabin" panose="020B0803050202020004" pitchFamily="34" charset="0"/>
              <a:cs typeface="Arial" panose="020B0604020202020204" pitchFamily="34" charset="0"/>
            </a:endParaRPr>
          </a:p>
          <a:p>
            <a:pPr lvl="0"/>
            <a:endParaRPr lang="en-US" sz="1400" dirty="0">
              <a:solidFill>
                <a:schemeClr val="bg1"/>
              </a:solidFill>
              <a:latin typeface="Cabin" panose="020B0803050202020004" pitchFamily="34" charset="0"/>
              <a:cs typeface="Arial" panose="020B0604020202020204" pitchFamily="34" charset="0"/>
            </a:endParaRPr>
          </a:p>
          <a:p>
            <a:pPr lvl="0"/>
            <a:r>
              <a:rPr lang="en-US" sz="2800" b="1" dirty="0">
                <a:solidFill>
                  <a:schemeClr val="bg1"/>
                </a:solidFill>
                <a:latin typeface="Cabin" panose="020B0803050202020004" pitchFamily="34" charset="0"/>
                <a:cs typeface="Arial" panose="020B0604020202020204" pitchFamily="34" charset="0"/>
              </a:rPr>
              <a:t>March 1</a:t>
            </a:r>
            <a:r>
              <a:rPr lang="en-US" sz="2800" b="1" baseline="30000" dirty="0">
                <a:solidFill>
                  <a:schemeClr val="bg1"/>
                </a:solidFill>
                <a:latin typeface="Cabin" panose="020B0803050202020004" pitchFamily="34" charset="0"/>
                <a:cs typeface="Arial" panose="020B0604020202020204" pitchFamily="34" charset="0"/>
              </a:rPr>
              <a:t>st</a:t>
            </a:r>
            <a:r>
              <a:rPr lang="en-US" sz="2800" b="1" dirty="0">
                <a:solidFill>
                  <a:schemeClr val="bg1"/>
                </a:solidFill>
                <a:latin typeface="Cabin" panose="020B0803050202020004" pitchFamily="34" charset="0"/>
                <a:cs typeface="Arial" panose="020B0604020202020204" pitchFamily="34" charset="0"/>
              </a:rPr>
              <a:t>, 2024</a:t>
            </a:r>
          </a:p>
          <a:p>
            <a:pPr lvl="0"/>
            <a:r>
              <a:rPr lang="en-US" dirty="0">
                <a:solidFill>
                  <a:schemeClr val="bg1"/>
                </a:solidFill>
                <a:latin typeface="Cabin" panose="020B0803050202020004" pitchFamily="34" charset="0"/>
                <a:cs typeface="Arial" panose="020B0604020202020204" pitchFamily="34" charset="0"/>
              </a:rPr>
              <a:t>AFCU notifies UCF Department of Statistics and Data Science of winners</a:t>
            </a:r>
          </a:p>
          <a:p>
            <a:pPr lvl="0"/>
            <a:endParaRPr lang="en-US" sz="2800" dirty="0">
              <a:solidFill>
                <a:schemeClr val="bg1"/>
              </a:solidFill>
              <a:latin typeface="Cabin" panose="020B0803050202020004" pitchFamily="34" charset="0"/>
              <a:cs typeface="Arial" panose="020B0604020202020204" pitchFamily="34" charset="0"/>
            </a:endParaRPr>
          </a:p>
          <a:p>
            <a:r>
              <a:rPr lang="en-US" sz="2800" b="1" dirty="0">
                <a:solidFill>
                  <a:schemeClr val="bg1"/>
                </a:solidFill>
                <a:latin typeface="Cabin" panose="020B0803050202020004" pitchFamily="34" charset="0"/>
                <a:cs typeface="Arial" panose="020B0604020202020204" pitchFamily="34" charset="0"/>
              </a:rPr>
              <a:t>March 14</a:t>
            </a:r>
            <a:r>
              <a:rPr lang="en-US" sz="2800" b="1" baseline="30000" dirty="0">
                <a:solidFill>
                  <a:schemeClr val="bg1"/>
                </a:solidFill>
                <a:latin typeface="Cabin" panose="020B0803050202020004" pitchFamily="34" charset="0"/>
                <a:cs typeface="Arial" panose="020B0604020202020204" pitchFamily="34" charset="0"/>
              </a:rPr>
              <a:t>th</a:t>
            </a:r>
            <a:r>
              <a:rPr lang="en-US" sz="2800" b="1" dirty="0">
                <a:solidFill>
                  <a:schemeClr val="bg1"/>
                </a:solidFill>
                <a:latin typeface="Cabin" panose="020B0803050202020004" pitchFamily="34" charset="0"/>
                <a:cs typeface="Arial" panose="020B0604020202020204" pitchFamily="34" charset="0"/>
              </a:rPr>
              <a:t>, 2024</a:t>
            </a:r>
            <a:endParaRPr lang="en-US" sz="2800" dirty="0">
              <a:solidFill>
                <a:schemeClr val="bg1"/>
              </a:solidFill>
              <a:latin typeface="Cabin" panose="020B0803050202020004" pitchFamily="34" charset="0"/>
              <a:cs typeface="Arial" panose="020B0604020202020204" pitchFamily="34" charset="0"/>
            </a:endParaRPr>
          </a:p>
          <a:p>
            <a:pPr lvl="0"/>
            <a:r>
              <a:rPr lang="en-US" dirty="0">
                <a:solidFill>
                  <a:schemeClr val="bg1"/>
                </a:solidFill>
                <a:latin typeface="Cabin" panose="020B0803050202020004" pitchFamily="34" charset="0"/>
                <a:cs typeface="Arial" panose="020B0604020202020204" pitchFamily="34" charset="0"/>
              </a:rPr>
              <a:t>**Winning Teams will be required to formally present their findings at the Big Data Analytics Symposium 2024 at the UCF Main Campus, Pegasus Ballroom**</a:t>
            </a:r>
          </a:p>
        </p:txBody>
      </p:sp>
      <p:grpSp>
        <p:nvGrpSpPr>
          <p:cNvPr id="42" name="Group 41"/>
          <p:cNvGrpSpPr/>
          <p:nvPr/>
        </p:nvGrpSpPr>
        <p:grpSpPr>
          <a:xfrm flipH="1">
            <a:off x="3852759" y="-861448"/>
            <a:ext cx="8787039" cy="5201919"/>
            <a:chOff x="-420914" y="-859608"/>
            <a:chExt cx="8787039" cy="5201919"/>
          </a:xfrm>
        </p:grpSpPr>
        <p:sp>
          <p:nvSpPr>
            <p:cNvPr id="43" name="Hexagon 42"/>
            <p:cNvSpPr/>
            <p:nvPr/>
          </p:nvSpPr>
          <p:spPr>
            <a:xfrm>
              <a:off x="-420914" y="873397"/>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exagon 43"/>
            <p:cNvSpPr/>
            <p:nvPr/>
          </p:nvSpPr>
          <p:spPr>
            <a:xfrm>
              <a:off x="1158240" y="0"/>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exagon 44"/>
            <p:cNvSpPr/>
            <p:nvPr/>
          </p:nvSpPr>
          <p:spPr>
            <a:xfrm>
              <a:off x="1158240" y="1735546"/>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exagon 45"/>
            <p:cNvSpPr/>
            <p:nvPr/>
          </p:nvSpPr>
          <p:spPr>
            <a:xfrm>
              <a:off x="2737394" y="867228"/>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exagon 46"/>
            <p:cNvSpPr/>
            <p:nvPr/>
          </p:nvSpPr>
          <p:spPr>
            <a:xfrm>
              <a:off x="-420914" y="2607854"/>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Hexagon 47"/>
            <p:cNvSpPr/>
            <p:nvPr/>
          </p:nvSpPr>
          <p:spPr>
            <a:xfrm>
              <a:off x="-420914" y="-852714"/>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xagon 48"/>
            <p:cNvSpPr/>
            <p:nvPr/>
          </p:nvSpPr>
          <p:spPr>
            <a:xfrm>
              <a:off x="2737394" y="-859608"/>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exagon 49"/>
            <p:cNvSpPr/>
            <p:nvPr/>
          </p:nvSpPr>
          <p:spPr>
            <a:xfrm>
              <a:off x="4316548" y="0"/>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a:off x="6354155" y="-8736"/>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75532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558C"/>
        </a:solidFill>
        <a:effectLst/>
      </p:bgPr>
    </p:bg>
    <p:spTree>
      <p:nvGrpSpPr>
        <p:cNvPr id="1" name=""/>
        <p:cNvGrpSpPr/>
        <p:nvPr/>
      </p:nvGrpSpPr>
      <p:grpSpPr>
        <a:xfrm>
          <a:off x="0" y="0"/>
          <a:ext cx="0" cy="0"/>
          <a:chOff x="0" y="0"/>
          <a:chExt cx="0" cy="0"/>
        </a:xfrm>
      </p:grpSpPr>
      <p:sp>
        <p:nvSpPr>
          <p:cNvPr id="2" name="Hexagon 1"/>
          <p:cNvSpPr/>
          <p:nvPr/>
        </p:nvSpPr>
        <p:spPr>
          <a:xfrm>
            <a:off x="-3177506" y="0"/>
            <a:ext cx="7955280" cy="6858000"/>
          </a:xfrm>
          <a:prstGeom prst="hexagon">
            <a:avLst/>
          </a:prstGeom>
          <a:solidFill>
            <a:srgbClr val="00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4534"/>
          <a:stretch/>
        </p:blipFill>
        <p:spPr>
          <a:xfrm>
            <a:off x="272620" y="5600664"/>
            <a:ext cx="2679700" cy="812433"/>
          </a:xfrm>
          <a:prstGeom prst="rect">
            <a:avLst/>
          </a:prstGeom>
        </p:spPr>
      </p:pic>
      <p:sp>
        <p:nvSpPr>
          <p:cNvPr id="6" name="Rectangle 5"/>
          <p:cNvSpPr/>
          <p:nvPr/>
        </p:nvSpPr>
        <p:spPr>
          <a:xfrm>
            <a:off x="4183480" y="58718"/>
            <a:ext cx="1688604" cy="1200329"/>
          </a:xfrm>
          <a:prstGeom prst="rect">
            <a:avLst/>
          </a:prstGeom>
          <a:noFill/>
        </p:spPr>
        <p:txBody>
          <a:bodyPr wrap="none" lIns="91440" tIns="45720" rIns="91440" bIns="45720">
            <a:spAutoFit/>
          </a:bodyPr>
          <a:lstStyle/>
          <a:p>
            <a:pPr algn="ctr"/>
            <a:r>
              <a:rPr lang="en-US" sz="7200" dirty="0">
                <a:ln w="0"/>
                <a:solidFill>
                  <a:schemeClr val="bg1"/>
                </a:solidFill>
                <a:latin typeface="Cabin" panose="020B0803050202020004" pitchFamily="34" charset="0"/>
              </a:rPr>
              <a:t>Tips</a:t>
            </a:r>
          </a:p>
        </p:txBody>
      </p:sp>
      <p:sp>
        <p:nvSpPr>
          <p:cNvPr id="3" name="TextBox 2"/>
          <p:cNvSpPr txBox="1"/>
          <p:nvPr/>
        </p:nvSpPr>
        <p:spPr>
          <a:xfrm>
            <a:off x="256652" y="1366903"/>
            <a:ext cx="10982191" cy="3788858"/>
          </a:xfrm>
          <a:prstGeom prst="rect">
            <a:avLst/>
          </a:prstGeom>
          <a:noFill/>
        </p:spPr>
        <p:txBody>
          <a:bodyPr wrap="square" rtlCol="0">
            <a:spAutoFit/>
          </a:bodyPr>
          <a:lstStyle/>
          <a:p>
            <a:pPr marL="342900" indent="-342900">
              <a:lnSpc>
                <a:spcPct val="150000"/>
              </a:lnSpc>
              <a:buFont typeface="+mj-lt"/>
              <a:buAutoNum type="arabicPeriod"/>
            </a:pPr>
            <a:r>
              <a:rPr lang="en-US" dirty="0">
                <a:solidFill>
                  <a:schemeClr val="bg1"/>
                </a:solidFill>
                <a:latin typeface="Cabin" panose="020B0803050202020004"/>
              </a:rPr>
              <a:t>Utilize a wide range of publicly available sources such as Census data, city and county websites, and various governmental statistics ( Please remember to reference your sources in APA Format )</a:t>
            </a:r>
          </a:p>
          <a:p>
            <a:pPr marL="342900" indent="-342900">
              <a:lnSpc>
                <a:spcPct val="150000"/>
              </a:lnSpc>
              <a:buFont typeface="+mj-lt"/>
              <a:buAutoNum type="arabicPeriod"/>
            </a:pPr>
            <a:r>
              <a:rPr lang="en-US" dirty="0">
                <a:solidFill>
                  <a:schemeClr val="bg1"/>
                </a:solidFill>
                <a:latin typeface="Cabin" panose="020B0803050202020004"/>
              </a:rPr>
              <a:t>Research and mine your data to gain valuable insights into the diverse communities and neighborhoods across Florida. </a:t>
            </a:r>
          </a:p>
          <a:p>
            <a:pPr marL="342900" indent="-342900">
              <a:lnSpc>
                <a:spcPct val="150000"/>
              </a:lnSpc>
              <a:buFont typeface="+mj-lt"/>
              <a:buAutoNum type="arabicPeriod"/>
            </a:pPr>
            <a:r>
              <a:rPr lang="en-US" dirty="0">
                <a:solidFill>
                  <a:schemeClr val="bg1"/>
                </a:solidFill>
                <a:latin typeface="Cabin" panose="020B0803050202020004"/>
              </a:rPr>
              <a:t>Please refer to Data Dictionary Description tables to seek information about our Community Charter, Visit our Website to gain more information about our Branch Locations, try and convert data and gain meaningful insights from the datasets we have provided.</a:t>
            </a:r>
          </a:p>
          <a:p>
            <a:pPr marL="342900" indent="-342900">
              <a:lnSpc>
                <a:spcPct val="150000"/>
              </a:lnSpc>
              <a:buFont typeface="+mj-lt"/>
              <a:buAutoNum type="arabicPeriod"/>
            </a:pPr>
            <a:r>
              <a:rPr lang="en-US" dirty="0">
                <a:solidFill>
                  <a:schemeClr val="bg1"/>
                </a:solidFill>
                <a:latin typeface="Cabin" panose="020B0803050202020004"/>
              </a:rPr>
              <a:t>Throughout the process, participants will have the opportunity to collaborate with industry experts, receive guidance from either their professor’s and or Graduate Assistants, and present their findings.	</a:t>
            </a:r>
          </a:p>
        </p:txBody>
      </p:sp>
    </p:spTree>
    <p:extLst>
      <p:ext uri="{BB962C8B-B14F-4D97-AF65-F5344CB8AC3E}">
        <p14:creationId xmlns:p14="http://schemas.microsoft.com/office/powerpoint/2010/main" val="3005098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558C"/>
        </a:solidFill>
        <a:effectLst/>
      </p:bgPr>
    </p:bg>
    <p:spTree>
      <p:nvGrpSpPr>
        <p:cNvPr id="1" name=""/>
        <p:cNvGrpSpPr/>
        <p:nvPr/>
      </p:nvGrpSpPr>
      <p:grpSpPr>
        <a:xfrm>
          <a:off x="0" y="0"/>
          <a:ext cx="0" cy="0"/>
          <a:chOff x="0" y="0"/>
          <a:chExt cx="0" cy="0"/>
        </a:xfrm>
      </p:grpSpPr>
      <p:sp>
        <p:nvSpPr>
          <p:cNvPr id="2" name="Hexagon 1"/>
          <p:cNvSpPr/>
          <p:nvPr/>
        </p:nvSpPr>
        <p:spPr>
          <a:xfrm>
            <a:off x="-3177506" y="0"/>
            <a:ext cx="7955280" cy="6858000"/>
          </a:xfrm>
          <a:prstGeom prst="hexagon">
            <a:avLst/>
          </a:prstGeom>
          <a:solidFill>
            <a:srgbClr val="00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4534"/>
          <a:stretch/>
        </p:blipFill>
        <p:spPr>
          <a:xfrm>
            <a:off x="393229" y="5626328"/>
            <a:ext cx="2679700" cy="812433"/>
          </a:xfrm>
          <a:prstGeom prst="rect">
            <a:avLst/>
          </a:prstGeom>
        </p:spPr>
      </p:pic>
      <p:sp>
        <p:nvSpPr>
          <p:cNvPr id="6" name="Rectangle 5"/>
          <p:cNvSpPr/>
          <p:nvPr/>
        </p:nvSpPr>
        <p:spPr>
          <a:xfrm>
            <a:off x="4178444" y="306546"/>
            <a:ext cx="2279791" cy="1200329"/>
          </a:xfrm>
          <a:prstGeom prst="rect">
            <a:avLst/>
          </a:prstGeom>
          <a:noFill/>
        </p:spPr>
        <p:txBody>
          <a:bodyPr wrap="none" lIns="91440" tIns="45720" rIns="91440" bIns="45720">
            <a:spAutoFit/>
          </a:bodyPr>
          <a:lstStyle/>
          <a:p>
            <a:pPr algn="ctr"/>
            <a:r>
              <a:rPr lang="en-US" sz="7200" dirty="0">
                <a:ln w="0"/>
                <a:solidFill>
                  <a:schemeClr val="bg1"/>
                </a:solidFill>
                <a:latin typeface="Cabin" panose="020B0803050202020004" pitchFamily="34" charset="0"/>
              </a:rPr>
              <a:t>Q </a:t>
            </a:r>
            <a:r>
              <a:rPr lang="en-US" sz="2800" dirty="0">
                <a:ln w="0"/>
                <a:solidFill>
                  <a:schemeClr val="bg1"/>
                </a:solidFill>
                <a:latin typeface="Cabin" panose="020B0803050202020004" pitchFamily="34" charset="0"/>
              </a:rPr>
              <a:t>&amp;</a:t>
            </a:r>
            <a:r>
              <a:rPr lang="en-US" sz="7200" dirty="0">
                <a:ln w="0"/>
                <a:solidFill>
                  <a:schemeClr val="bg1"/>
                </a:solidFill>
                <a:latin typeface="Cabin" panose="020B0803050202020004" pitchFamily="34" charset="0"/>
              </a:rPr>
              <a:t> A </a:t>
            </a:r>
          </a:p>
        </p:txBody>
      </p:sp>
      <p:sp>
        <p:nvSpPr>
          <p:cNvPr id="3" name="TextBox 2"/>
          <p:cNvSpPr txBox="1"/>
          <p:nvPr/>
        </p:nvSpPr>
        <p:spPr>
          <a:xfrm>
            <a:off x="1375872" y="1568480"/>
            <a:ext cx="8861989" cy="3301801"/>
          </a:xfrm>
          <a:prstGeom prst="rect">
            <a:avLst/>
          </a:prstGeom>
          <a:noFill/>
        </p:spPr>
        <p:txBody>
          <a:bodyPr wrap="square" rtlCol="0">
            <a:spAutoFit/>
          </a:bodyPr>
          <a:lstStyle/>
          <a:p>
            <a:pPr algn="ctr">
              <a:lnSpc>
                <a:spcPct val="150000"/>
              </a:lnSpc>
            </a:pPr>
            <a:r>
              <a:rPr lang="en-US" sz="4800" dirty="0">
                <a:solidFill>
                  <a:schemeClr val="bg1"/>
                </a:solidFill>
                <a:latin typeface="Cabin" panose="020B0803050202020004"/>
              </a:rPr>
              <a:t>Thank you for joining us today and we wish you all the best throughout the Competition !!</a:t>
            </a:r>
            <a:r>
              <a:rPr lang="en-US" sz="3200" dirty="0">
                <a:solidFill>
                  <a:schemeClr val="bg1"/>
                </a:solidFill>
                <a:latin typeface="Cabin" panose="020B0803050202020004"/>
              </a:rPr>
              <a:t>	</a:t>
            </a:r>
          </a:p>
        </p:txBody>
      </p:sp>
      <p:sp>
        <p:nvSpPr>
          <p:cNvPr id="5" name="TextBox 4">
            <a:extLst>
              <a:ext uri="{FF2B5EF4-FFF2-40B4-BE49-F238E27FC236}">
                <a16:creationId xmlns:a16="http://schemas.microsoft.com/office/drawing/2014/main" id="{5BBD93BC-F47B-A9BC-02A7-BC3DA8634A58}"/>
              </a:ext>
            </a:extLst>
          </p:cNvPr>
          <p:cNvSpPr txBox="1"/>
          <p:nvPr/>
        </p:nvSpPr>
        <p:spPr>
          <a:xfrm>
            <a:off x="3722031" y="5941190"/>
            <a:ext cx="5127476" cy="369332"/>
          </a:xfrm>
          <a:prstGeom prst="rect">
            <a:avLst/>
          </a:prstGeom>
          <a:noFill/>
        </p:spPr>
        <p:txBody>
          <a:bodyPr wrap="square" rtlCol="0">
            <a:spAutoFit/>
          </a:bodyPr>
          <a:lstStyle/>
          <a:p>
            <a:r>
              <a:rPr lang="en-US" sz="1800" u="sng" kern="1600" dirty="0">
                <a:solidFill>
                  <a:schemeClr val="bg1"/>
                </a:solidFill>
                <a:effectLst/>
                <a:latin typeface="Tahoma" panose="020B0604030504040204"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Dept-BusinessIntelligence@additionfi.com</a:t>
            </a:r>
            <a:endParaRPr lang="en-US" dirty="0">
              <a:solidFill>
                <a:schemeClr val="bg1"/>
              </a:solidFill>
            </a:endParaRPr>
          </a:p>
        </p:txBody>
      </p:sp>
    </p:spTree>
    <p:extLst>
      <p:ext uri="{BB962C8B-B14F-4D97-AF65-F5344CB8AC3E}">
        <p14:creationId xmlns:p14="http://schemas.microsoft.com/office/powerpoint/2010/main" val="2953342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p:nvGrpSpPr>
        <p:grpSpPr>
          <a:xfrm>
            <a:off x="-420914" y="-892629"/>
            <a:ext cx="9907740" cy="5209540"/>
            <a:chOff x="-420914" y="-867229"/>
            <a:chExt cx="9907740" cy="5209540"/>
          </a:xfrm>
        </p:grpSpPr>
        <p:sp>
          <p:nvSpPr>
            <p:cNvPr id="4" name="Hexagon 3"/>
            <p:cNvSpPr/>
            <p:nvPr/>
          </p:nvSpPr>
          <p:spPr>
            <a:xfrm>
              <a:off x="-420914" y="873397"/>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p:cNvSpPr/>
            <p:nvPr/>
          </p:nvSpPr>
          <p:spPr>
            <a:xfrm>
              <a:off x="1158240" y="0"/>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p:cNvSpPr/>
            <p:nvPr/>
          </p:nvSpPr>
          <p:spPr>
            <a:xfrm>
              <a:off x="1158240" y="1735546"/>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p:cNvSpPr/>
            <p:nvPr/>
          </p:nvSpPr>
          <p:spPr>
            <a:xfrm>
              <a:off x="2737394" y="867228"/>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p:cNvSpPr/>
            <p:nvPr/>
          </p:nvSpPr>
          <p:spPr>
            <a:xfrm>
              <a:off x="-420914" y="2607854"/>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p:cNvSpPr/>
            <p:nvPr/>
          </p:nvSpPr>
          <p:spPr>
            <a:xfrm>
              <a:off x="-420914" y="-852714"/>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p:cNvSpPr/>
            <p:nvPr/>
          </p:nvSpPr>
          <p:spPr>
            <a:xfrm>
              <a:off x="2737394" y="-859608"/>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p:cNvSpPr/>
            <p:nvPr/>
          </p:nvSpPr>
          <p:spPr>
            <a:xfrm>
              <a:off x="4316548" y="0"/>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p:cNvSpPr/>
            <p:nvPr/>
          </p:nvSpPr>
          <p:spPr>
            <a:xfrm>
              <a:off x="5895702" y="-867229"/>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p:cNvSpPr/>
            <p:nvPr/>
          </p:nvSpPr>
          <p:spPr>
            <a:xfrm>
              <a:off x="7474856" y="-1"/>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4316548" y="1978695"/>
            <a:ext cx="6897933" cy="1754326"/>
          </a:xfrm>
          <a:prstGeom prst="rect">
            <a:avLst/>
          </a:prstGeom>
          <a:noFill/>
        </p:spPr>
        <p:txBody>
          <a:bodyPr wrap="square" lIns="91440" tIns="45720" rIns="91440" bIns="45720">
            <a:spAutoFit/>
          </a:bodyPr>
          <a:lstStyle/>
          <a:p>
            <a:pPr algn="ctr">
              <a:lnSpc>
                <a:spcPct val="150000"/>
              </a:lnSpc>
            </a:pPr>
            <a:r>
              <a:rPr lang="en-US" sz="7200" dirty="0">
                <a:solidFill>
                  <a:srgbClr val="414445"/>
                </a:solidFill>
                <a:latin typeface="Cabin" panose="020B0803050202020004"/>
                <a:cs typeface="Arial" panose="020B0604020202020204" pitchFamily="34" charset="0"/>
              </a:rPr>
              <a:t>Addition Financial</a:t>
            </a:r>
          </a:p>
        </p:txBody>
      </p:sp>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r="4534"/>
          <a:stretch/>
        </p:blipFill>
        <p:spPr>
          <a:xfrm>
            <a:off x="735509" y="5644749"/>
            <a:ext cx="2679700" cy="812433"/>
          </a:xfrm>
          <a:prstGeom prst="rect">
            <a:avLst/>
          </a:prstGeom>
        </p:spPr>
      </p:pic>
      <p:sp>
        <p:nvSpPr>
          <p:cNvPr id="3" name="TextBox 2"/>
          <p:cNvSpPr txBox="1"/>
          <p:nvPr/>
        </p:nvSpPr>
        <p:spPr>
          <a:xfrm>
            <a:off x="3631963" y="3742642"/>
            <a:ext cx="8057372"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414445"/>
                </a:solidFill>
                <a:latin typeface="Cabin" panose="020B0803050202020004"/>
                <a:cs typeface="Arial" panose="020B0604020202020204" pitchFamily="34" charset="0"/>
              </a:rPr>
              <a:t>Founded in 1937 | Member-owned | Not-for-profit</a:t>
            </a:r>
          </a:p>
          <a:p>
            <a:pPr marL="342900" indent="-342900">
              <a:buFont typeface="Arial" panose="020B0604020202020204" pitchFamily="34" charset="0"/>
              <a:buChar char="•"/>
            </a:pPr>
            <a:r>
              <a:rPr lang="en-US" sz="2400" dirty="0">
                <a:solidFill>
                  <a:srgbClr val="414445"/>
                </a:solidFill>
                <a:latin typeface="Cabin" panose="020B0803050202020004"/>
                <a:cs typeface="Arial" panose="020B0604020202020204" pitchFamily="34" charset="0"/>
              </a:rPr>
              <a:t>Formerly known as CFE to Addition Financial on May 1, 2019</a:t>
            </a:r>
          </a:p>
          <a:p>
            <a:pPr marL="342900" indent="-342900">
              <a:buFont typeface="Arial" panose="020B0604020202020204" pitchFamily="34" charset="0"/>
              <a:buChar char="•"/>
            </a:pPr>
            <a:r>
              <a:rPr lang="en-US" sz="2400" dirty="0">
                <a:solidFill>
                  <a:srgbClr val="414445"/>
                </a:solidFill>
                <a:latin typeface="Cabin" panose="020B0803050202020004"/>
                <a:cs typeface="Arial" panose="020B0604020202020204" pitchFamily="34" charset="0"/>
              </a:rPr>
              <a:t>Roots and heritage tied to education in Central Florida</a:t>
            </a:r>
          </a:p>
          <a:p>
            <a:pPr marL="342900" indent="-342900">
              <a:buFont typeface="Arial" panose="020B0604020202020204" pitchFamily="34" charset="0"/>
              <a:buChar char="•"/>
            </a:pPr>
            <a:r>
              <a:rPr lang="en-US" sz="2400" dirty="0">
                <a:solidFill>
                  <a:srgbClr val="414445"/>
                </a:solidFill>
                <a:latin typeface="Cabin" panose="020B0803050202020004"/>
                <a:cs typeface="Arial" panose="020B0604020202020204" pitchFamily="34" charset="0"/>
              </a:rPr>
              <a:t>Profits go back to the member in the form of higher dividends and lower loan rates</a:t>
            </a:r>
          </a:p>
          <a:p>
            <a:pPr marL="342900" indent="-342900">
              <a:buFont typeface="Arial" panose="020B0604020202020204" pitchFamily="34" charset="0"/>
              <a:buChar char="•"/>
            </a:pPr>
            <a:r>
              <a:rPr lang="en-US" sz="2400" dirty="0">
                <a:solidFill>
                  <a:srgbClr val="414445"/>
                </a:solidFill>
                <a:latin typeface="Cabin" panose="020B0803050202020004"/>
                <a:cs typeface="Arial" panose="020B0604020202020204" pitchFamily="34" charset="0"/>
              </a:rPr>
              <a:t>Full suite of financial products &amp; services</a:t>
            </a:r>
          </a:p>
        </p:txBody>
      </p:sp>
    </p:spTree>
    <p:extLst>
      <p:ext uri="{BB962C8B-B14F-4D97-AF65-F5344CB8AC3E}">
        <p14:creationId xmlns:p14="http://schemas.microsoft.com/office/powerpoint/2010/main" val="2229706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p:nvGrpSpPr>
        <p:grpSpPr>
          <a:xfrm>
            <a:off x="-525689" y="-920202"/>
            <a:ext cx="6749432" cy="5201919"/>
            <a:chOff x="-420914" y="-859608"/>
            <a:chExt cx="6749432" cy="5201919"/>
          </a:xfrm>
        </p:grpSpPr>
        <p:sp>
          <p:nvSpPr>
            <p:cNvPr id="4" name="Hexagon 3"/>
            <p:cNvSpPr/>
            <p:nvPr/>
          </p:nvSpPr>
          <p:spPr>
            <a:xfrm>
              <a:off x="-420914" y="873397"/>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p:cNvSpPr/>
            <p:nvPr/>
          </p:nvSpPr>
          <p:spPr>
            <a:xfrm>
              <a:off x="1158240" y="0"/>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p:cNvSpPr/>
            <p:nvPr/>
          </p:nvSpPr>
          <p:spPr>
            <a:xfrm>
              <a:off x="1158240" y="1735546"/>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p:cNvSpPr/>
            <p:nvPr/>
          </p:nvSpPr>
          <p:spPr>
            <a:xfrm>
              <a:off x="2737394" y="867228"/>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p:cNvSpPr/>
            <p:nvPr/>
          </p:nvSpPr>
          <p:spPr>
            <a:xfrm>
              <a:off x="-420914" y="2607854"/>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p:cNvSpPr/>
            <p:nvPr/>
          </p:nvSpPr>
          <p:spPr>
            <a:xfrm>
              <a:off x="-420914" y="-852714"/>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p:cNvSpPr/>
            <p:nvPr/>
          </p:nvSpPr>
          <p:spPr>
            <a:xfrm>
              <a:off x="2737394" y="-859608"/>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p:cNvSpPr/>
            <p:nvPr/>
          </p:nvSpPr>
          <p:spPr>
            <a:xfrm>
              <a:off x="4316548" y="0"/>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r="4534"/>
          <a:stretch/>
        </p:blipFill>
        <p:spPr>
          <a:xfrm>
            <a:off x="278017" y="5770339"/>
            <a:ext cx="2679700" cy="812433"/>
          </a:xfrm>
          <a:prstGeom prst="rect">
            <a:avLst/>
          </a:prstGeom>
        </p:spPr>
      </p:pic>
      <p:sp>
        <p:nvSpPr>
          <p:cNvPr id="21" name="Rectangle 20">
            <a:extLst>
              <a:ext uri="{FF2B5EF4-FFF2-40B4-BE49-F238E27FC236}">
                <a16:creationId xmlns:a16="http://schemas.microsoft.com/office/drawing/2014/main" id="{632D4DF4-8089-1D81-9FF6-EC3A7AFCB0E7}"/>
              </a:ext>
            </a:extLst>
          </p:cNvPr>
          <p:cNvSpPr/>
          <p:nvPr/>
        </p:nvSpPr>
        <p:spPr>
          <a:xfrm>
            <a:off x="6464232" y="2483115"/>
            <a:ext cx="4832417" cy="885114"/>
          </a:xfrm>
          <a:prstGeom prst="rect">
            <a:avLst/>
          </a:prstGeom>
          <a:noFill/>
        </p:spPr>
        <p:txBody>
          <a:bodyPr wrap="square" lIns="91440" tIns="45720" rIns="91440" bIns="45720">
            <a:spAutoFit/>
          </a:bodyPr>
          <a:lstStyle/>
          <a:p>
            <a:pPr>
              <a:lnSpc>
                <a:spcPct val="150000"/>
              </a:lnSpc>
            </a:pPr>
            <a:r>
              <a:rPr lang="en-US" sz="2000" dirty="0">
                <a:solidFill>
                  <a:srgbClr val="00B0F0"/>
                </a:solidFill>
                <a:latin typeface="Cabin" panose="020B0803050202020004"/>
                <a:cs typeface="Arial" panose="020B0604020202020204" pitchFamily="34" charset="0"/>
              </a:rPr>
              <a:t>Business Intelligence Team (AFCU)</a:t>
            </a:r>
          </a:p>
          <a:p>
            <a:pPr>
              <a:lnSpc>
                <a:spcPct val="150000"/>
              </a:lnSpc>
            </a:pPr>
            <a:r>
              <a:rPr lang="en-US" sz="1600" i="1" dirty="0">
                <a:solidFill>
                  <a:srgbClr val="92D050"/>
                </a:solidFill>
                <a:latin typeface="Cabin" panose="020B0803050202020004"/>
                <a:cs typeface="Arial" panose="020B0604020202020204" pitchFamily="34" charset="0"/>
              </a:rPr>
              <a:t>Associate Systems Analyst </a:t>
            </a:r>
          </a:p>
        </p:txBody>
      </p:sp>
      <p:pic>
        <p:nvPicPr>
          <p:cNvPr id="24" name="Picture 23" descr="A person in a suit&#10;&#10;Description automatically generated">
            <a:extLst>
              <a:ext uri="{FF2B5EF4-FFF2-40B4-BE49-F238E27FC236}">
                <a16:creationId xmlns:a16="http://schemas.microsoft.com/office/drawing/2014/main" id="{BD2F49BF-3747-23CF-6850-8CF8650AA0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7998" y="508196"/>
            <a:ext cx="1498571" cy="192496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5" name="TextBox 24">
            <a:extLst>
              <a:ext uri="{FF2B5EF4-FFF2-40B4-BE49-F238E27FC236}">
                <a16:creationId xmlns:a16="http://schemas.microsoft.com/office/drawing/2014/main" id="{2F122A1A-E1E4-5F38-362F-48E417543FEC}"/>
              </a:ext>
            </a:extLst>
          </p:cNvPr>
          <p:cNvSpPr txBox="1"/>
          <p:nvPr/>
        </p:nvSpPr>
        <p:spPr>
          <a:xfrm>
            <a:off x="3349952" y="3462015"/>
            <a:ext cx="8324348"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414445"/>
                </a:solidFill>
                <a:latin typeface="Cabin" panose="020B0803050202020004"/>
                <a:cs typeface="Arial" panose="020B0604020202020204" pitchFamily="34" charset="0"/>
              </a:rPr>
              <a:t>10+ Years of Experience with Addition Financial</a:t>
            </a:r>
          </a:p>
          <a:p>
            <a:pPr marL="285750" indent="-285750">
              <a:buFont typeface="Arial" panose="020B0604020202020204" pitchFamily="34" charset="0"/>
              <a:buChar char="•"/>
            </a:pPr>
            <a:endParaRPr lang="en-US" dirty="0">
              <a:solidFill>
                <a:srgbClr val="414445"/>
              </a:solidFill>
              <a:latin typeface="Cabin" panose="020B0803050202020004"/>
              <a:cs typeface="Arial" panose="020B0604020202020204" pitchFamily="34" charset="0"/>
            </a:endParaRPr>
          </a:p>
          <a:p>
            <a:pPr marL="285750" indent="-285750">
              <a:buFont typeface="Arial" panose="020B0604020202020204" pitchFamily="34" charset="0"/>
              <a:buChar char="•"/>
            </a:pPr>
            <a:r>
              <a:rPr lang="en-US" dirty="0">
                <a:solidFill>
                  <a:srgbClr val="414445"/>
                </a:solidFill>
                <a:latin typeface="Cabin" panose="020B0803050202020004"/>
                <a:cs typeface="Arial" panose="020B0604020202020204" pitchFamily="34" charset="0"/>
              </a:rPr>
              <a:t>B.Sc. Degree in Information Systems and </a:t>
            </a:r>
            <a:r>
              <a:rPr lang="en-US">
                <a:solidFill>
                  <a:srgbClr val="414445"/>
                </a:solidFill>
                <a:latin typeface="Cabin" panose="020B0803050202020004"/>
                <a:cs typeface="Arial" panose="020B0604020202020204" pitchFamily="34" charset="0"/>
              </a:rPr>
              <a:t>Data Analytics</a:t>
            </a:r>
            <a:endParaRPr lang="en-US" dirty="0">
              <a:solidFill>
                <a:srgbClr val="414445"/>
              </a:solidFill>
              <a:latin typeface="Cabin" panose="020B0803050202020004"/>
              <a:cs typeface="Arial" panose="020B0604020202020204" pitchFamily="34" charset="0"/>
            </a:endParaRPr>
          </a:p>
          <a:p>
            <a:endParaRPr lang="en-US" dirty="0">
              <a:solidFill>
                <a:srgbClr val="414445"/>
              </a:solidFill>
              <a:latin typeface="Cabin" panose="020B0803050202020004"/>
              <a:cs typeface="Arial" panose="020B0604020202020204" pitchFamily="34" charset="0"/>
            </a:endParaRPr>
          </a:p>
          <a:p>
            <a:pPr marL="285750" indent="-285750">
              <a:buFont typeface="Arial" panose="020B0604020202020204" pitchFamily="34" charset="0"/>
              <a:buChar char="•"/>
            </a:pPr>
            <a:r>
              <a:rPr lang="en-US" dirty="0">
                <a:solidFill>
                  <a:srgbClr val="414445"/>
                </a:solidFill>
                <a:latin typeface="Cabin" panose="020B0803050202020004"/>
                <a:cs typeface="Arial" panose="020B0604020202020204" pitchFamily="34" charset="0"/>
              </a:rPr>
              <a:t>Data Analysis, Data Exploration, Data Manipulation, and Data Mining</a:t>
            </a:r>
          </a:p>
          <a:p>
            <a:r>
              <a:rPr lang="en-US" dirty="0">
                <a:solidFill>
                  <a:srgbClr val="414445"/>
                </a:solidFill>
                <a:latin typeface="Cabin" panose="020B0803050202020004"/>
                <a:cs typeface="Arial" panose="020B0604020202020204" pitchFamily="34" charset="0"/>
              </a:rPr>
              <a:t> </a:t>
            </a:r>
          </a:p>
          <a:p>
            <a:pPr marL="285750" indent="-285750">
              <a:buFont typeface="Arial" panose="020B0604020202020204" pitchFamily="34" charset="0"/>
              <a:buChar char="•"/>
            </a:pPr>
            <a:r>
              <a:rPr lang="en-US" dirty="0">
                <a:solidFill>
                  <a:srgbClr val="414445"/>
                </a:solidFill>
                <a:latin typeface="Cabin" panose="020B0803050202020004"/>
                <a:cs typeface="Arial" panose="020B0604020202020204" pitchFamily="34" charset="0"/>
              </a:rPr>
              <a:t>Developing ML Models, Report Generation, Data Visualization and Statistical Analysis</a:t>
            </a:r>
          </a:p>
          <a:p>
            <a:pPr marL="285750" indent="-285750">
              <a:buFont typeface="Arial" panose="020B0604020202020204" pitchFamily="34" charset="0"/>
              <a:buChar char="•"/>
            </a:pPr>
            <a:endParaRPr lang="en-US" dirty="0">
              <a:solidFill>
                <a:srgbClr val="414445"/>
              </a:solidFill>
              <a:latin typeface="Cabin" panose="020B0803050202020004"/>
              <a:cs typeface="Arial" panose="020B0604020202020204" pitchFamily="34" charset="0"/>
            </a:endParaRPr>
          </a:p>
          <a:p>
            <a:pPr marL="285750" indent="-285750">
              <a:buFont typeface="Arial" panose="020B0604020202020204" pitchFamily="34" charset="0"/>
              <a:buChar char="•"/>
            </a:pPr>
            <a:r>
              <a:rPr lang="en-US" dirty="0">
                <a:solidFill>
                  <a:srgbClr val="414445"/>
                </a:solidFill>
                <a:latin typeface="Cabin" panose="020B0803050202020004"/>
                <a:cs typeface="Arial" panose="020B0604020202020204" pitchFamily="34" charset="0"/>
              </a:rPr>
              <a:t>Tools : R, Python, SQL and Power BI</a:t>
            </a:r>
            <a:endParaRPr lang="en-US" dirty="0"/>
          </a:p>
        </p:txBody>
      </p:sp>
      <p:sp>
        <p:nvSpPr>
          <p:cNvPr id="26" name="TextBox 25">
            <a:extLst>
              <a:ext uri="{FF2B5EF4-FFF2-40B4-BE49-F238E27FC236}">
                <a16:creationId xmlns:a16="http://schemas.microsoft.com/office/drawing/2014/main" id="{BE66CA22-97AC-ECE0-705B-1C266E45A02A}"/>
              </a:ext>
            </a:extLst>
          </p:cNvPr>
          <p:cNvSpPr txBox="1"/>
          <p:nvPr/>
        </p:nvSpPr>
        <p:spPr>
          <a:xfrm>
            <a:off x="8585069" y="1063036"/>
            <a:ext cx="2553466" cy="646331"/>
          </a:xfrm>
          <a:prstGeom prst="rect">
            <a:avLst/>
          </a:prstGeom>
          <a:noFill/>
        </p:spPr>
        <p:txBody>
          <a:bodyPr wrap="square" rtlCol="0">
            <a:spAutoFit/>
          </a:bodyPr>
          <a:lstStyle/>
          <a:p>
            <a:r>
              <a:rPr lang="en-US" sz="3600" i="1" dirty="0">
                <a:solidFill>
                  <a:schemeClr val="tx1">
                    <a:lumMod val="75000"/>
                    <a:lumOff val="25000"/>
                  </a:schemeClr>
                </a:solidFill>
                <a:latin typeface="Viner Hand ITC" panose="03070502030502020203" pitchFamily="66" charset="0"/>
                <a:cs typeface="Arabic Typesetting" panose="020F0502020204030204" pitchFamily="66" charset="-78"/>
              </a:rPr>
              <a:t>S</a:t>
            </a:r>
            <a:r>
              <a:rPr lang="en-US" sz="2000" i="1" dirty="0">
                <a:solidFill>
                  <a:schemeClr val="tx1">
                    <a:lumMod val="75000"/>
                    <a:lumOff val="25000"/>
                  </a:schemeClr>
                </a:solidFill>
                <a:latin typeface="Viner Hand ITC" panose="03070502030502020203" pitchFamily="66" charset="0"/>
                <a:cs typeface="Arabic Typesetting" panose="020F0502020204030204" pitchFamily="66" charset="-78"/>
              </a:rPr>
              <a:t>ital </a:t>
            </a:r>
            <a:r>
              <a:rPr lang="en-US" sz="3600" i="1" dirty="0">
                <a:solidFill>
                  <a:schemeClr val="tx1">
                    <a:lumMod val="75000"/>
                    <a:lumOff val="25000"/>
                  </a:schemeClr>
                </a:solidFill>
                <a:latin typeface="Viner Hand ITC" panose="03070502030502020203" pitchFamily="66" charset="0"/>
                <a:cs typeface="Arabic Typesetting" panose="020F0502020204030204" pitchFamily="66" charset="-78"/>
              </a:rPr>
              <a:t>N</a:t>
            </a:r>
            <a:r>
              <a:rPr lang="en-US" sz="2000" i="1" dirty="0">
                <a:solidFill>
                  <a:schemeClr val="tx1">
                    <a:lumMod val="75000"/>
                    <a:lumOff val="25000"/>
                  </a:schemeClr>
                </a:solidFill>
                <a:latin typeface="Viner Hand ITC" panose="03070502030502020203" pitchFamily="66" charset="0"/>
                <a:cs typeface="Arabic Typesetting" panose="020F0502020204030204" pitchFamily="66" charset="-78"/>
              </a:rPr>
              <a:t>ayee</a:t>
            </a:r>
            <a:r>
              <a:rPr lang="en-US" dirty="0">
                <a:solidFill>
                  <a:schemeClr val="bg2">
                    <a:lumMod val="25000"/>
                  </a:schemeClr>
                </a:solidFill>
                <a:latin typeface="Cabin" panose="020B0803050202020004"/>
                <a:cs typeface="Arial" panose="020B0604020202020204" pitchFamily="34" charset="0"/>
              </a:rPr>
              <a:t>, </a:t>
            </a:r>
            <a:r>
              <a:rPr lang="en-US" sz="1400" dirty="0">
                <a:solidFill>
                  <a:schemeClr val="bg2">
                    <a:lumMod val="25000"/>
                  </a:schemeClr>
                </a:solidFill>
                <a:latin typeface="Cabin" panose="020B0803050202020004"/>
                <a:cs typeface="Arial" panose="020B0604020202020204" pitchFamily="34" charset="0"/>
              </a:rPr>
              <a:t>CSD</a:t>
            </a:r>
            <a:endParaRPr lang="en-US" dirty="0"/>
          </a:p>
        </p:txBody>
      </p:sp>
    </p:spTree>
    <p:extLst>
      <p:ext uri="{BB962C8B-B14F-4D97-AF65-F5344CB8AC3E}">
        <p14:creationId xmlns:p14="http://schemas.microsoft.com/office/powerpoint/2010/main" val="9273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0D3D4"/>
        </a:solidFill>
        <a:effectLst/>
      </p:bgPr>
    </p:bg>
    <p:spTree>
      <p:nvGrpSpPr>
        <p:cNvPr id="1" name=""/>
        <p:cNvGrpSpPr/>
        <p:nvPr/>
      </p:nvGrpSpPr>
      <p:grpSpPr>
        <a:xfrm>
          <a:off x="0" y="0"/>
          <a:ext cx="0" cy="0"/>
          <a:chOff x="0" y="0"/>
          <a:chExt cx="0" cy="0"/>
        </a:xfrm>
      </p:grpSpPr>
      <p:sp>
        <p:nvSpPr>
          <p:cNvPr id="2" name="Hexagon 1"/>
          <p:cNvSpPr/>
          <p:nvPr/>
        </p:nvSpPr>
        <p:spPr>
          <a:xfrm>
            <a:off x="-3167981" y="0"/>
            <a:ext cx="7955280" cy="6858000"/>
          </a:xfrm>
          <a:prstGeom prst="hexagon">
            <a:avLst/>
          </a:prstGeom>
          <a:solidFill>
            <a:srgbClr val="B7B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r="4534"/>
          <a:stretch/>
        </p:blipFill>
        <p:spPr>
          <a:xfrm>
            <a:off x="0" y="5678098"/>
            <a:ext cx="2679700" cy="812433"/>
          </a:xfrm>
          <a:prstGeom prst="rect">
            <a:avLst/>
          </a:prstGeom>
        </p:spPr>
      </p:pic>
      <p:sp>
        <p:nvSpPr>
          <p:cNvPr id="5" name="Rectangle 4"/>
          <p:cNvSpPr/>
          <p:nvPr/>
        </p:nvSpPr>
        <p:spPr>
          <a:xfrm>
            <a:off x="1592427" y="2684105"/>
            <a:ext cx="9007146" cy="1200329"/>
          </a:xfrm>
          <a:prstGeom prst="rect">
            <a:avLst/>
          </a:prstGeom>
          <a:noFill/>
        </p:spPr>
        <p:txBody>
          <a:bodyPr wrap="none" lIns="91440" tIns="45720" rIns="91440" bIns="45720">
            <a:spAutoFit/>
          </a:bodyPr>
          <a:lstStyle/>
          <a:p>
            <a:pPr algn="ctr"/>
            <a:r>
              <a:rPr lang="en-US" sz="7200" b="0" cap="none" spc="0" dirty="0">
                <a:ln w="0"/>
                <a:solidFill>
                  <a:srgbClr val="54585A"/>
                </a:solidFill>
                <a:latin typeface="Cabin" panose="020B0803050202020004" pitchFamily="34" charset="0"/>
              </a:rPr>
              <a:t>Competition Overview</a:t>
            </a:r>
          </a:p>
        </p:txBody>
      </p:sp>
    </p:spTree>
    <p:extLst>
      <p:ext uri="{BB962C8B-B14F-4D97-AF65-F5344CB8AC3E}">
        <p14:creationId xmlns:p14="http://schemas.microsoft.com/office/powerpoint/2010/main" val="3257343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0D3D4"/>
        </a:solidFill>
        <a:effectLst/>
      </p:bgPr>
    </p:bg>
    <p:spTree>
      <p:nvGrpSpPr>
        <p:cNvPr id="1" name=""/>
        <p:cNvGrpSpPr/>
        <p:nvPr/>
      </p:nvGrpSpPr>
      <p:grpSpPr>
        <a:xfrm>
          <a:off x="0" y="0"/>
          <a:ext cx="0" cy="0"/>
          <a:chOff x="0" y="0"/>
          <a:chExt cx="0" cy="0"/>
        </a:xfrm>
      </p:grpSpPr>
      <p:grpSp>
        <p:nvGrpSpPr>
          <p:cNvPr id="82" name="Group 81"/>
          <p:cNvGrpSpPr/>
          <p:nvPr/>
        </p:nvGrpSpPr>
        <p:grpSpPr>
          <a:xfrm flipH="1">
            <a:off x="2706421" y="-893433"/>
            <a:ext cx="9907740" cy="5209540"/>
            <a:chOff x="-420914" y="-867229"/>
            <a:chExt cx="9907740" cy="5209540"/>
          </a:xfrm>
        </p:grpSpPr>
        <p:sp>
          <p:nvSpPr>
            <p:cNvPr id="83" name="Hexagon 82"/>
            <p:cNvSpPr/>
            <p:nvPr/>
          </p:nvSpPr>
          <p:spPr>
            <a:xfrm>
              <a:off x="-420914" y="873397"/>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Hexagon 83"/>
            <p:cNvSpPr/>
            <p:nvPr/>
          </p:nvSpPr>
          <p:spPr>
            <a:xfrm>
              <a:off x="1158240" y="0"/>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Hexagon 84"/>
            <p:cNvSpPr/>
            <p:nvPr/>
          </p:nvSpPr>
          <p:spPr>
            <a:xfrm>
              <a:off x="1158240" y="1735546"/>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Hexagon 85"/>
            <p:cNvSpPr/>
            <p:nvPr/>
          </p:nvSpPr>
          <p:spPr>
            <a:xfrm>
              <a:off x="2737394" y="867228"/>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Hexagon 86"/>
            <p:cNvSpPr/>
            <p:nvPr/>
          </p:nvSpPr>
          <p:spPr>
            <a:xfrm>
              <a:off x="-420914" y="2607854"/>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Hexagon 87"/>
            <p:cNvSpPr/>
            <p:nvPr/>
          </p:nvSpPr>
          <p:spPr>
            <a:xfrm>
              <a:off x="-420914" y="-852714"/>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Hexagon 88"/>
            <p:cNvSpPr/>
            <p:nvPr/>
          </p:nvSpPr>
          <p:spPr>
            <a:xfrm>
              <a:off x="2737394" y="-859608"/>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Hexagon 89"/>
            <p:cNvSpPr/>
            <p:nvPr/>
          </p:nvSpPr>
          <p:spPr>
            <a:xfrm>
              <a:off x="4316548" y="0"/>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Hexagon 90"/>
            <p:cNvSpPr/>
            <p:nvPr/>
          </p:nvSpPr>
          <p:spPr>
            <a:xfrm>
              <a:off x="5895702" y="-867229"/>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Hexagon 91"/>
            <p:cNvSpPr/>
            <p:nvPr/>
          </p:nvSpPr>
          <p:spPr>
            <a:xfrm>
              <a:off x="7474856" y="-1"/>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r="4534"/>
          <a:stretch/>
        </p:blipFill>
        <p:spPr>
          <a:xfrm>
            <a:off x="876772" y="5552566"/>
            <a:ext cx="2679700" cy="812433"/>
          </a:xfrm>
          <a:prstGeom prst="rect">
            <a:avLst/>
          </a:prstGeom>
        </p:spPr>
      </p:pic>
      <p:sp>
        <p:nvSpPr>
          <p:cNvPr id="31" name="Rectangle 30"/>
          <p:cNvSpPr/>
          <p:nvPr/>
        </p:nvSpPr>
        <p:spPr>
          <a:xfrm>
            <a:off x="330371" y="1758436"/>
            <a:ext cx="3079689" cy="830997"/>
          </a:xfrm>
          <a:prstGeom prst="rect">
            <a:avLst/>
          </a:prstGeom>
          <a:noFill/>
        </p:spPr>
        <p:txBody>
          <a:bodyPr wrap="none" lIns="91440" tIns="45720" rIns="91440" bIns="45720">
            <a:spAutoFit/>
          </a:bodyPr>
          <a:lstStyle/>
          <a:p>
            <a:pPr algn="ctr"/>
            <a:r>
              <a:rPr lang="en-US" sz="4800" b="1" cap="none" spc="0" dirty="0">
                <a:ln w="0"/>
                <a:solidFill>
                  <a:srgbClr val="54585A"/>
                </a:solidFill>
                <a:latin typeface="Cabin" panose="020B0803050202020004" pitchFamily="34" charset="0"/>
              </a:rPr>
              <a:t>The </a:t>
            </a:r>
            <a:r>
              <a:rPr lang="en-US" sz="4800" b="1" dirty="0">
                <a:ln w="0"/>
                <a:solidFill>
                  <a:srgbClr val="54585A"/>
                </a:solidFill>
                <a:latin typeface="Cabin" panose="020B0803050202020004" pitchFamily="34" charset="0"/>
              </a:rPr>
              <a:t>Problem</a:t>
            </a:r>
            <a:endParaRPr lang="en-US" sz="4800" b="1" cap="none" spc="0" dirty="0">
              <a:ln w="0"/>
              <a:solidFill>
                <a:srgbClr val="54585A"/>
              </a:solidFill>
              <a:latin typeface="Cabin" panose="020B0803050202020004" pitchFamily="34" charset="0"/>
            </a:endParaRPr>
          </a:p>
        </p:txBody>
      </p:sp>
      <p:sp>
        <p:nvSpPr>
          <p:cNvPr id="58" name="Rectangle 57"/>
          <p:cNvSpPr/>
          <p:nvPr/>
        </p:nvSpPr>
        <p:spPr>
          <a:xfrm>
            <a:off x="876772" y="2951522"/>
            <a:ext cx="8146265" cy="1569660"/>
          </a:xfrm>
          <a:prstGeom prst="rect">
            <a:avLst/>
          </a:prstGeom>
          <a:noFill/>
        </p:spPr>
        <p:txBody>
          <a:bodyPr wrap="square" lIns="91440" tIns="45720" rIns="91440" bIns="45720">
            <a:spAutoFit/>
          </a:bodyPr>
          <a:lstStyle/>
          <a:p>
            <a:r>
              <a:rPr lang="en-US" sz="2400" dirty="0">
                <a:solidFill>
                  <a:srgbClr val="54585A"/>
                </a:solidFill>
                <a:latin typeface="Cabin" panose="020B0803050202020004" pitchFamily="34" charset="0"/>
                <a:cs typeface="Arial" panose="020B0604020202020204" pitchFamily="34" charset="0"/>
              </a:rPr>
              <a:t>This problem statement aims to address the challenge of enhancing our branch location selection process to align with changing market dynamics, customer behaviors, and emerging trends in the financial sector.</a:t>
            </a:r>
            <a:r>
              <a:rPr lang="en-US" sz="1100" dirty="0">
                <a:solidFill>
                  <a:srgbClr val="54585A"/>
                </a:solidFill>
                <a:latin typeface="Cabin" panose="020B0803050202020004" pitchFamily="34" charset="0"/>
                <a:cs typeface="Arial" panose="020B0604020202020204" pitchFamily="34" charset="0"/>
              </a:rPr>
              <a:t> 	</a:t>
            </a:r>
          </a:p>
        </p:txBody>
      </p:sp>
    </p:spTree>
    <p:extLst>
      <p:ext uri="{BB962C8B-B14F-4D97-AF65-F5344CB8AC3E}">
        <p14:creationId xmlns:p14="http://schemas.microsoft.com/office/powerpoint/2010/main" val="824240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0D3D4"/>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r="4534"/>
          <a:stretch/>
        </p:blipFill>
        <p:spPr>
          <a:xfrm>
            <a:off x="817816" y="5755453"/>
            <a:ext cx="2679700" cy="812433"/>
          </a:xfrm>
          <a:prstGeom prst="rect">
            <a:avLst/>
          </a:prstGeom>
        </p:spPr>
      </p:pic>
      <p:grpSp>
        <p:nvGrpSpPr>
          <p:cNvPr id="81" name="Group 80"/>
          <p:cNvGrpSpPr/>
          <p:nvPr/>
        </p:nvGrpSpPr>
        <p:grpSpPr>
          <a:xfrm flipH="1">
            <a:off x="2706421" y="-893433"/>
            <a:ext cx="9907740" cy="5209540"/>
            <a:chOff x="-420914" y="-867229"/>
            <a:chExt cx="9907740" cy="5209540"/>
          </a:xfrm>
        </p:grpSpPr>
        <p:sp>
          <p:nvSpPr>
            <p:cNvPr id="82" name="Hexagon 81"/>
            <p:cNvSpPr/>
            <p:nvPr/>
          </p:nvSpPr>
          <p:spPr>
            <a:xfrm>
              <a:off x="-420914" y="873397"/>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Hexagon 82"/>
            <p:cNvSpPr/>
            <p:nvPr/>
          </p:nvSpPr>
          <p:spPr>
            <a:xfrm>
              <a:off x="1158240" y="0"/>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Hexagon 83"/>
            <p:cNvSpPr/>
            <p:nvPr/>
          </p:nvSpPr>
          <p:spPr>
            <a:xfrm>
              <a:off x="1158240" y="1735546"/>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Hexagon 84"/>
            <p:cNvSpPr/>
            <p:nvPr/>
          </p:nvSpPr>
          <p:spPr>
            <a:xfrm>
              <a:off x="2737394" y="867228"/>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Hexagon 85"/>
            <p:cNvSpPr/>
            <p:nvPr/>
          </p:nvSpPr>
          <p:spPr>
            <a:xfrm>
              <a:off x="-420914" y="2607854"/>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Hexagon 86"/>
            <p:cNvSpPr/>
            <p:nvPr/>
          </p:nvSpPr>
          <p:spPr>
            <a:xfrm>
              <a:off x="-420914" y="-852714"/>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Hexagon 87"/>
            <p:cNvSpPr/>
            <p:nvPr/>
          </p:nvSpPr>
          <p:spPr>
            <a:xfrm>
              <a:off x="2737394" y="-859608"/>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Hexagon 88"/>
            <p:cNvSpPr/>
            <p:nvPr/>
          </p:nvSpPr>
          <p:spPr>
            <a:xfrm>
              <a:off x="4316548" y="0"/>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Hexagon 89"/>
            <p:cNvSpPr/>
            <p:nvPr/>
          </p:nvSpPr>
          <p:spPr>
            <a:xfrm>
              <a:off x="5895702" y="-867229"/>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Hexagon 90"/>
            <p:cNvSpPr/>
            <p:nvPr/>
          </p:nvSpPr>
          <p:spPr>
            <a:xfrm>
              <a:off x="7474856" y="-1"/>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p:cNvSpPr/>
          <p:nvPr/>
        </p:nvSpPr>
        <p:spPr>
          <a:xfrm>
            <a:off x="171689" y="1102547"/>
            <a:ext cx="2776787" cy="830997"/>
          </a:xfrm>
          <a:prstGeom prst="rect">
            <a:avLst/>
          </a:prstGeom>
          <a:noFill/>
        </p:spPr>
        <p:txBody>
          <a:bodyPr wrap="none" lIns="91440" tIns="45720" rIns="91440" bIns="45720">
            <a:spAutoFit/>
          </a:bodyPr>
          <a:lstStyle/>
          <a:p>
            <a:pPr algn="ctr"/>
            <a:r>
              <a:rPr lang="en-US" sz="4800" b="1" cap="none" spc="0" dirty="0">
                <a:ln w="0"/>
                <a:solidFill>
                  <a:srgbClr val="54585A"/>
                </a:solidFill>
                <a:latin typeface="Cabin" panose="020B0803050202020004" pitchFamily="34" charset="0"/>
              </a:rPr>
              <a:t>Dataset(s)</a:t>
            </a:r>
          </a:p>
        </p:txBody>
      </p:sp>
      <p:sp>
        <p:nvSpPr>
          <p:cNvPr id="57" name="Rectangle 56"/>
          <p:cNvSpPr/>
          <p:nvPr/>
        </p:nvSpPr>
        <p:spPr>
          <a:xfrm>
            <a:off x="139638" y="2115568"/>
            <a:ext cx="9081274" cy="1723549"/>
          </a:xfrm>
          <a:prstGeom prst="rect">
            <a:avLst/>
          </a:prstGeom>
          <a:noFill/>
        </p:spPr>
        <p:txBody>
          <a:bodyPr wrap="square" lIns="91440" tIns="45720" rIns="91440" bIns="45720">
            <a:spAutoFit/>
          </a:bodyPr>
          <a:lstStyle/>
          <a:p>
            <a:pPr marL="914400" lvl="1" indent="-457200">
              <a:spcBef>
                <a:spcPts val="1200"/>
              </a:spcBef>
              <a:buFont typeface="Arial" panose="020B0604020202020204" pitchFamily="34" charset="0"/>
              <a:buChar char="•"/>
            </a:pPr>
            <a:r>
              <a:rPr lang="en-US" sz="2400" b="1" dirty="0">
                <a:solidFill>
                  <a:srgbClr val="54585A"/>
                </a:solidFill>
                <a:latin typeface="Cabin" panose="020B0803050202020004" pitchFamily="34" charset="0"/>
                <a:cs typeface="Arial" panose="020B0604020202020204" pitchFamily="34" charset="0"/>
              </a:rPr>
              <a:t>Branch Level Data Set </a:t>
            </a:r>
          </a:p>
          <a:p>
            <a:pPr lvl="1">
              <a:spcBef>
                <a:spcPts val="1200"/>
              </a:spcBef>
            </a:pPr>
            <a:r>
              <a:rPr lang="en-US" sz="2400" dirty="0">
                <a:solidFill>
                  <a:srgbClr val="54585A"/>
                </a:solidFill>
                <a:latin typeface="Cabin" panose="020B0803050202020004" pitchFamily="34" charset="0"/>
                <a:cs typeface="Arial" panose="020B0604020202020204" pitchFamily="34" charset="0"/>
              </a:rPr>
              <a:t>This dataset will provide students with count of transactions for every single branch by transaction type as of End of Month from the Year 2022 till End of Month July 2023.</a:t>
            </a:r>
          </a:p>
        </p:txBody>
      </p:sp>
      <p:sp>
        <p:nvSpPr>
          <p:cNvPr id="2" name="Rectangle 1">
            <a:extLst>
              <a:ext uri="{FF2B5EF4-FFF2-40B4-BE49-F238E27FC236}">
                <a16:creationId xmlns:a16="http://schemas.microsoft.com/office/drawing/2014/main" id="{2FB4D567-95E5-AEE6-89B5-6535BB5D9206}"/>
              </a:ext>
            </a:extLst>
          </p:cNvPr>
          <p:cNvSpPr/>
          <p:nvPr/>
        </p:nvSpPr>
        <p:spPr>
          <a:xfrm>
            <a:off x="269176" y="4221912"/>
            <a:ext cx="11191106" cy="1354217"/>
          </a:xfrm>
          <a:prstGeom prst="rect">
            <a:avLst/>
          </a:prstGeom>
          <a:noFill/>
        </p:spPr>
        <p:txBody>
          <a:bodyPr wrap="square" lIns="91440" tIns="45720" rIns="91440" bIns="45720">
            <a:spAutoFit/>
          </a:bodyPr>
          <a:lstStyle/>
          <a:p>
            <a:pPr marL="914400" lvl="1" indent="-457200">
              <a:spcBef>
                <a:spcPts val="1200"/>
              </a:spcBef>
              <a:buFont typeface="Arial" panose="020B0604020202020204" pitchFamily="34" charset="0"/>
              <a:buChar char="•"/>
            </a:pPr>
            <a:r>
              <a:rPr lang="en-US" sz="2400" b="1" dirty="0">
                <a:solidFill>
                  <a:srgbClr val="54585A"/>
                </a:solidFill>
                <a:latin typeface="Cabin" panose="020B0803050202020004" pitchFamily="34" charset="0"/>
                <a:cs typeface="Arial" panose="020B0604020202020204" pitchFamily="34" charset="0"/>
              </a:rPr>
              <a:t>Member Level Data Set </a:t>
            </a:r>
          </a:p>
          <a:p>
            <a:pPr lvl="1">
              <a:spcBef>
                <a:spcPts val="1200"/>
              </a:spcBef>
            </a:pPr>
            <a:r>
              <a:rPr lang="en-US" sz="2400" dirty="0">
                <a:solidFill>
                  <a:srgbClr val="54585A"/>
                </a:solidFill>
                <a:latin typeface="Cabin" panose="020B0803050202020004" pitchFamily="34" charset="0"/>
                <a:cs typeface="Arial" panose="020B0604020202020204" pitchFamily="34" charset="0"/>
              </a:rPr>
              <a:t>This dataset will provide students with count of transactions by transaction type for members as of End of Month for the Year 2022 till End of Month July 2023. </a:t>
            </a:r>
          </a:p>
        </p:txBody>
      </p:sp>
    </p:spTree>
    <p:extLst>
      <p:ext uri="{BB962C8B-B14F-4D97-AF65-F5344CB8AC3E}">
        <p14:creationId xmlns:p14="http://schemas.microsoft.com/office/powerpoint/2010/main" val="581891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0D3D4"/>
        </a:solidFill>
        <a:effectLst/>
      </p:bgPr>
    </p:bg>
    <p:spTree>
      <p:nvGrpSpPr>
        <p:cNvPr id="1" name=""/>
        <p:cNvGrpSpPr/>
        <p:nvPr/>
      </p:nvGrpSpPr>
      <p:grpSpPr>
        <a:xfrm>
          <a:off x="0" y="0"/>
          <a:ext cx="0" cy="0"/>
          <a:chOff x="0" y="0"/>
          <a:chExt cx="0" cy="0"/>
        </a:xfrm>
      </p:grpSpPr>
      <p:grpSp>
        <p:nvGrpSpPr>
          <p:cNvPr id="23" name="Group 22"/>
          <p:cNvGrpSpPr/>
          <p:nvPr/>
        </p:nvGrpSpPr>
        <p:grpSpPr>
          <a:xfrm flipH="1">
            <a:off x="2815478" y="-890315"/>
            <a:ext cx="9907740" cy="5209540"/>
            <a:chOff x="-420914" y="-867229"/>
            <a:chExt cx="9907740" cy="5209540"/>
          </a:xfrm>
        </p:grpSpPr>
        <p:sp>
          <p:nvSpPr>
            <p:cNvPr id="24" name="Hexagon 23"/>
            <p:cNvSpPr/>
            <p:nvPr/>
          </p:nvSpPr>
          <p:spPr>
            <a:xfrm>
              <a:off x="-420914" y="873397"/>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p:cNvSpPr/>
            <p:nvPr/>
          </p:nvSpPr>
          <p:spPr>
            <a:xfrm>
              <a:off x="1158240" y="0"/>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1158240" y="1735546"/>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p:cNvSpPr/>
            <p:nvPr/>
          </p:nvSpPr>
          <p:spPr>
            <a:xfrm>
              <a:off x="2737394" y="867228"/>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p:cNvSpPr/>
            <p:nvPr/>
          </p:nvSpPr>
          <p:spPr>
            <a:xfrm>
              <a:off x="-420914" y="2607854"/>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p:cNvSpPr/>
            <p:nvPr/>
          </p:nvSpPr>
          <p:spPr>
            <a:xfrm>
              <a:off x="-420914" y="-852714"/>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p:cNvSpPr/>
            <p:nvPr/>
          </p:nvSpPr>
          <p:spPr>
            <a:xfrm>
              <a:off x="2737394" y="-859608"/>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p:cNvSpPr/>
            <p:nvPr/>
          </p:nvSpPr>
          <p:spPr>
            <a:xfrm>
              <a:off x="4316548" y="0"/>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p:cNvSpPr/>
            <p:nvPr/>
          </p:nvSpPr>
          <p:spPr>
            <a:xfrm>
              <a:off x="5895702" y="-867229"/>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exagon 32"/>
            <p:cNvSpPr/>
            <p:nvPr/>
          </p:nvSpPr>
          <p:spPr>
            <a:xfrm>
              <a:off x="7474856" y="-1"/>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r="4534"/>
          <a:stretch/>
        </p:blipFill>
        <p:spPr>
          <a:xfrm>
            <a:off x="369231" y="5770339"/>
            <a:ext cx="2679700" cy="812433"/>
          </a:xfrm>
          <a:prstGeom prst="rect">
            <a:avLst/>
          </a:prstGeom>
        </p:spPr>
      </p:pic>
      <p:sp>
        <p:nvSpPr>
          <p:cNvPr id="20" name="Rectangle 19"/>
          <p:cNvSpPr/>
          <p:nvPr/>
        </p:nvSpPr>
        <p:spPr>
          <a:xfrm>
            <a:off x="302710" y="1618758"/>
            <a:ext cx="2111988" cy="830997"/>
          </a:xfrm>
          <a:prstGeom prst="rect">
            <a:avLst/>
          </a:prstGeom>
          <a:noFill/>
        </p:spPr>
        <p:txBody>
          <a:bodyPr wrap="none" lIns="91440" tIns="45720" rIns="91440" bIns="45720">
            <a:spAutoFit/>
          </a:bodyPr>
          <a:lstStyle/>
          <a:p>
            <a:pPr algn="ctr"/>
            <a:r>
              <a:rPr lang="en-US" sz="4800" b="1" dirty="0">
                <a:ln w="0"/>
                <a:solidFill>
                  <a:srgbClr val="54585A"/>
                </a:solidFill>
                <a:latin typeface="Cabin" panose="020B0803050202020004" pitchFamily="34" charset="0"/>
              </a:rPr>
              <a:t>Process</a:t>
            </a:r>
            <a:endParaRPr lang="en-US" sz="4800" b="1" cap="none" spc="0" dirty="0">
              <a:ln w="0"/>
              <a:solidFill>
                <a:srgbClr val="54585A"/>
              </a:solidFill>
              <a:latin typeface="Cabin" panose="020B0803050202020004" pitchFamily="34" charset="0"/>
            </a:endParaRPr>
          </a:p>
        </p:txBody>
      </p:sp>
      <p:sp>
        <p:nvSpPr>
          <p:cNvPr id="21" name="Rectangle 20"/>
          <p:cNvSpPr/>
          <p:nvPr/>
        </p:nvSpPr>
        <p:spPr>
          <a:xfrm>
            <a:off x="826294" y="2546765"/>
            <a:ext cx="8315050" cy="2831544"/>
          </a:xfrm>
          <a:prstGeom prst="rect">
            <a:avLst/>
          </a:prstGeom>
          <a:noFill/>
        </p:spPr>
        <p:txBody>
          <a:bodyPr wrap="square" lIns="91440" tIns="45720" rIns="91440" bIns="45720">
            <a:spAutoFit/>
          </a:bodyPr>
          <a:lstStyle/>
          <a:p>
            <a:pPr marL="342900" indent="-342900">
              <a:spcAft>
                <a:spcPts val="600"/>
              </a:spcAft>
              <a:buFont typeface="Arial" panose="020B0604020202020204" pitchFamily="34" charset="0"/>
              <a:buChar char="•"/>
            </a:pPr>
            <a:r>
              <a:rPr lang="en-US" sz="2400" dirty="0">
                <a:solidFill>
                  <a:srgbClr val="54585A"/>
                </a:solidFill>
                <a:latin typeface="Cabin" panose="020B0803050202020004" pitchFamily="34" charset="0"/>
                <a:cs typeface="Arial" panose="020B0604020202020204" pitchFamily="34" charset="0"/>
              </a:rPr>
              <a:t>UCF students would be given data on where Addition Financial is eligible to build branches within the State of Florida.</a:t>
            </a:r>
          </a:p>
          <a:p>
            <a:pPr marL="342900" indent="-342900">
              <a:spcAft>
                <a:spcPts val="600"/>
              </a:spcAft>
              <a:buFont typeface="Arial" panose="020B0604020202020204" pitchFamily="34" charset="0"/>
              <a:buChar char="•"/>
            </a:pPr>
            <a:endParaRPr lang="en-US" sz="2400" dirty="0">
              <a:solidFill>
                <a:srgbClr val="54585A"/>
              </a:solidFill>
              <a:latin typeface="Cabin" panose="020B0803050202020004" pitchFamily="34" charset="0"/>
              <a:cs typeface="Arial" panose="020B0604020202020204" pitchFamily="34" charset="0"/>
            </a:endParaRPr>
          </a:p>
          <a:p>
            <a:pPr marL="342900" indent="-342900">
              <a:spcAft>
                <a:spcPts val="600"/>
              </a:spcAft>
              <a:buFont typeface="Arial" panose="020B0604020202020204" pitchFamily="34" charset="0"/>
              <a:buChar char="•"/>
            </a:pPr>
            <a:r>
              <a:rPr lang="en-US" sz="2400" dirty="0">
                <a:solidFill>
                  <a:srgbClr val="54585A"/>
                </a:solidFill>
                <a:latin typeface="Cabin" panose="020B0803050202020004" pitchFamily="34" charset="0"/>
                <a:cs typeface="Arial" panose="020B0604020202020204" pitchFamily="34" charset="0"/>
              </a:rPr>
              <a:t>The students would then have free reign to use publicly available data sources to gather demographic and location data to make an educated decision about where the next Addition Financial branch should be built.</a:t>
            </a:r>
          </a:p>
        </p:txBody>
      </p:sp>
    </p:spTree>
    <p:extLst>
      <p:ext uri="{BB962C8B-B14F-4D97-AF65-F5344CB8AC3E}">
        <p14:creationId xmlns:p14="http://schemas.microsoft.com/office/powerpoint/2010/main" val="52934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0D3D4"/>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r="4534"/>
          <a:stretch/>
        </p:blipFill>
        <p:spPr>
          <a:xfrm>
            <a:off x="645243" y="5619797"/>
            <a:ext cx="2679700" cy="812433"/>
          </a:xfrm>
          <a:prstGeom prst="rect">
            <a:avLst/>
          </a:prstGeom>
        </p:spPr>
      </p:pic>
      <p:sp>
        <p:nvSpPr>
          <p:cNvPr id="32" name="Rectangle 31"/>
          <p:cNvSpPr/>
          <p:nvPr/>
        </p:nvSpPr>
        <p:spPr>
          <a:xfrm>
            <a:off x="26720" y="1842276"/>
            <a:ext cx="4954855" cy="830997"/>
          </a:xfrm>
          <a:prstGeom prst="rect">
            <a:avLst/>
          </a:prstGeom>
          <a:noFill/>
        </p:spPr>
        <p:txBody>
          <a:bodyPr wrap="square" lIns="91440" tIns="45720" rIns="91440" bIns="45720">
            <a:spAutoFit/>
          </a:bodyPr>
          <a:lstStyle/>
          <a:p>
            <a:pPr algn="ctr"/>
            <a:r>
              <a:rPr lang="en-US" sz="4800" b="1" dirty="0">
                <a:ln w="0"/>
                <a:solidFill>
                  <a:srgbClr val="54585A"/>
                </a:solidFill>
                <a:latin typeface="Cabin" panose="020B0803050202020004" pitchFamily="34" charset="0"/>
              </a:rPr>
              <a:t>Primary Objective</a:t>
            </a:r>
            <a:endParaRPr lang="en-US" sz="4800" b="1" cap="none" spc="0" dirty="0">
              <a:ln w="0"/>
              <a:solidFill>
                <a:srgbClr val="54585A"/>
              </a:solidFill>
              <a:latin typeface="Cabin" panose="020B0803050202020004" pitchFamily="34" charset="0"/>
            </a:endParaRPr>
          </a:p>
        </p:txBody>
      </p:sp>
      <p:sp>
        <p:nvSpPr>
          <p:cNvPr id="35" name="Rectangle 34"/>
          <p:cNvSpPr/>
          <p:nvPr/>
        </p:nvSpPr>
        <p:spPr>
          <a:xfrm>
            <a:off x="645243" y="3226418"/>
            <a:ext cx="8594007" cy="1200329"/>
          </a:xfrm>
          <a:prstGeom prst="rect">
            <a:avLst/>
          </a:prstGeom>
          <a:noFill/>
        </p:spPr>
        <p:txBody>
          <a:bodyPr wrap="square" lIns="91440" tIns="45720" rIns="91440" bIns="45720">
            <a:spAutoFit/>
          </a:bodyPr>
          <a:lstStyle/>
          <a:p>
            <a:pPr lvl="1">
              <a:spcBef>
                <a:spcPts val="1200"/>
              </a:spcBef>
            </a:pPr>
            <a:r>
              <a:rPr lang="en-US" sz="2400" dirty="0">
                <a:solidFill>
                  <a:srgbClr val="54585A"/>
                </a:solidFill>
                <a:latin typeface="Cabin" panose="020B0803050202020004" pitchFamily="34" charset="0"/>
                <a:cs typeface="Arial" panose="020B0604020202020204" pitchFamily="34" charset="0"/>
              </a:rPr>
              <a:t>The primary objective is to predict, with a high degree of accuracy, and make a well-informed decision(s) about the most promising location(s) for Addition Financials’ next expansion. </a:t>
            </a:r>
          </a:p>
        </p:txBody>
      </p:sp>
      <p:grpSp>
        <p:nvGrpSpPr>
          <p:cNvPr id="93" name="Group 92"/>
          <p:cNvGrpSpPr/>
          <p:nvPr/>
        </p:nvGrpSpPr>
        <p:grpSpPr>
          <a:xfrm flipH="1">
            <a:off x="2706421" y="-893433"/>
            <a:ext cx="9907740" cy="5209540"/>
            <a:chOff x="-420914" y="-867229"/>
            <a:chExt cx="9907740" cy="5209540"/>
          </a:xfrm>
        </p:grpSpPr>
        <p:sp>
          <p:nvSpPr>
            <p:cNvPr id="94" name="Hexagon 93"/>
            <p:cNvSpPr/>
            <p:nvPr/>
          </p:nvSpPr>
          <p:spPr>
            <a:xfrm>
              <a:off x="-420914" y="873397"/>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a:off x="1158240" y="0"/>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a:off x="1158240" y="1735546"/>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a:off x="2737394" y="867228"/>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a:off x="-420914" y="2607854"/>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Hexagon 98"/>
            <p:cNvSpPr/>
            <p:nvPr/>
          </p:nvSpPr>
          <p:spPr>
            <a:xfrm>
              <a:off x="-420914" y="-852714"/>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Hexagon 99"/>
            <p:cNvSpPr/>
            <p:nvPr/>
          </p:nvSpPr>
          <p:spPr>
            <a:xfrm>
              <a:off x="2737394" y="-859608"/>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Hexagon 100"/>
            <p:cNvSpPr/>
            <p:nvPr/>
          </p:nvSpPr>
          <p:spPr>
            <a:xfrm>
              <a:off x="4316548" y="0"/>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Hexagon 101"/>
            <p:cNvSpPr/>
            <p:nvPr/>
          </p:nvSpPr>
          <p:spPr>
            <a:xfrm>
              <a:off x="5895702" y="-867229"/>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Hexagon 102"/>
            <p:cNvSpPr/>
            <p:nvPr/>
          </p:nvSpPr>
          <p:spPr>
            <a:xfrm>
              <a:off x="7474856" y="-1"/>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5815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0D3D4"/>
        </a:solidFill>
        <a:effectLst/>
      </p:bgPr>
    </p:bg>
    <p:spTree>
      <p:nvGrpSpPr>
        <p:cNvPr id="1" name=""/>
        <p:cNvGrpSpPr/>
        <p:nvPr/>
      </p:nvGrpSpPr>
      <p:grpSpPr>
        <a:xfrm>
          <a:off x="0" y="0"/>
          <a:ext cx="0" cy="0"/>
          <a:chOff x="0" y="0"/>
          <a:chExt cx="0" cy="0"/>
        </a:xfrm>
      </p:grpSpPr>
      <p:grpSp>
        <p:nvGrpSpPr>
          <p:cNvPr id="23" name="Group 22"/>
          <p:cNvGrpSpPr/>
          <p:nvPr/>
        </p:nvGrpSpPr>
        <p:grpSpPr>
          <a:xfrm flipH="1">
            <a:off x="2815478" y="-890315"/>
            <a:ext cx="9907740" cy="5209540"/>
            <a:chOff x="-420914" y="-867229"/>
            <a:chExt cx="9907740" cy="5209540"/>
          </a:xfrm>
        </p:grpSpPr>
        <p:sp>
          <p:nvSpPr>
            <p:cNvPr id="24" name="Hexagon 23"/>
            <p:cNvSpPr/>
            <p:nvPr/>
          </p:nvSpPr>
          <p:spPr>
            <a:xfrm>
              <a:off x="-420914" y="873397"/>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p:cNvSpPr/>
            <p:nvPr/>
          </p:nvSpPr>
          <p:spPr>
            <a:xfrm>
              <a:off x="1158240" y="0"/>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1158240" y="1735546"/>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p:cNvSpPr/>
            <p:nvPr/>
          </p:nvSpPr>
          <p:spPr>
            <a:xfrm>
              <a:off x="2737394" y="867228"/>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p:cNvSpPr/>
            <p:nvPr/>
          </p:nvSpPr>
          <p:spPr>
            <a:xfrm>
              <a:off x="-420914" y="2607854"/>
              <a:ext cx="2011970" cy="1734457"/>
            </a:xfrm>
            <a:prstGeom prst="hexagon">
              <a:avLst/>
            </a:prstGeom>
            <a:solidFill>
              <a:srgbClr val="54585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p:cNvSpPr/>
            <p:nvPr/>
          </p:nvSpPr>
          <p:spPr>
            <a:xfrm>
              <a:off x="-420914" y="-852714"/>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p:cNvSpPr/>
            <p:nvPr/>
          </p:nvSpPr>
          <p:spPr>
            <a:xfrm>
              <a:off x="2737394" y="-859608"/>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p:cNvSpPr/>
            <p:nvPr/>
          </p:nvSpPr>
          <p:spPr>
            <a:xfrm>
              <a:off x="4316548" y="0"/>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p:cNvSpPr/>
            <p:nvPr/>
          </p:nvSpPr>
          <p:spPr>
            <a:xfrm>
              <a:off x="5895702" y="-867229"/>
              <a:ext cx="2011970" cy="1734457"/>
            </a:xfrm>
            <a:prstGeom prst="hexagon">
              <a:avLst/>
            </a:prstGeom>
            <a:solidFill>
              <a:srgbClr val="B7BBBD"/>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exagon 32"/>
            <p:cNvSpPr/>
            <p:nvPr/>
          </p:nvSpPr>
          <p:spPr>
            <a:xfrm>
              <a:off x="7474856" y="-1"/>
              <a:ext cx="2011970" cy="1734457"/>
            </a:xfrm>
            <a:prstGeom prst="hexagon">
              <a:avLst/>
            </a:prstGeom>
            <a:solidFill>
              <a:srgbClr val="00B5E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r="4534"/>
          <a:stretch/>
        </p:blipFill>
        <p:spPr>
          <a:xfrm>
            <a:off x="484154" y="5664026"/>
            <a:ext cx="2679700" cy="812433"/>
          </a:xfrm>
          <a:prstGeom prst="rect">
            <a:avLst/>
          </a:prstGeom>
        </p:spPr>
      </p:pic>
      <p:sp>
        <p:nvSpPr>
          <p:cNvPr id="20" name="Rectangle 19"/>
          <p:cNvSpPr/>
          <p:nvPr/>
        </p:nvSpPr>
        <p:spPr>
          <a:xfrm>
            <a:off x="6665" y="1621775"/>
            <a:ext cx="3324949" cy="830997"/>
          </a:xfrm>
          <a:prstGeom prst="rect">
            <a:avLst/>
          </a:prstGeom>
          <a:noFill/>
        </p:spPr>
        <p:txBody>
          <a:bodyPr wrap="none" lIns="91440" tIns="45720" rIns="91440" bIns="45720">
            <a:spAutoFit/>
          </a:bodyPr>
          <a:lstStyle/>
          <a:p>
            <a:pPr algn="ctr"/>
            <a:r>
              <a:rPr lang="en-US" sz="4800" b="1" dirty="0">
                <a:ln w="0"/>
                <a:solidFill>
                  <a:srgbClr val="54585A"/>
                </a:solidFill>
                <a:latin typeface="Cabin" panose="020B0803050202020004" pitchFamily="34" charset="0"/>
              </a:rPr>
              <a:t>Deliverables</a:t>
            </a:r>
          </a:p>
        </p:txBody>
      </p:sp>
      <p:sp>
        <p:nvSpPr>
          <p:cNvPr id="21" name="Rectangle 20"/>
          <p:cNvSpPr/>
          <p:nvPr/>
        </p:nvSpPr>
        <p:spPr>
          <a:xfrm>
            <a:off x="484154" y="2602929"/>
            <a:ext cx="8499206" cy="2693045"/>
          </a:xfrm>
          <a:prstGeom prst="rect">
            <a:avLst/>
          </a:prstGeom>
          <a:noFill/>
        </p:spPr>
        <p:txBody>
          <a:bodyPr wrap="square" lIns="91440" tIns="45720" rIns="91440" bIns="45720">
            <a:spAutoFit/>
          </a:bodyPr>
          <a:lstStyle/>
          <a:p>
            <a:pPr>
              <a:spcAft>
                <a:spcPts val="600"/>
              </a:spcAft>
            </a:pPr>
            <a:r>
              <a:rPr lang="en-US" sz="2400" dirty="0">
                <a:solidFill>
                  <a:srgbClr val="54585A"/>
                </a:solidFill>
                <a:latin typeface="Cabin" panose="020B0803050202020004" pitchFamily="34" charset="0"/>
                <a:cs typeface="Arial" panose="020B0604020202020204" pitchFamily="34" charset="0"/>
              </a:rPr>
              <a:t>All entries will be judged based on the following criteria:</a:t>
            </a:r>
          </a:p>
          <a:p>
            <a:pPr>
              <a:spcAft>
                <a:spcPts val="600"/>
              </a:spcAft>
            </a:pPr>
            <a:endParaRPr lang="en-US" sz="2400" dirty="0">
              <a:solidFill>
                <a:srgbClr val="54585A"/>
              </a:solidFill>
              <a:latin typeface="Cabin" panose="020B0803050202020004" pitchFamily="34" charset="0"/>
              <a:cs typeface="Arial" panose="020B0604020202020204" pitchFamily="34" charset="0"/>
            </a:endParaRPr>
          </a:p>
          <a:p>
            <a:pPr>
              <a:spcAft>
                <a:spcPts val="600"/>
              </a:spcAft>
            </a:pPr>
            <a:r>
              <a:rPr lang="en-US" sz="2400" dirty="0">
                <a:solidFill>
                  <a:srgbClr val="54585A"/>
                </a:solidFill>
                <a:latin typeface="Cabin" panose="020B0803050202020004" pitchFamily="34" charset="0"/>
                <a:cs typeface="Arial" panose="020B0604020202020204" pitchFamily="34" charset="0"/>
              </a:rPr>
              <a:t>	•	Content in the Project Report </a:t>
            </a:r>
          </a:p>
          <a:p>
            <a:pPr>
              <a:spcAft>
                <a:spcPts val="600"/>
              </a:spcAft>
            </a:pPr>
            <a:r>
              <a:rPr lang="en-US" sz="2400" dirty="0">
                <a:solidFill>
                  <a:srgbClr val="54585A"/>
                </a:solidFill>
                <a:latin typeface="Cabin" panose="020B0803050202020004" pitchFamily="34" charset="0"/>
                <a:cs typeface="Arial" panose="020B0604020202020204" pitchFamily="34" charset="0"/>
              </a:rPr>
              <a:t>	•	Modeling Approach</a:t>
            </a:r>
          </a:p>
          <a:p>
            <a:pPr>
              <a:spcAft>
                <a:spcPts val="600"/>
              </a:spcAft>
            </a:pPr>
            <a:r>
              <a:rPr lang="en-US" sz="2400" dirty="0">
                <a:solidFill>
                  <a:srgbClr val="54585A"/>
                </a:solidFill>
                <a:latin typeface="Cabin" panose="020B0803050202020004" pitchFamily="34" charset="0"/>
                <a:cs typeface="Arial" panose="020B0604020202020204" pitchFamily="34" charset="0"/>
              </a:rPr>
              <a:t>	•	Results and Conclusions</a:t>
            </a:r>
          </a:p>
          <a:p>
            <a:pPr>
              <a:spcAft>
                <a:spcPts val="600"/>
              </a:spcAft>
            </a:pPr>
            <a:r>
              <a:rPr lang="en-US" sz="2400" dirty="0">
                <a:solidFill>
                  <a:srgbClr val="54585A"/>
                </a:solidFill>
                <a:latin typeface="Cabin" panose="020B0803050202020004" pitchFamily="34" charset="0"/>
                <a:cs typeface="Arial" panose="020B0604020202020204" pitchFamily="34" charset="0"/>
              </a:rPr>
              <a:t>	•	Presentation of results </a:t>
            </a:r>
          </a:p>
        </p:txBody>
      </p:sp>
    </p:spTree>
    <p:extLst>
      <p:ext uri="{BB962C8B-B14F-4D97-AF65-F5344CB8AC3E}">
        <p14:creationId xmlns:p14="http://schemas.microsoft.com/office/powerpoint/2010/main" val="3797658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2233</TotalTime>
  <Words>691</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Cabin</vt:lpstr>
      <vt:lpstr>Calibri</vt:lpstr>
      <vt:lpstr>Calibri Light</vt:lpstr>
      <vt:lpstr>Tahoma</vt:lpstr>
      <vt:lpstr>Viner Hand ITC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CFEFCU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P. Sheerin</dc:creator>
  <cp:lastModifiedBy>Sital B. Nayee</cp:lastModifiedBy>
  <cp:revision>107</cp:revision>
  <dcterms:created xsi:type="dcterms:W3CDTF">2019-08-27T18:26:41Z</dcterms:created>
  <dcterms:modified xsi:type="dcterms:W3CDTF">2023-09-22T19:11:23Z</dcterms:modified>
</cp:coreProperties>
</file>