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7" r:id="rId2"/>
    <p:sldId id="321" r:id="rId3"/>
    <p:sldId id="323" r:id="rId4"/>
    <p:sldId id="324" r:id="rId5"/>
    <p:sldId id="325" r:id="rId6"/>
    <p:sldId id="326" r:id="rId7"/>
    <p:sldId id="331" r:id="rId8"/>
    <p:sldId id="327" r:id="rId9"/>
    <p:sldId id="328" r:id="rId10"/>
    <p:sldId id="329" r:id="rId11"/>
    <p:sldId id="330" r:id="rId12"/>
    <p:sldId id="27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NeueLT Std Thin" panose="020B0403020202020204" pitchFamily="34" charset="0"/>
      <p:regular r:id="rId19"/>
      <p:italic r:id="rId20"/>
    </p:embeddedFont>
    <p:embeddedFont>
      <p:font typeface="Helvetica LT Std Light" panose="020B0403020202020204" pitchFamily="34" charset="0"/>
      <p:regular r:id="rId21"/>
      <p:italic r:id="rId22"/>
    </p:embeddedFont>
    <p:embeddedFont>
      <p:font typeface="HelveticaNeueLT Std Med Cn" panose="020B0606030502030204" pitchFamily="34" charset="0"/>
      <p:regular r:id="rId23"/>
      <p:bold r:id="rId24"/>
      <p:italic r:id="rId25"/>
      <p:boldItalic r:id="rId26"/>
    </p:embeddedFont>
    <p:embeddedFont>
      <p:font typeface="HelveticaNeueLT Std Cn" panose="020B0506030502030204" pitchFamily="34" charset="0"/>
      <p:regular r:id="rId27"/>
      <p:bold r:id="rId28"/>
      <p:italic r:id="rId29"/>
      <p:boldItalic r:id="rId30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595959"/>
    <a:srgbClr val="FFFF3B"/>
    <a:srgbClr val="00B3EA"/>
    <a:srgbClr val="F3372E"/>
    <a:srgbClr val="FB3099"/>
    <a:srgbClr val="EB2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 varScale="1">
        <p:scale>
          <a:sx n="86" d="100"/>
          <a:sy n="86" d="100"/>
        </p:scale>
        <p:origin x="834" y="90"/>
      </p:cViewPr>
      <p:guideLst>
        <p:guide orient="horz" pos="1026"/>
        <p:guide pos="431"/>
        <p:guide pos="612"/>
        <p:guide orient="horz" pos="226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56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FA5D0-406E-4F47-BEF4-1A5B9ADF5793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</dgm:pt>
    <dgm:pt modelId="{5A448ABE-4B84-40F9-BB06-DE5470019676}">
      <dgm:prSet phldrT="[Text]" custT="1"/>
      <dgm:spPr/>
      <dgm:t>
        <a:bodyPr/>
        <a:lstStyle/>
        <a:p>
          <a:pPr marL="342900" indent="-342900" algn="l" defTabSz="914400" rtl="0" eaLnBrk="1" latinLnBrk="0" hangingPunct="1">
            <a:spcBef>
              <a:spcPts val="200"/>
            </a:spcBef>
            <a:buFont typeface="+mj-lt"/>
            <a:buAutoNum type="arabicPeriod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Catálgo de Servicios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</dgm:t>
    </dgm:pt>
    <dgm:pt modelId="{F85ACE7F-1B7F-4C0D-B59D-C059802521E4}" type="parTrans" cxnId="{BEACF05D-9B43-4581-9259-552DFC4D90E5}">
      <dgm:prSet/>
      <dgm:spPr/>
      <dgm:t>
        <a:bodyPr/>
        <a:lstStyle/>
        <a:p>
          <a:endParaRPr lang="en-US"/>
        </a:p>
      </dgm:t>
    </dgm:pt>
    <dgm:pt modelId="{3E943244-01AC-44D9-8446-C96DA03DA056}" type="sibTrans" cxnId="{BEACF05D-9B43-4581-9259-552DFC4D90E5}">
      <dgm:prSet/>
      <dgm:spPr/>
      <dgm:t>
        <a:bodyPr/>
        <a:lstStyle/>
        <a:p>
          <a:endParaRPr lang="en-US"/>
        </a:p>
      </dgm:t>
    </dgm:pt>
    <dgm:pt modelId="{B4659C77-A455-4C91-9E73-DE614BD4C789}">
      <dgm:prSet phldrT="[Text]" custT="1"/>
      <dgm:spPr/>
      <dgm:t>
        <a:bodyPr/>
        <a:lstStyle/>
        <a:p>
          <a:r>
            <a:rPr lang="es-AR" sz="1600" kern="1200" noProof="0" smtClean="0">
              <a:latin typeface="Helvetica LT Std Light" panose="020B0403020202020204" pitchFamily="34" charset="0"/>
              <a:ea typeface="+mn-ea"/>
              <a:cs typeface="+mn-cs"/>
            </a:rPr>
            <a:t>Características de diseño</a:t>
          </a:r>
          <a:endParaRPr lang="es-AR" sz="1600" kern="1200" noProof="0" dirty="0">
            <a:latin typeface="Helvetica LT Std Light" panose="020B0403020202020204" pitchFamily="34" charset="0"/>
            <a:ea typeface="+mn-ea"/>
            <a:cs typeface="+mn-cs"/>
          </a:endParaRPr>
        </a:p>
      </dgm:t>
    </dgm:pt>
    <dgm:pt modelId="{955B8BE8-187E-40C1-9135-2354049C61AA}" type="parTrans" cxnId="{38B07C39-7C97-45E8-8A71-BFC4DD949441}">
      <dgm:prSet/>
      <dgm:spPr/>
      <dgm:t>
        <a:bodyPr/>
        <a:lstStyle/>
        <a:p>
          <a:endParaRPr lang="en-US"/>
        </a:p>
      </dgm:t>
    </dgm:pt>
    <dgm:pt modelId="{0EC8C027-1552-43D1-B995-AF9FE240C14F}" type="sibTrans" cxnId="{38B07C39-7C97-45E8-8A71-BFC4DD949441}">
      <dgm:prSet/>
      <dgm:spPr/>
      <dgm:t>
        <a:bodyPr/>
        <a:lstStyle/>
        <a:p>
          <a:endParaRPr lang="en-US"/>
        </a:p>
      </dgm:t>
    </dgm:pt>
    <dgm:pt modelId="{846D68C6-5CBA-4851-91C1-DA9E59AE5916}">
      <dgm:prSet phldrT="[Text]" custT="1"/>
      <dgm:spPr/>
      <dgm:t>
        <a:bodyPr/>
        <a:lstStyle/>
        <a:p>
          <a:pPr marL="342900" indent="-342900" algn="l" defTabSz="914400" rtl="0" eaLnBrk="1" latinLnBrk="0" hangingPunct="1">
            <a:spcBef>
              <a:spcPts val="200"/>
            </a:spcBef>
            <a:buFont typeface="+mj-lt"/>
            <a:buAutoNum type="arabicPeriod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Registro de Clientes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</dgm:t>
    </dgm:pt>
    <dgm:pt modelId="{A1DE696E-3718-4BBF-AF4A-ABDFF159AC2D}" type="parTrans" cxnId="{C97E11B8-230F-42FD-9873-925147FB0339}">
      <dgm:prSet/>
      <dgm:spPr/>
      <dgm:t>
        <a:bodyPr/>
        <a:lstStyle/>
        <a:p>
          <a:endParaRPr lang="en-US"/>
        </a:p>
      </dgm:t>
    </dgm:pt>
    <dgm:pt modelId="{CC96CE37-89D5-44FA-81A5-699A99487A27}" type="sibTrans" cxnId="{C97E11B8-230F-42FD-9873-925147FB0339}">
      <dgm:prSet/>
      <dgm:spPr/>
      <dgm:t>
        <a:bodyPr/>
        <a:lstStyle/>
        <a:p>
          <a:endParaRPr lang="en-US"/>
        </a:p>
      </dgm:t>
    </dgm:pt>
    <dgm:pt modelId="{64B55CB0-2B05-4AA6-9411-AC697F1D8F59}">
      <dgm:prSet phldrT="[Text]" custT="1"/>
      <dgm:spPr/>
      <dgm:t>
        <a:bodyPr/>
        <a:lstStyle/>
        <a:p>
          <a:pPr marL="342900" indent="-342900" algn="l" defTabSz="914400" rtl="0" eaLnBrk="1" latinLnBrk="0" hangingPunct="1">
            <a:spcBef>
              <a:spcPts val="200"/>
            </a:spcBef>
            <a:buFont typeface="+mj-lt"/>
            <a:buAutoNum type="arabicPeriod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Base de datos propia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</dgm:t>
    </dgm:pt>
    <dgm:pt modelId="{8EAB8282-EE86-4095-A3D9-9AC33FB36ABF}" type="parTrans" cxnId="{021E3E08-6957-4049-B3FC-2D6B9C83AC73}">
      <dgm:prSet/>
      <dgm:spPr/>
      <dgm:t>
        <a:bodyPr/>
        <a:lstStyle/>
        <a:p>
          <a:endParaRPr lang="en-US"/>
        </a:p>
      </dgm:t>
    </dgm:pt>
    <dgm:pt modelId="{D9594EA1-A4A3-4DC6-B90A-D312A4CAA7DB}" type="sibTrans" cxnId="{021E3E08-6957-4049-B3FC-2D6B9C83AC73}">
      <dgm:prSet/>
      <dgm:spPr/>
      <dgm:t>
        <a:bodyPr/>
        <a:lstStyle/>
        <a:p>
          <a:endParaRPr lang="en-US"/>
        </a:p>
      </dgm:t>
    </dgm:pt>
    <dgm:pt modelId="{CBC66E2C-4CB4-4F4C-BBF1-67260845CE7A}">
      <dgm:prSet phldrT="[Text]" custT="1"/>
      <dgm:spPr/>
      <dgm:t>
        <a:bodyPr/>
        <a:lstStyle/>
        <a:p>
          <a:pPr marL="342900" indent="-342900" algn="l" defTabSz="914400" rtl="0" eaLnBrk="1" latinLnBrk="0" hangingPunct="1">
            <a:spcBef>
              <a:spcPts val="200"/>
            </a:spcBef>
            <a:buFont typeface="+mj-lt"/>
            <a:buAutoNum type="arabicPeriod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Seguridad por IP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</dgm:t>
    </dgm:pt>
    <dgm:pt modelId="{70C133AF-DE27-4B33-994A-FAAE956CFD36}" type="parTrans" cxnId="{250FE46D-E104-4716-9E4A-9C358FA64AAB}">
      <dgm:prSet/>
      <dgm:spPr/>
      <dgm:t>
        <a:bodyPr/>
        <a:lstStyle/>
        <a:p>
          <a:endParaRPr lang="en-US"/>
        </a:p>
      </dgm:t>
    </dgm:pt>
    <dgm:pt modelId="{1E04DB01-D855-4A02-8722-2303B76B56E0}" type="sibTrans" cxnId="{250FE46D-E104-4716-9E4A-9C358FA64AAB}">
      <dgm:prSet/>
      <dgm:spPr/>
      <dgm:t>
        <a:bodyPr/>
        <a:lstStyle/>
        <a:p>
          <a:endParaRPr lang="en-US"/>
        </a:p>
      </dgm:t>
    </dgm:pt>
    <dgm:pt modelId="{32951411-13A3-4052-BA84-35E01F97A57C}">
      <dgm:prSet phldrT="[Text]" custT="1"/>
      <dgm:spPr/>
      <dgm:t>
        <a:bodyPr/>
        <a:lstStyle/>
        <a:p>
          <a:pPr marL="342900" indent="-342900" algn="l" defTabSz="914400" rtl="0" eaLnBrk="1" latinLnBrk="0" hangingPunct="1">
            <a:spcBef>
              <a:spcPts val="200"/>
            </a:spcBef>
            <a:buFont typeface="+mj-lt"/>
            <a:buAutoNum type="arabicPeriod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Seguridad por Usuario y Clave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</dgm:t>
    </dgm:pt>
    <dgm:pt modelId="{0E22ECB9-517F-4E40-A7C3-2522AD96C695}" type="parTrans" cxnId="{2E69CF4F-DCCD-4729-8C46-9B667F050D23}">
      <dgm:prSet/>
      <dgm:spPr/>
      <dgm:t>
        <a:bodyPr/>
        <a:lstStyle/>
        <a:p>
          <a:endParaRPr lang="en-US"/>
        </a:p>
      </dgm:t>
    </dgm:pt>
    <dgm:pt modelId="{857966B3-1A8D-4B69-ABF0-235EC3554A7F}" type="sibTrans" cxnId="{2E69CF4F-DCCD-4729-8C46-9B667F050D23}">
      <dgm:prSet/>
      <dgm:spPr/>
      <dgm:t>
        <a:bodyPr/>
        <a:lstStyle/>
        <a:p>
          <a:endParaRPr lang="en-US"/>
        </a:p>
      </dgm:t>
    </dgm:pt>
    <dgm:pt modelId="{0EC618B9-E99C-42AB-8894-9E347446945F}">
      <dgm:prSet phldrT="[Text]" custT="1"/>
      <dgm:spPr/>
      <dgm:t>
        <a:bodyPr/>
        <a:lstStyle/>
        <a:p>
          <a:pPr marL="342900" indent="-342900" algn="l" defTabSz="914400" rtl="0" eaLnBrk="1" latinLnBrk="0" hangingPunct="1">
            <a:spcBef>
              <a:spcPts val="200"/>
            </a:spcBef>
            <a:buFont typeface="+mj-lt"/>
            <a:buAutoNum type="arabicPeriod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Seguridad por Servicios permitidos por Cliente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</dgm:t>
    </dgm:pt>
    <dgm:pt modelId="{7F1AA0D0-5748-4C68-84D3-093E7E880EB0}" type="parTrans" cxnId="{FD8925E2-FA08-4769-B937-27FAA418D595}">
      <dgm:prSet/>
      <dgm:spPr/>
      <dgm:t>
        <a:bodyPr/>
        <a:lstStyle/>
        <a:p>
          <a:endParaRPr lang="en-US"/>
        </a:p>
      </dgm:t>
    </dgm:pt>
    <dgm:pt modelId="{4A760660-7146-49F4-B418-22224CF6C345}" type="sibTrans" cxnId="{FD8925E2-FA08-4769-B937-27FAA418D595}">
      <dgm:prSet/>
      <dgm:spPr/>
      <dgm:t>
        <a:bodyPr/>
        <a:lstStyle/>
        <a:p>
          <a:endParaRPr lang="en-US"/>
        </a:p>
      </dgm:t>
    </dgm:pt>
    <dgm:pt modelId="{B1B4CBFC-13A7-49E1-AF1F-CF9D4CE9C691}">
      <dgm:prSet phldrT="[Text]" custT="1"/>
      <dgm:spPr/>
      <dgm:t>
        <a:bodyPr/>
        <a:lstStyle/>
        <a:p>
          <a:pPr marL="342900" indent="-342900" algn="l" defTabSz="914400" rtl="0" eaLnBrk="1" latinLnBrk="0" hangingPunct="1">
            <a:spcBef>
              <a:spcPts val="200"/>
            </a:spcBef>
            <a:buFont typeface="+mj-lt"/>
            <a:buAutoNum type="arabicPeriod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Auditoria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</dgm:t>
    </dgm:pt>
    <dgm:pt modelId="{520089EF-09E8-4514-B5AE-D4EC2B50636C}" type="parTrans" cxnId="{EDA27DD4-8EB4-4E4D-B2EF-E97D396650DC}">
      <dgm:prSet/>
      <dgm:spPr/>
      <dgm:t>
        <a:bodyPr/>
        <a:lstStyle/>
        <a:p>
          <a:endParaRPr lang="en-US"/>
        </a:p>
      </dgm:t>
    </dgm:pt>
    <dgm:pt modelId="{B0E1496F-4444-4735-91C5-C808FCD9AAC5}" type="sibTrans" cxnId="{EDA27DD4-8EB4-4E4D-B2EF-E97D396650DC}">
      <dgm:prSet/>
      <dgm:spPr/>
      <dgm:t>
        <a:bodyPr/>
        <a:lstStyle/>
        <a:p>
          <a:endParaRPr lang="en-US"/>
        </a:p>
      </dgm:t>
    </dgm:pt>
    <dgm:pt modelId="{EB48342E-0F74-4AD8-BA10-95572EF53685}">
      <dgm:prSet phldrT="[Text]" custT="1"/>
      <dgm:spPr/>
      <dgm:t>
        <a:bodyPr/>
        <a:lstStyle/>
        <a:p>
          <a:pPr marL="342900" indent="-342900" algn="l" defTabSz="914400" rtl="0" eaLnBrk="1" latinLnBrk="0" hangingPunct="1">
            <a:spcBef>
              <a:spcPts val="200"/>
            </a:spcBef>
            <a:buFont typeface="+mj-lt"/>
            <a:buAutoNum type="arabicPeriod"/>
            <a:defRPr/>
          </a:pPr>
          <a:r>
            <a:rPr lang="en-US" sz="1600" kern="1200" dirty="0" err="1" smtClean="0">
              <a:latin typeface="Helvetica LT Std Light" panose="020B0403020202020204" pitchFamily="34" charset="0"/>
              <a:ea typeface="+mn-ea"/>
              <a:cs typeface="+mn-cs"/>
            </a:rPr>
            <a:t>Manejo</a:t>
          </a:r>
          <a:r>
            <a:rPr lang="en-US" sz="1600" kern="1200" dirty="0" smtClean="0">
              <a:latin typeface="Helvetica LT Std Light" panose="020B0403020202020204" pitchFamily="34" charset="0"/>
              <a:ea typeface="+mn-ea"/>
              <a:cs typeface="+mn-cs"/>
            </a:rPr>
            <a:t> de </a:t>
          </a:r>
          <a:r>
            <a:rPr lang="en-US" sz="1600" kern="1200" dirty="0" err="1" smtClean="0">
              <a:latin typeface="Helvetica LT Std Light" panose="020B0403020202020204" pitchFamily="34" charset="0"/>
              <a:ea typeface="+mn-ea"/>
              <a:cs typeface="+mn-cs"/>
            </a:rPr>
            <a:t>Errores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</dgm:t>
    </dgm:pt>
    <dgm:pt modelId="{865FDA96-DE5F-44D5-831E-107FFDEFA873}" type="parTrans" cxnId="{DECDF0E3-32C0-4F15-ABD6-36A8FF0113DF}">
      <dgm:prSet/>
      <dgm:spPr/>
      <dgm:t>
        <a:bodyPr/>
        <a:lstStyle/>
        <a:p>
          <a:endParaRPr lang="en-US"/>
        </a:p>
      </dgm:t>
    </dgm:pt>
    <dgm:pt modelId="{204C7B6C-3BD6-4528-85B1-DB1BFFFEE3B5}" type="sibTrans" cxnId="{DECDF0E3-32C0-4F15-ABD6-36A8FF0113DF}">
      <dgm:prSet/>
      <dgm:spPr/>
      <dgm:t>
        <a:bodyPr/>
        <a:lstStyle/>
        <a:p>
          <a:endParaRPr lang="en-US"/>
        </a:p>
      </dgm:t>
    </dgm:pt>
    <dgm:pt modelId="{00491D02-1C0F-4352-ABF5-C476FB0B4695}" type="pres">
      <dgm:prSet presAssocID="{D40FA5D0-406E-4F47-BEF4-1A5B9ADF5793}" presName="Name0" presStyleCnt="0">
        <dgm:presLayoutVars>
          <dgm:dir/>
          <dgm:animLvl val="lvl"/>
          <dgm:resizeHandles val="exact"/>
        </dgm:presLayoutVars>
      </dgm:prSet>
      <dgm:spPr/>
    </dgm:pt>
    <dgm:pt modelId="{F2763ECA-F9B6-4BBE-B6ED-2D1DF3A5198E}" type="pres">
      <dgm:prSet presAssocID="{B4659C77-A455-4C91-9E73-DE614BD4C789}" presName="linNode" presStyleCnt="0"/>
      <dgm:spPr/>
    </dgm:pt>
    <dgm:pt modelId="{F3133CB7-BBD8-4307-8978-0F16D7AA4AA9}" type="pres">
      <dgm:prSet presAssocID="{B4659C77-A455-4C91-9E73-DE614BD4C789}" presName="parTx" presStyleLbl="revTx" presStyleIdx="0" presStyleCnt="1" custScaleX="128315" custScaleY="1272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93B7C-698A-4C93-93F0-31D907A91101}" type="pres">
      <dgm:prSet presAssocID="{B4659C77-A455-4C91-9E73-DE614BD4C789}" presName="bracket" presStyleLbl="parChTrans1D1" presStyleIdx="0" presStyleCnt="1"/>
      <dgm:spPr/>
    </dgm:pt>
    <dgm:pt modelId="{ED341161-BE58-4A43-8CE9-27E05C009D1F}" type="pres">
      <dgm:prSet presAssocID="{B4659C77-A455-4C91-9E73-DE614BD4C789}" presName="spH" presStyleCnt="0"/>
      <dgm:spPr/>
    </dgm:pt>
    <dgm:pt modelId="{1744027E-4BD7-44A5-9192-40A7CFE65E5E}" type="pres">
      <dgm:prSet presAssocID="{B4659C77-A455-4C91-9E73-DE614BD4C789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EBEAC-0D48-4C55-A3D3-BB64432EF340}" type="presOf" srcId="{32951411-13A3-4052-BA84-35E01F97A57C}" destId="{1744027E-4BD7-44A5-9192-40A7CFE65E5E}" srcOrd="0" destOrd="4" presId="urn:diagrams.loki3.com/BracketList"/>
    <dgm:cxn modelId="{EDA27DD4-8EB4-4E4D-B2EF-E97D396650DC}" srcId="{B4659C77-A455-4C91-9E73-DE614BD4C789}" destId="{B1B4CBFC-13A7-49E1-AF1F-CF9D4CE9C691}" srcOrd="6" destOrd="0" parTransId="{520089EF-09E8-4514-B5AE-D4EC2B50636C}" sibTransId="{B0E1496F-4444-4735-91C5-C808FCD9AAC5}"/>
    <dgm:cxn modelId="{69F0D460-66A9-4CAA-ABAC-F7340571EF50}" type="presOf" srcId="{B1B4CBFC-13A7-49E1-AF1F-CF9D4CE9C691}" destId="{1744027E-4BD7-44A5-9192-40A7CFE65E5E}" srcOrd="0" destOrd="6" presId="urn:diagrams.loki3.com/BracketList"/>
    <dgm:cxn modelId="{FD8925E2-FA08-4769-B937-27FAA418D595}" srcId="{B4659C77-A455-4C91-9E73-DE614BD4C789}" destId="{0EC618B9-E99C-42AB-8894-9E347446945F}" srcOrd="5" destOrd="0" parTransId="{7F1AA0D0-5748-4C68-84D3-093E7E880EB0}" sibTransId="{4A760660-7146-49F4-B418-22224CF6C345}"/>
    <dgm:cxn modelId="{A5E926DB-A921-4366-9E35-0FFD32452DE6}" type="presOf" srcId="{846D68C6-5CBA-4851-91C1-DA9E59AE5916}" destId="{1744027E-4BD7-44A5-9192-40A7CFE65E5E}" srcOrd="0" destOrd="1" presId="urn:diagrams.loki3.com/BracketList"/>
    <dgm:cxn modelId="{D4DEBBFE-CD78-45B7-AEBA-D671F9A711DE}" type="presOf" srcId="{B4659C77-A455-4C91-9E73-DE614BD4C789}" destId="{F3133CB7-BBD8-4307-8978-0F16D7AA4AA9}" srcOrd="0" destOrd="0" presId="urn:diagrams.loki3.com/BracketList"/>
    <dgm:cxn modelId="{2E69CF4F-DCCD-4729-8C46-9B667F050D23}" srcId="{B4659C77-A455-4C91-9E73-DE614BD4C789}" destId="{32951411-13A3-4052-BA84-35E01F97A57C}" srcOrd="4" destOrd="0" parTransId="{0E22ECB9-517F-4E40-A7C3-2522AD96C695}" sibTransId="{857966B3-1A8D-4B69-ABF0-235EC3554A7F}"/>
    <dgm:cxn modelId="{250FE46D-E104-4716-9E4A-9C358FA64AAB}" srcId="{B4659C77-A455-4C91-9E73-DE614BD4C789}" destId="{CBC66E2C-4CB4-4F4C-BBF1-67260845CE7A}" srcOrd="3" destOrd="0" parTransId="{70C133AF-DE27-4B33-994A-FAAE956CFD36}" sibTransId="{1E04DB01-D855-4A02-8722-2303B76B56E0}"/>
    <dgm:cxn modelId="{8D81F256-3C0D-4922-A16C-A7F406802073}" type="presOf" srcId="{D40FA5D0-406E-4F47-BEF4-1A5B9ADF5793}" destId="{00491D02-1C0F-4352-ABF5-C476FB0B4695}" srcOrd="0" destOrd="0" presId="urn:diagrams.loki3.com/BracketList"/>
    <dgm:cxn modelId="{38B07C39-7C97-45E8-8A71-BFC4DD949441}" srcId="{D40FA5D0-406E-4F47-BEF4-1A5B9ADF5793}" destId="{B4659C77-A455-4C91-9E73-DE614BD4C789}" srcOrd="0" destOrd="0" parTransId="{955B8BE8-187E-40C1-9135-2354049C61AA}" sibTransId="{0EC8C027-1552-43D1-B995-AF9FE240C14F}"/>
    <dgm:cxn modelId="{BEACF05D-9B43-4581-9259-552DFC4D90E5}" srcId="{B4659C77-A455-4C91-9E73-DE614BD4C789}" destId="{5A448ABE-4B84-40F9-BB06-DE5470019676}" srcOrd="0" destOrd="0" parTransId="{F85ACE7F-1B7F-4C0D-B59D-C059802521E4}" sibTransId="{3E943244-01AC-44D9-8446-C96DA03DA056}"/>
    <dgm:cxn modelId="{58F1B7DF-3E72-4FCF-90E1-FC0CE697CE0D}" type="presOf" srcId="{CBC66E2C-4CB4-4F4C-BBF1-67260845CE7A}" destId="{1744027E-4BD7-44A5-9192-40A7CFE65E5E}" srcOrd="0" destOrd="3" presId="urn:diagrams.loki3.com/BracketList"/>
    <dgm:cxn modelId="{021E3E08-6957-4049-B3FC-2D6B9C83AC73}" srcId="{B4659C77-A455-4C91-9E73-DE614BD4C789}" destId="{64B55CB0-2B05-4AA6-9411-AC697F1D8F59}" srcOrd="2" destOrd="0" parTransId="{8EAB8282-EE86-4095-A3D9-9AC33FB36ABF}" sibTransId="{D9594EA1-A4A3-4DC6-B90A-D312A4CAA7DB}"/>
    <dgm:cxn modelId="{DEEE1780-E93D-4347-AA9C-44B1736C8CF6}" type="presOf" srcId="{EB48342E-0F74-4AD8-BA10-95572EF53685}" destId="{1744027E-4BD7-44A5-9192-40A7CFE65E5E}" srcOrd="0" destOrd="7" presId="urn:diagrams.loki3.com/BracketList"/>
    <dgm:cxn modelId="{668B7F20-6301-45D0-B4E0-BB66AC5DBEF7}" type="presOf" srcId="{5A448ABE-4B84-40F9-BB06-DE5470019676}" destId="{1744027E-4BD7-44A5-9192-40A7CFE65E5E}" srcOrd="0" destOrd="0" presId="urn:diagrams.loki3.com/BracketList"/>
    <dgm:cxn modelId="{C97E11B8-230F-42FD-9873-925147FB0339}" srcId="{B4659C77-A455-4C91-9E73-DE614BD4C789}" destId="{846D68C6-5CBA-4851-91C1-DA9E59AE5916}" srcOrd="1" destOrd="0" parTransId="{A1DE696E-3718-4BBF-AF4A-ABDFF159AC2D}" sibTransId="{CC96CE37-89D5-44FA-81A5-699A99487A27}"/>
    <dgm:cxn modelId="{DECDF0E3-32C0-4F15-ABD6-36A8FF0113DF}" srcId="{B4659C77-A455-4C91-9E73-DE614BD4C789}" destId="{EB48342E-0F74-4AD8-BA10-95572EF53685}" srcOrd="7" destOrd="0" parTransId="{865FDA96-DE5F-44D5-831E-107FFDEFA873}" sibTransId="{204C7B6C-3BD6-4528-85B1-DB1BFFFEE3B5}"/>
    <dgm:cxn modelId="{FF388813-A16C-4D51-B66B-815BEC1B3DC0}" type="presOf" srcId="{0EC618B9-E99C-42AB-8894-9E347446945F}" destId="{1744027E-4BD7-44A5-9192-40A7CFE65E5E}" srcOrd="0" destOrd="5" presId="urn:diagrams.loki3.com/BracketList"/>
    <dgm:cxn modelId="{30773331-D21D-489D-AFD3-B4D2B1527B80}" type="presOf" srcId="{64B55CB0-2B05-4AA6-9411-AC697F1D8F59}" destId="{1744027E-4BD7-44A5-9192-40A7CFE65E5E}" srcOrd="0" destOrd="2" presId="urn:diagrams.loki3.com/BracketList"/>
    <dgm:cxn modelId="{8091C6A4-9356-4706-82F7-9C6F2B9F8309}" type="presParOf" srcId="{00491D02-1C0F-4352-ABF5-C476FB0B4695}" destId="{F2763ECA-F9B6-4BBE-B6ED-2D1DF3A5198E}" srcOrd="0" destOrd="0" presId="urn:diagrams.loki3.com/BracketList"/>
    <dgm:cxn modelId="{022DD1D6-7E8C-4198-ABEE-9EA88573BFF6}" type="presParOf" srcId="{F2763ECA-F9B6-4BBE-B6ED-2D1DF3A5198E}" destId="{F3133CB7-BBD8-4307-8978-0F16D7AA4AA9}" srcOrd="0" destOrd="0" presId="urn:diagrams.loki3.com/BracketList"/>
    <dgm:cxn modelId="{7D8724E6-8A29-4C62-BACE-29FBD73315AD}" type="presParOf" srcId="{F2763ECA-F9B6-4BBE-B6ED-2D1DF3A5198E}" destId="{14D93B7C-698A-4C93-93F0-31D907A91101}" srcOrd="1" destOrd="0" presId="urn:diagrams.loki3.com/BracketList"/>
    <dgm:cxn modelId="{399EB468-DB9B-432F-A5E7-F0F793D0E776}" type="presParOf" srcId="{F2763ECA-F9B6-4BBE-B6ED-2D1DF3A5198E}" destId="{ED341161-BE58-4A43-8CE9-27E05C009D1F}" srcOrd="2" destOrd="0" presId="urn:diagrams.loki3.com/BracketList"/>
    <dgm:cxn modelId="{45740BDD-6F3D-4E0F-9D57-A42220ED6915}" type="presParOf" srcId="{F2763ECA-F9B6-4BBE-B6ED-2D1DF3A5198E}" destId="{1744027E-4BD7-44A5-9192-40A7CFE65E5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33CB7-BBD8-4307-8978-0F16D7AA4AA9}">
      <dsp:nvSpPr>
        <dsp:cNvPr id="0" name=""/>
        <dsp:cNvSpPr/>
      </dsp:nvSpPr>
      <dsp:spPr>
        <a:xfrm>
          <a:off x="989" y="1263852"/>
          <a:ext cx="1854618" cy="5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noProof="0" smtClean="0">
              <a:latin typeface="Helvetica LT Std Light" panose="020B0403020202020204" pitchFamily="34" charset="0"/>
              <a:ea typeface="+mn-ea"/>
              <a:cs typeface="+mn-cs"/>
            </a:rPr>
            <a:t>Características de diseño</a:t>
          </a:r>
          <a:endParaRPr lang="es-AR" sz="1600" kern="1200" noProof="0" dirty="0">
            <a:latin typeface="Helvetica LT Std Light" panose="020B0403020202020204" pitchFamily="34" charset="0"/>
            <a:ea typeface="+mn-ea"/>
            <a:cs typeface="+mn-cs"/>
          </a:endParaRPr>
        </a:p>
      </dsp:txBody>
      <dsp:txXfrm>
        <a:off x="989" y="1263852"/>
        <a:ext cx="1854618" cy="568638"/>
      </dsp:txXfrm>
    </dsp:sp>
    <dsp:sp modelId="{14D93B7C-698A-4C93-93F0-31D907A91101}">
      <dsp:nvSpPr>
        <dsp:cNvPr id="0" name=""/>
        <dsp:cNvSpPr/>
      </dsp:nvSpPr>
      <dsp:spPr>
        <a:xfrm>
          <a:off x="1855607" y="341609"/>
          <a:ext cx="289072" cy="24131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4027E-4BD7-44A5-9192-40A7CFE65E5E}">
      <dsp:nvSpPr>
        <dsp:cNvPr id="0" name=""/>
        <dsp:cNvSpPr/>
      </dsp:nvSpPr>
      <dsp:spPr>
        <a:xfrm>
          <a:off x="2260309" y="341609"/>
          <a:ext cx="3931389" cy="24131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Catálgo de Servicios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Registro de Clientes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Base de datos propia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Seguridad por IP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Seguridad por Usuario y Clave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Seguridad por Servicios permitidos por Cliente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  <a:defRPr/>
          </a:pPr>
          <a:r>
            <a:rPr lang="en-US" sz="1600" kern="1200" smtClean="0">
              <a:latin typeface="Helvetica LT Std Light" panose="020B0403020202020204" pitchFamily="34" charset="0"/>
              <a:ea typeface="+mn-ea"/>
              <a:cs typeface="+mn-cs"/>
            </a:rPr>
            <a:t>Auditoria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  <a:defRPr/>
          </a:pPr>
          <a:r>
            <a:rPr lang="en-US" sz="1600" kern="1200" dirty="0" err="1" smtClean="0">
              <a:latin typeface="Helvetica LT Std Light" panose="020B0403020202020204" pitchFamily="34" charset="0"/>
              <a:ea typeface="+mn-ea"/>
              <a:cs typeface="+mn-cs"/>
            </a:rPr>
            <a:t>Manejo</a:t>
          </a:r>
          <a:r>
            <a:rPr lang="en-US" sz="1600" kern="1200" dirty="0" smtClean="0">
              <a:latin typeface="Helvetica LT Std Light" panose="020B0403020202020204" pitchFamily="34" charset="0"/>
              <a:ea typeface="+mn-ea"/>
              <a:cs typeface="+mn-cs"/>
            </a:rPr>
            <a:t> de </a:t>
          </a:r>
          <a:r>
            <a:rPr lang="en-US" sz="1600" kern="1200" dirty="0" err="1" smtClean="0">
              <a:latin typeface="Helvetica LT Std Light" panose="020B0403020202020204" pitchFamily="34" charset="0"/>
              <a:ea typeface="+mn-ea"/>
              <a:cs typeface="+mn-cs"/>
            </a:rPr>
            <a:t>Errores</a:t>
          </a:r>
          <a:endParaRPr lang="en-US" sz="1600" kern="1200" dirty="0">
            <a:latin typeface="Helvetica LT Std Light" panose="020B0403020202020204" pitchFamily="34" charset="0"/>
            <a:ea typeface="+mn-ea"/>
            <a:cs typeface="+mn-cs"/>
          </a:endParaRPr>
        </a:p>
      </dsp:txBody>
      <dsp:txXfrm>
        <a:off x="2260309" y="341609"/>
        <a:ext cx="3931389" cy="2413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FED99-F588-4B59-B930-E28B2C0B677D}" type="datetimeFigureOut">
              <a:rPr lang="es-ES" smtClean="0"/>
              <a:pPr/>
              <a:t>17/12/2017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CD06D-FB55-4066-92C5-A5A052CADEC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10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CD06D-FB55-4066-92C5-A5A052CADEC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03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Home title</a:t>
            </a:r>
            <a:endParaRPr lang="es-AR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53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2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Home title</a:t>
            </a:r>
            <a:endParaRPr lang="es-AR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4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4218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B3EA"/>
          </a:solidFill>
          <a:latin typeface="HelveticaNeueLT Std Med Cn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rgbClr val="3C3C3C"/>
          </a:solidFill>
          <a:latin typeface="HelveticaNeueLT Std Med Cn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HelveticaNeueLT Std Med C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51 Imagen" descr="Gráfico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7" r="1920" b="20856"/>
          <a:stretch/>
        </p:blipFill>
        <p:spPr bwMode="auto">
          <a:xfrm>
            <a:off x="-33338" y="3748409"/>
            <a:ext cx="9215438" cy="310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7"/>
          <p:cNvSpPr txBox="1">
            <a:spLocks/>
          </p:cNvSpPr>
          <p:nvPr/>
        </p:nvSpPr>
        <p:spPr>
          <a:xfrm>
            <a:off x="428596" y="2028881"/>
            <a:ext cx="8175852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800" dirty="0">
                <a:solidFill>
                  <a:srgbClr val="00B3EA"/>
                </a:solidFill>
                <a:latin typeface="HelveticaNeueLT Std Thin" panose="020B0403020202020204" pitchFamily="34" charset="0"/>
                <a:ea typeface="+mj-ea"/>
                <a:cs typeface="+mj-cs"/>
              </a:rPr>
              <a:t>Estrategias Diferenciadas S.A.</a:t>
            </a:r>
            <a:endParaRPr kumimoji="0" lang="es-AR" sz="4800" b="0" i="0" u="none" strike="noStrike" kern="1200" cap="none" spc="0" normalizeH="0" baseline="0" dirty="0">
              <a:ln>
                <a:noFill/>
              </a:ln>
              <a:solidFill>
                <a:srgbClr val="00B3EA"/>
              </a:solidFill>
              <a:effectLst/>
              <a:uLnTx/>
              <a:uFillTx/>
              <a:latin typeface="HelveticaNeueLT Std Thin" panose="020B0403020202020204" pitchFamily="34" charset="0"/>
              <a:ea typeface="+mj-ea"/>
              <a:cs typeface="+mj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19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Soporte y mantenimiento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8136904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Las aplicaciones Core de Vida y Plataforma de Seguros, comparten la misma tecnología y </a:t>
            </a:r>
            <a:r>
              <a:rPr lang="es-A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framework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desarrollo que el sistema de ART.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El soporte y mantenimiento de ambas aplicaciones (Core de Vida y Plataforma de Seguros) puede ser realizado por el mismo equipo que realiza el soporte y mantenimiento del Sistema de ART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Debido a que los usuarios son los mismos, se podrá reutilizar todos los procesos y herramientas de soporte existentes.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1900" cap="all" dirty="0" smtClean="0">
                <a:solidFill>
                  <a:srgbClr val="00B0F0"/>
                </a:solidFill>
                <a:latin typeface="HelveticaNeueLT Std Thin" panose="020B0403020202020204" pitchFamily="34" charset="0"/>
              </a:rPr>
              <a:t>Capa </a:t>
            </a:r>
            <a:r>
              <a:rPr lang="es-AR" sz="19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de servicio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Características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431540" y="1600295"/>
            <a:ext cx="8400256" cy="22416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Homogénea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, mecanismos de integración similares con todos los sistemas.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Simple de consumir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Plataforma abierta, </a:t>
            </a: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puede ser consumida desde 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distintas tecnologías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Documentación de conexión disponible para terceros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Seguridad robusta: https, </a:t>
            </a:r>
            <a:r>
              <a:rPr lang="es-A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IP's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permitidas, usuario y clave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Auditoría de todas las ejecuciones</a:t>
            </a: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Su utilización no impacta en la performance de sistema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>
              <a:spcBef>
                <a:spcPts val="200"/>
              </a:spcBef>
              <a:defRPr/>
            </a:pP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35100480"/>
              </p:ext>
            </p:extLst>
          </p:nvPr>
        </p:nvGraphicFramePr>
        <p:xfrm>
          <a:off x="1403572" y="3501008"/>
          <a:ext cx="619268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128" y="260648"/>
            <a:ext cx="1956556" cy="13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1073" y="3365153"/>
            <a:ext cx="3707231" cy="13599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19872" y="3645024"/>
            <a:ext cx="21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Cn" pitchFamily="34" charset="0"/>
              </a:rPr>
              <a:t>www.edsa.com.ar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Cn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43" y="3049408"/>
            <a:ext cx="1125050" cy="5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533400" y="514350"/>
            <a:ext cx="7205690" cy="8206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ASPECTOS TÉCNICOS</a:t>
            </a:r>
          </a:p>
          <a:p>
            <a:pPr lvl="0">
              <a:spcBef>
                <a:spcPct val="0"/>
              </a:spcBef>
            </a:pPr>
            <a:r>
              <a:rPr lang="es-AR" cap="all" dirty="0">
                <a:solidFill>
                  <a:srgbClr val="00B050"/>
                </a:solidFill>
                <a:latin typeface="HelveticaNeueLT Std Thin" panose="020B0403020202020204" pitchFamily="34" charset="0"/>
              </a:rPr>
              <a:t>(16:00 A 18:00)</a:t>
            </a:r>
            <a:endParaRPr kumimoji="0" lang="en-US" b="0" i="0" u="none" strike="noStrike" kern="1200" cap="all" spc="0" normalizeH="0" baseline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NeueLT Std Med Cn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923" y="1334953"/>
            <a:ext cx="84635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OBJETIVOS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PLATAFORMA DE SEGUROS 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ARQUITECTURA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INTEGRACIONES: ERP, CRM, SITIO WEB, AFIP, …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CONEXIÓN DE ART A PLATAFORMA DE SEGUROS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AMBIENTES DE DESARROLLO, TESTING Y PRODUCCIÓN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SOPORTE Y MANTENIMIENTO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CAPA DE SERVICIOS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>
            <a:spLocks/>
          </p:cNvSpPr>
          <p:nvPr/>
        </p:nvSpPr>
        <p:spPr>
          <a:xfrm>
            <a:off x="533400" y="1575718"/>
            <a:ext cx="842493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Objetivo 1</a:t>
            </a:r>
            <a:r>
              <a:rPr lang="es-AR" sz="1600" dirty="0" smtClean="0">
                <a:solidFill>
                  <a:srgbClr val="3C3C3C"/>
                </a:solidFill>
                <a:latin typeface="Helvetica LT Std Light" panose="020B0403020202020204" pitchFamily="34" charset="0"/>
              </a:rPr>
              <a:t>: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Desarrollo de un módulo Core de Vida Obligatorio</a:t>
            </a:r>
          </a:p>
          <a:p>
            <a:pPr>
              <a:spcBef>
                <a:spcPts val="200"/>
              </a:spcBef>
              <a:defRPr/>
            </a:pP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Objetivo 2: </a:t>
            </a:r>
            <a:r>
              <a:rPr lang="es-AR" sz="1600" dirty="0" smtClean="0">
                <a:solidFill>
                  <a:srgbClr val="3C3C3C"/>
                </a:solidFill>
                <a:latin typeface="Helvetica LT Std Light" panose="020B0403020202020204" pitchFamily="34" charset="0"/>
              </a:rPr>
              <a:t>Desarrollar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una plataforma de seguros multicompañía, que permita en un </a:t>
            </a:r>
            <a:r>
              <a:rPr lang="es-AR" sz="1600" dirty="0" smtClean="0">
                <a:solidFill>
                  <a:srgbClr val="3C3C3C"/>
                </a:solidFill>
                <a:latin typeface="Helvetica LT Std Light" panose="020B0403020202020204" pitchFamily="34" charset="0"/>
              </a:rPr>
              <a:t>		  futuro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incorporar </a:t>
            </a:r>
            <a:r>
              <a:rPr lang="es-AR" sz="1600" dirty="0" smtClean="0">
                <a:solidFill>
                  <a:srgbClr val="3C3C3C"/>
                </a:solidFill>
                <a:latin typeface="Helvetica LT Std Light" panose="020B0403020202020204" pitchFamily="34" charset="0"/>
              </a:rPr>
              <a:t>nuevos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productos.</a:t>
            </a:r>
          </a:p>
          <a:p>
            <a:pPr>
              <a:spcBef>
                <a:spcPts val="200"/>
              </a:spcBef>
              <a:defRPr/>
            </a:pP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Objetivo 3: Reutilizar componentes ya desarrollados para el negocio de ART con el </a:t>
            </a:r>
            <a:r>
              <a:rPr lang="es-AR" sz="1600" dirty="0" smtClean="0">
                <a:solidFill>
                  <a:srgbClr val="3C3C3C"/>
                </a:solidFill>
                <a:latin typeface="Helvetica LT Std Light" panose="020B0403020202020204" pitchFamily="34" charset="0"/>
              </a:rPr>
              <a:t>	 	  objetivo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de </a:t>
            </a:r>
            <a:r>
              <a:rPr lang="es-AR" sz="1600" dirty="0" smtClean="0">
                <a:solidFill>
                  <a:srgbClr val="3C3C3C"/>
                </a:solidFill>
                <a:latin typeface="Helvetica LT Std Light" panose="020B0403020202020204" pitchFamily="34" charset="0"/>
              </a:rPr>
              <a:t>acelerar tiempos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de desarrollo, reducir costos y aprovechar la </a:t>
            </a:r>
            <a:r>
              <a:rPr lang="es-AR" sz="1600" dirty="0" smtClean="0">
                <a:solidFill>
                  <a:srgbClr val="3C3C3C"/>
                </a:solidFill>
                <a:latin typeface="Helvetica LT Std Light" panose="020B0403020202020204" pitchFamily="34" charset="0"/>
              </a:rPr>
              <a:t>  	 	  inversión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ya realizada.</a:t>
            </a:r>
          </a:p>
          <a:p>
            <a:pPr>
              <a:spcBef>
                <a:spcPts val="200"/>
              </a:spcBef>
              <a:defRPr/>
            </a:pPr>
            <a:endParaRPr lang="es-AR" sz="1600" dirty="0">
              <a:solidFill>
                <a:srgbClr val="00B3EA"/>
              </a:solidFill>
              <a:latin typeface="HelveticaNeueLT Std Med Cn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104" y="4051121"/>
            <a:ext cx="5517232" cy="2474223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79512" y="4388132"/>
            <a:ext cx="3131840" cy="1800200"/>
          </a:xfrm>
          <a:prstGeom prst="wedgeRectCallout">
            <a:avLst>
              <a:gd name="adj1" fmla="val 57050"/>
              <a:gd name="adj2" fmla="val -20831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dirty="0">
                <a:solidFill>
                  <a:schemeClr val="bg1"/>
                </a:solidFill>
                <a:latin typeface="Helvetica LT Std Light" panose="020B0403020202020204" pitchFamily="34" charset="0"/>
              </a:rPr>
              <a:t>Reutilización</a:t>
            </a:r>
            <a:r>
              <a:rPr lang="es-AR" sz="1400" dirty="0">
                <a:solidFill>
                  <a:schemeClr val="bg1"/>
                </a:solidFill>
                <a:latin typeface="HelveticaNeueLT Std Med Cn" pitchFamily="34" charset="0"/>
              </a:rPr>
              <a:t> </a:t>
            </a:r>
            <a:r>
              <a:rPr lang="es-AR" sz="1400" dirty="0">
                <a:solidFill>
                  <a:schemeClr val="bg1"/>
                </a:solidFill>
                <a:latin typeface="Helvetica LT Std Light" panose="020B0403020202020204" pitchFamily="34" charset="0"/>
              </a:rPr>
              <a:t>de la arquitectura de integración/capa de servicios existente para </a:t>
            </a:r>
            <a:r>
              <a:rPr lang="es-AR" sz="1400" dirty="0" err="1">
                <a:solidFill>
                  <a:schemeClr val="bg1"/>
                </a:solidFill>
                <a:latin typeface="Helvetica LT Std Light" panose="020B0403020202020204" pitchFamily="34" charset="0"/>
              </a:rPr>
              <a:t>Omint</a:t>
            </a:r>
            <a:r>
              <a:rPr lang="es-AR" sz="1400" dirty="0">
                <a:solidFill>
                  <a:schemeClr val="bg1"/>
                </a:solidFill>
                <a:latin typeface="Helvetica LT Std Light" panose="020B0403020202020204" pitchFamily="34" charset="0"/>
              </a:rPr>
              <a:t> ART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 smtClean="0">
                <a:solidFill>
                  <a:srgbClr val="00B0F0"/>
                </a:solidFill>
                <a:latin typeface="HelveticaNeueLT Std Thin" panose="020B0403020202020204" pitchFamily="34" charset="0"/>
              </a:rPr>
              <a:t>objetivos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Plataforma de seguros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Objetivos, beneficios y descripción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8136904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Incorporar el concepto genérico de producto y que el mismo sea configurable, permitiendo en un futuro incorporar nuevos productos para su comercialización en la plataforma.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Desacoplar la funcionalidad definiendo módulos independientes: emisión, facturación, cobranza, Integración </a:t>
            </a:r>
            <a:r>
              <a:rPr lang="es-A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Logic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. 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Reutilizar la arquitectura de integración actual quien provee una interfaz homogénea, simple de consumir, auditable y segura.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Proveer los servicios y configuraciones requeridos al Core de Vida Obligatorio.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endParaRPr lang="es-AR" sz="2000" dirty="0" smtClean="0">
              <a:latin typeface="HelveticaNeueLT Std Med Cn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72" y="4074376"/>
            <a:ext cx="5232192" cy="262379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79512" y="4347493"/>
            <a:ext cx="3131840" cy="1800200"/>
          </a:xfrm>
          <a:prstGeom prst="wedgeRectCallout">
            <a:avLst>
              <a:gd name="adj1" fmla="val 57456"/>
              <a:gd name="adj2" fmla="val 51128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300" dirty="0">
                <a:latin typeface="Helvetica LT Std Light" panose="020B0403020202020204" pitchFamily="34" charset="0"/>
              </a:rPr>
              <a:t>La Plataforma de Seguros permitirá a </a:t>
            </a:r>
            <a:r>
              <a:rPr lang="es-AR" sz="1300" dirty="0" err="1">
                <a:latin typeface="Helvetica LT Std Light" panose="020B0403020202020204" pitchFamily="34" charset="0"/>
              </a:rPr>
              <a:t>Omint</a:t>
            </a:r>
            <a:r>
              <a:rPr lang="es-AR" sz="1300" dirty="0">
                <a:latin typeface="Helvetica LT Std Light" panose="020B0403020202020204" pitchFamily="34" charset="0"/>
              </a:rPr>
              <a:t> en el futuro acelerar la adopción de productos de terceros o paquetes que puedan adquirirse para soportar nuevos negocios, y simplificará el mapa de sistemas e integraciones de la compañía.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60" y="1772816"/>
            <a:ext cx="6781800" cy="4686300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558880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arquitectura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4211960" y="291376"/>
            <a:ext cx="3600400" cy="1779978"/>
          </a:xfrm>
          <a:prstGeom prst="wedgeRectCallout">
            <a:avLst>
              <a:gd name="adj1" fmla="val -64276"/>
              <a:gd name="adj2" fmla="val 77652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dirty="0" smtClean="0"/>
              <a:t>La Plataforma </a:t>
            </a:r>
            <a:r>
              <a:rPr lang="es-AR" sz="1400" dirty="0"/>
              <a:t>de Seguros multicompañía que </a:t>
            </a:r>
            <a:r>
              <a:rPr lang="es-AR" sz="1400" dirty="0" smtClean="0"/>
              <a:t>ofrece </a:t>
            </a:r>
            <a:r>
              <a:rPr lang="es-AR" sz="1400" dirty="0"/>
              <a:t>una serie de funcionalidades comunes a los distintos negocios de seguros de </a:t>
            </a:r>
            <a:r>
              <a:rPr lang="es-AR" sz="1400" dirty="0" err="1"/>
              <a:t>Omint</a:t>
            </a:r>
            <a:r>
              <a:rPr lang="es-AR" sz="1400" dirty="0"/>
              <a:t>: Productos, Coberturas, Riesgos, Cuentas, Emisión, Facturación, Estructura comercial, Comisiones e Integración con el ERP, CRM y SSN a través de la Capa de </a:t>
            </a:r>
            <a:r>
              <a:rPr lang="es-AR" sz="1400" dirty="0" smtClean="0"/>
              <a:t>Servicios.</a:t>
            </a:r>
            <a:endParaRPr lang="es-AR" sz="1400" b="1" dirty="0"/>
          </a:p>
        </p:txBody>
      </p:sp>
      <p:sp>
        <p:nvSpPr>
          <p:cNvPr id="47" name="Rectangular Callout 46"/>
          <p:cNvSpPr/>
          <p:nvPr/>
        </p:nvSpPr>
        <p:spPr>
          <a:xfrm>
            <a:off x="4362500" y="5085184"/>
            <a:ext cx="3240360" cy="613354"/>
          </a:xfrm>
          <a:prstGeom prst="wedgeRectCallout">
            <a:avLst>
              <a:gd name="adj1" fmla="val -38130"/>
              <a:gd name="adj2" fmla="val -194583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dirty="0"/>
              <a:t>C</a:t>
            </a:r>
            <a:r>
              <a:rPr lang="es-AR" sz="1400" dirty="0" smtClean="0"/>
              <a:t>ore </a:t>
            </a:r>
            <a:r>
              <a:rPr lang="es-AR" sz="1400" dirty="0"/>
              <a:t>de Vida Obligatorio, para cubrir las cuestiones particulares de este negocio</a:t>
            </a:r>
            <a:endParaRPr lang="es-AR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314" y="1221457"/>
            <a:ext cx="3752850" cy="4295775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integraciones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LOGIC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4104456" cy="397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La integración con </a:t>
            </a:r>
            <a:r>
              <a:rPr lang="es-A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Logic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seguirá realizándose por base de datos.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El módulo de integración con </a:t>
            </a:r>
            <a:r>
              <a:rPr lang="es-A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Logic</a:t>
            </a: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, provee de 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servicios para la facturación y cobranzas a través de la capa de servicios: otros módulos/aplicaciones accederán a esta funcionalidad a través de dicha capa.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Funcionalidades adicionales: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800100" lvl="2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Procesamientos </a:t>
            </a:r>
            <a:r>
              <a:rPr lang="es-A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batch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operaciones.</a:t>
            </a:r>
          </a:p>
          <a:p>
            <a:pPr marL="800100" lvl="2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Manejo de errores, reintentos y notificaciones a usuarios ante eventos.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endParaRPr lang="es-AR" sz="2000" dirty="0" smtClean="0">
              <a:latin typeface="HelveticaNeueLT Std Med Cn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10756" y="4653136"/>
            <a:ext cx="2897286" cy="7200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08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035" y="1353120"/>
            <a:ext cx="3752850" cy="4295775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integraciones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AFIP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73789" y="3789040"/>
            <a:ext cx="2184052" cy="108012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11560" y="1628800"/>
            <a:ext cx="4104456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Para el procesamiento de archivos se reutilizará el motor de archivos existente para ART.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Deberá parametrizarse los nuevos formatos de archivos utilizados para Vida Obligatorio.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El módulo de Cobranzas utilizará los servicios del módulo de Motor de archivos para el procesamiento de pagos informados por AFIP (Funcionalidad existente en el sistema actual de ART)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endParaRPr lang="es-AR" sz="2000" dirty="0" smtClean="0">
              <a:latin typeface="HelveticaNeueLT Std Med Cn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4725144"/>
            <a:ext cx="4104456" cy="1800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>
                <a:solidFill>
                  <a:schemeClr val="bg1"/>
                </a:solidFill>
                <a:latin typeface="Helvetica LT Std Light" panose="020B0403020202020204" pitchFamily="34" charset="0"/>
              </a:rPr>
              <a:t>Otras integraciones mediante archivos como </a:t>
            </a:r>
            <a:r>
              <a:rPr lang="es-AR" sz="1600" dirty="0" err="1">
                <a:solidFill>
                  <a:schemeClr val="bg1"/>
                </a:solidFill>
                <a:latin typeface="Helvetica LT Std Light" panose="020B0403020202020204" pitchFamily="34" charset="0"/>
              </a:rPr>
              <a:t>Kausay</a:t>
            </a:r>
            <a:r>
              <a:rPr lang="es-AR" sz="1600" dirty="0">
                <a:solidFill>
                  <a:schemeClr val="bg1"/>
                </a:solidFill>
                <a:latin typeface="Helvetica LT Std Light" panose="020B0403020202020204" pitchFamily="34" charset="0"/>
              </a:rPr>
              <a:t> y procesamientos de nómina, serán realizadas utilizando el mismo mecanismo </a:t>
            </a:r>
          </a:p>
        </p:txBody>
      </p:sp>
    </p:spTree>
    <p:extLst>
      <p:ext uri="{BB962C8B-B14F-4D97-AF65-F5344CB8AC3E}">
        <p14:creationId xmlns:p14="http://schemas.microsoft.com/office/powerpoint/2010/main" val="35087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Conexión</a:t>
            </a:r>
            <a:r>
              <a:rPr lang="es-AR" sz="2400" cap="all" dirty="0" smtClean="0">
                <a:solidFill>
                  <a:srgbClr val="3C3C3C"/>
                </a:solidFill>
                <a:latin typeface="HelveticaNeueLT Std Med Cn"/>
              </a:rPr>
              <a:t> </a:t>
            </a: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ART</a:t>
            </a:r>
            <a:r>
              <a:rPr lang="es-AR" sz="2400" cap="all" dirty="0" smtClean="0">
                <a:solidFill>
                  <a:srgbClr val="3C3C3C"/>
                </a:solidFill>
                <a:latin typeface="HelveticaNeueLT Std Med Cn"/>
              </a:rPr>
              <a:t> </a:t>
            </a:r>
            <a:r>
              <a:rPr lang="es-AR" sz="26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con</a:t>
            </a:r>
            <a:r>
              <a:rPr lang="es-AR" sz="2400" cap="all" dirty="0" smtClean="0">
                <a:solidFill>
                  <a:srgbClr val="3C3C3C"/>
                </a:solidFill>
                <a:latin typeface="HelveticaNeueLT Std Med Cn"/>
              </a:rPr>
              <a:t> </a:t>
            </a:r>
            <a:r>
              <a:rPr lang="es-AR" sz="26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plataforma</a:t>
            </a:r>
            <a:r>
              <a:rPr lang="es-AR" sz="2400" cap="all" dirty="0" smtClean="0">
                <a:solidFill>
                  <a:srgbClr val="3C3C3C"/>
                </a:solidFill>
                <a:latin typeface="HelveticaNeueLT Std Med Cn"/>
              </a:rPr>
              <a:t> </a:t>
            </a:r>
            <a:r>
              <a:rPr lang="es-AR" sz="28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de</a:t>
            </a:r>
            <a:r>
              <a:rPr lang="es-AR" sz="2400" cap="all" dirty="0" smtClean="0">
                <a:solidFill>
                  <a:srgbClr val="3C3C3C"/>
                </a:solidFill>
                <a:latin typeface="HelveticaNeueLT Std Med Cn"/>
              </a:rPr>
              <a:t> </a:t>
            </a:r>
            <a:r>
              <a:rPr lang="es-AR" sz="28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seguros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8136904" cy="357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Configuración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del producto en la nueva estructura definida para ser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utilizada a través de módulos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genéricos.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Programación de reglas particulares del producto y complementarias a las definidas en la gestión de la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plataforma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seguros: estas reglas forman parte de la configuración y permiten extender la funcionalidad base de la plataforma.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Migración de datos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 la nueva definición creada para la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plataforma de seguros.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Adecuación del Core de ART para la utilización de pantallas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genéricas provistas por cada uno de los módulos generales.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800100" lvl="1" indent="-342900">
              <a:spcBef>
                <a:spcPts val="200"/>
              </a:spcBef>
              <a:buFont typeface="+mj-lt"/>
              <a:buAutoNum type="arabicPeriod"/>
              <a:defRPr/>
            </a:pPr>
            <a:endParaRPr lang="es-AR" dirty="0" smtClean="0">
              <a:latin typeface="HelveticaNeueLT Std Med Cn" pitchFamily="34" charset="0"/>
            </a:endParaRP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endParaRPr lang="es-AR" sz="2000" dirty="0" smtClean="0">
              <a:latin typeface="HelveticaNeueLT Std Med Cn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Cambios requeridos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19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Ambiente de desarrollo, </a:t>
            </a:r>
            <a:r>
              <a:rPr lang="es-AR" sz="1900" cap="all" dirty="0" err="1">
                <a:solidFill>
                  <a:srgbClr val="00B0F0"/>
                </a:solidFill>
                <a:latin typeface="HelveticaNeueLT Std Thin" panose="020B0403020202020204" pitchFamily="34" charset="0"/>
              </a:rPr>
              <a:t>testing</a:t>
            </a:r>
            <a:r>
              <a:rPr lang="es-AR" sz="19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 y producción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8136904" cy="268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Debido a que las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aplicaciones Core de Vida y Plataforma de Seguros, comparten la misma tecnología y </a:t>
            </a:r>
            <a:r>
              <a:rPr lang="es-A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framework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desarrollo que el sistema de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ART, se podrán reutilizar los mismos ambientes, agregando prestaciones adicionales en caso de que se requieran.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Se podrán reutilizar todos los procesos de automatización de desarrollo y </a:t>
            </a:r>
            <a:r>
              <a:rPr lang="es-A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testing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/Integración continua definidos para ART.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49400</TotalTime>
  <Words>758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HelveticaNeueLT Std Thin</vt:lpstr>
      <vt:lpstr>Arial</vt:lpstr>
      <vt:lpstr>Helvetica LT Std Light</vt:lpstr>
      <vt:lpstr>HelveticaNeueLT Std Med Cn</vt:lpstr>
      <vt:lpstr>HelveticaNeueLT Std Cn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Dolores Orbe</dc:creator>
  <cp:lastModifiedBy>Nicolás Pérez</cp:lastModifiedBy>
  <cp:revision>403</cp:revision>
  <dcterms:created xsi:type="dcterms:W3CDTF">2013-08-29T15:42:00Z</dcterms:created>
  <dcterms:modified xsi:type="dcterms:W3CDTF">2017-12-18T00:34:28Z</dcterms:modified>
</cp:coreProperties>
</file>