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5" r:id="rId2"/>
    <p:sldId id="256" r:id="rId3"/>
    <p:sldId id="266" r:id="rId4"/>
    <p:sldId id="258" r:id="rId5"/>
    <p:sldId id="259" r:id="rId6"/>
    <p:sldId id="262" r:id="rId7"/>
    <p:sldId id="267" r:id="rId8"/>
    <p:sldId id="260" r:id="rId9"/>
    <p:sldId id="264"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0B7"/>
    <a:srgbClr val="4DB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15"/>
    <p:restoredTop sz="94713"/>
  </p:normalViewPr>
  <p:slideViewPr>
    <p:cSldViewPr snapToGrid="0" snapToObjects="1" showGuides="1">
      <p:cViewPr>
        <p:scale>
          <a:sx n="69" d="100"/>
          <a:sy n="69" d="100"/>
        </p:scale>
        <p:origin x="168" y="992"/>
      </p:cViewPr>
      <p:guideLst>
        <p:guide orient="horz" pos="528"/>
        <p:guide pos="2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pPr/>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a:pPr/>
              <a:t>12/9/19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12/9/19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12/9/19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a:pPr/>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12/9/19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a:pPr/>
              <a:t>12/9/19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perezrosemary" TargetMode="External"/><Relationship Id="rId2" Type="http://schemas.openxmlformats.org/officeDocument/2006/relationships/hyperlink" Target="https://github.com/perezr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D01B6-BCD4-4747-B511-F2F5D2AF5A78}"/>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6E4E4F1-F9FE-7148-B4BC-5B787171F311}"/>
              </a:ext>
            </a:extLst>
          </p:cNvPr>
          <p:cNvSpPr txBox="1"/>
          <p:nvPr/>
        </p:nvSpPr>
        <p:spPr>
          <a:xfrm>
            <a:off x="3386666" y="2607734"/>
            <a:ext cx="5452533" cy="923330"/>
          </a:xfrm>
          <a:prstGeom prst="rect">
            <a:avLst/>
          </a:prstGeom>
          <a:noFill/>
        </p:spPr>
        <p:txBody>
          <a:bodyPr wrap="square" rtlCol="0">
            <a:spAutoFit/>
          </a:bodyPr>
          <a:lstStyle/>
          <a:p>
            <a:pPr algn="ctr"/>
            <a:r>
              <a:rPr lang="en-US" sz="5400" dirty="0">
                <a:solidFill>
                  <a:schemeClr val="bg1"/>
                </a:solidFill>
              </a:rPr>
              <a:t>Good Morning</a:t>
            </a:r>
          </a:p>
        </p:txBody>
      </p:sp>
    </p:spTree>
    <p:extLst>
      <p:ext uri="{BB962C8B-B14F-4D97-AF65-F5344CB8AC3E}">
        <p14:creationId xmlns:p14="http://schemas.microsoft.com/office/powerpoint/2010/main" val="382783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Freeform: Shape 46">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86261-DC47-FA4B-932D-78BDD8705BA1}"/>
              </a:ext>
            </a:extLst>
          </p:cNvPr>
          <p:cNvSpPr>
            <a:spLocks noGrp="1"/>
          </p:cNvSpPr>
          <p:nvPr>
            <p:ph type="title"/>
          </p:nvPr>
        </p:nvSpPr>
        <p:spPr>
          <a:xfrm>
            <a:off x="855188" y="2640749"/>
            <a:ext cx="7056444" cy="1865930"/>
          </a:xfrm>
        </p:spPr>
        <p:txBody>
          <a:bodyPr vert="horz" lIns="91440" tIns="45720" rIns="91440" bIns="45720" rtlCol="0" anchor="b">
            <a:normAutofit/>
          </a:bodyPr>
          <a:lstStyle/>
          <a:p>
            <a:pPr algn="r"/>
            <a:r>
              <a:rPr lang="en-US" sz="5900" spc="-100" dirty="0">
                <a:solidFill>
                  <a:schemeClr val="accent1"/>
                </a:solidFill>
              </a:rPr>
              <a:t>Thank you!</a:t>
            </a:r>
          </a:p>
        </p:txBody>
      </p:sp>
      <p:sp>
        <p:nvSpPr>
          <p:cNvPr id="5" name="TextBox 4">
            <a:extLst>
              <a:ext uri="{FF2B5EF4-FFF2-40B4-BE49-F238E27FC236}">
                <a16:creationId xmlns:a16="http://schemas.microsoft.com/office/drawing/2014/main" id="{CCE76FC4-B2AB-7240-AAFB-455E4D2546C5}"/>
              </a:ext>
            </a:extLst>
          </p:cNvPr>
          <p:cNvSpPr txBox="1"/>
          <p:nvPr/>
        </p:nvSpPr>
        <p:spPr>
          <a:xfrm>
            <a:off x="1126545" y="936681"/>
            <a:ext cx="7538979" cy="2308324"/>
          </a:xfrm>
          <a:prstGeom prst="rect">
            <a:avLst/>
          </a:prstGeom>
          <a:noFill/>
        </p:spPr>
        <p:txBody>
          <a:bodyPr wrap="square" rtlCol="0">
            <a:spAutoFit/>
          </a:bodyPr>
          <a:lstStyle/>
          <a:p>
            <a:r>
              <a:rPr lang="en-US" dirty="0"/>
              <a:t>For more information on this project or other project I’ve worked on visit:</a:t>
            </a:r>
          </a:p>
          <a:p>
            <a:r>
              <a:rPr lang="en-US" u="sng" dirty="0">
                <a:solidFill>
                  <a:srgbClr val="41A0B7"/>
                </a:solidFill>
                <a:hlinkClick r:id="rId2">
                  <a:extLst>
                    <a:ext uri="{A12FA001-AC4F-418D-AE19-62706E023703}">
                      <ahyp:hlinkClr xmlns:ahyp="http://schemas.microsoft.com/office/drawing/2018/hyperlinkcolor" val="tx"/>
                    </a:ext>
                  </a:extLst>
                </a:hlinkClick>
              </a:rPr>
              <a:t>https://github.com/perezrm</a:t>
            </a:r>
            <a:br>
              <a:rPr lang="en-US" dirty="0">
                <a:solidFill>
                  <a:srgbClr val="41A0B7"/>
                </a:solidFill>
              </a:rPr>
            </a:br>
            <a:br>
              <a:rPr lang="en-US" dirty="0">
                <a:solidFill>
                  <a:srgbClr val="41A0B7"/>
                </a:solidFill>
              </a:rPr>
            </a:br>
            <a:r>
              <a:rPr lang="en-US" dirty="0">
                <a:solidFill>
                  <a:srgbClr val="41A0B7"/>
                </a:solidFill>
              </a:rPr>
              <a:t>Cap3_Brazilian_ecommerce</a:t>
            </a:r>
          </a:p>
          <a:p>
            <a:endParaRPr lang="en-US" dirty="0"/>
          </a:p>
          <a:p>
            <a:r>
              <a:rPr lang="en-US" dirty="0"/>
              <a:t>Or let’s connect via:</a:t>
            </a:r>
          </a:p>
          <a:p>
            <a:r>
              <a:rPr lang="en-US" u="sng" dirty="0">
                <a:solidFill>
                  <a:srgbClr val="41A0B7"/>
                </a:solidFill>
                <a:hlinkClick r:id="rId3">
                  <a:extLst>
                    <a:ext uri="{A12FA001-AC4F-418D-AE19-62706E023703}">
                      <ahyp:hlinkClr xmlns:ahyp="http://schemas.microsoft.com/office/drawing/2018/hyperlinkcolor" val="tx"/>
                    </a:ext>
                  </a:extLst>
                </a:hlinkClick>
              </a:rPr>
              <a:t>www.linkedin.com/in/perezrosemary</a:t>
            </a:r>
            <a:r>
              <a:rPr lang="en-US" dirty="0">
                <a:solidFill>
                  <a:srgbClr val="41A0B7"/>
                </a:solidFill>
              </a:rPr>
              <a:t> </a:t>
            </a:r>
            <a:endParaRPr lang="en-US" dirty="0"/>
          </a:p>
          <a:p>
            <a:endParaRPr lang="en-US" dirty="0"/>
          </a:p>
        </p:txBody>
      </p:sp>
    </p:spTree>
    <p:extLst>
      <p:ext uri="{BB962C8B-B14F-4D97-AF65-F5344CB8AC3E}">
        <p14:creationId xmlns:p14="http://schemas.microsoft.com/office/powerpoint/2010/main" val="1380827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BAE2E5-53F6-1C40-B4CA-A81C838A98FB}"/>
              </a:ext>
            </a:extLst>
          </p:cNvPr>
          <p:cNvSpPr>
            <a:spLocks noGrp="1"/>
          </p:cNvSpPr>
          <p:nvPr>
            <p:ph type="ctrTitle"/>
          </p:nvPr>
        </p:nvSpPr>
        <p:spPr>
          <a:xfrm>
            <a:off x="950022" y="1898039"/>
            <a:ext cx="5476723" cy="3255264"/>
          </a:xfrm>
        </p:spPr>
        <p:txBody>
          <a:bodyPr>
            <a:normAutofit fontScale="90000"/>
          </a:bodyPr>
          <a:lstStyle/>
          <a:p>
            <a:r>
              <a:rPr lang="en-US" dirty="0"/>
              <a:t>Brazilian</a:t>
            </a:r>
            <a:br>
              <a:rPr lang="en-US" dirty="0"/>
            </a:br>
            <a:r>
              <a:rPr lang="en-US" dirty="0"/>
              <a:t>E-Commerce Purchase Trend</a:t>
            </a:r>
            <a:br>
              <a:rPr lang="en-US" dirty="0"/>
            </a:br>
            <a:endParaRPr lang="en-US" dirty="0"/>
          </a:p>
        </p:txBody>
      </p:sp>
      <p:sp>
        <p:nvSpPr>
          <p:cNvPr id="3" name="Subtitle 2">
            <a:extLst>
              <a:ext uri="{FF2B5EF4-FFF2-40B4-BE49-F238E27FC236}">
                <a16:creationId xmlns:a16="http://schemas.microsoft.com/office/drawing/2014/main" id="{E0E4D395-CD96-3A47-B364-DA32E719A1D2}"/>
              </a:ext>
            </a:extLst>
          </p:cNvPr>
          <p:cNvSpPr>
            <a:spLocks noGrp="1"/>
          </p:cNvSpPr>
          <p:nvPr>
            <p:ph type="subTitle" idx="1"/>
          </p:nvPr>
        </p:nvSpPr>
        <p:spPr>
          <a:xfrm>
            <a:off x="950022" y="1321776"/>
            <a:ext cx="4675634" cy="914400"/>
          </a:xfrm>
        </p:spPr>
        <p:txBody>
          <a:bodyPr>
            <a:normAutofit/>
          </a:bodyPr>
          <a:lstStyle/>
          <a:p>
            <a:r>
              <a:rPr lang="en-US" dirty="0"/>
              <a:t>Capstone Three</a:t>
            </a:r>
          </a:p>
        </p:txBody>
      </p:sp>
      <p:pic>
        <p:nvPicPr>
          <p:cNvPr id="5" name="Picture 4" descr="A close up of a logo&#10;&#10;Description automatically generated">
            <a:extLst>
              <a:ext uri="{FF2B5EF4-FFF2-40B4-BE49-F238E27FC236}">
                <a16:creationId xmlns:a16="http://schemas.microsoft.com/office/drawing/2014/main" id="{833219D2-820C-1E47-BE03-C109BBBE7FFE}"/>
              </a:ext>
            </a:extLst>
          </p:cNvPr>
          <p:cNvPicPr>
            <a:picLocks noChangeAspect="1"/>
          </p:cNvPicPr>
          <p:nvPr/>
        </p:nvPicPr>
        <p:blipFill rotWithShape="1">
          <a:blip r:embed="rId2"/>
          <a:srcRect l="4878" t="20279" r="4759" b="21742"/>
          <a:stretch/>
        </p:blipFill>
        <p:spPr>
          <a:xfrm>
            <a:off x="6963139" y="1002857"/>
            <a:ext cx="3976255" cy="1995054"/>
          </a:xfrm>
          <a:prstGeom prst="rect">
            <a:avLst/>
          </a:prstGeom>
        </p:spPr>
      </p:pic>
      <p:sp>
        <p:nvSpPr>
          <p:cNvPr id="21" name="Rectangle 20">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A picture containing indoor, toy, sitting, table&#10;&#10;Description automatically generated">
            <a:extLst>
              <a:ext uri="{FF2B5EF4-FFF2-40B4-BE49-F238E27FC236}">
                <a16:creationId xmlns:a16="http://schemas.microsoft.com/office/drawing/2014/main" id="{D56043C1-12B0-ED4B-B259-B3EBE4CC35D9}"/>
              </a:ext>
            </a:extLst>
          </p:cNvPr>
          <p:cNvPicPr>
            <a:picLocks noChangeAspect="1"/>
          </p:cNvPicPr>
          <p:nvPr/>
        </p:nvPicPr>
        <p:blipFill rotWithShape="1">
          <a:blip r:embed="rId3"/>
          <a:srcRect l="9664" t="35000" r="9077"/>
          <a:stretch/>
        </p:blipFill>
        <p:spPr>
          <a:xfrm>
            <a:off x="6092889" y="3316566"/>
            <a:ext cx="5602803" cy="2485688"/>
          </a:xfrm>
          <a:prstGeom prst="rect">
            <a:avLst/>
          </a:prstGeom>
        </p:spPr>
      </p:pic>
      <p:sp>
        <p:nvSpPr>
          <p:cNvPr id="22" name="Subtitle 2">
            <a:extLst>
              <a:ext uri="{FF2B5EF4-FFF2-40B4-BE49-F238E27FC236}">
                <a16:creationId xmlns:a16="http://schemas.microsoft.com/office/drawing/2014/main" id="{605D9564-4631-594E-80E7-52E3C0EF3AAE}"/>
              </a:ext>
            </a:extLst>
          </p:cNvPr>
          <p:cNvSpPr txBox="1">
            <a:spLocks/>
          </p:cNvSpPr>
          <p:nvPr/>
        </p:nvSpPr>
        <p:spPr>
          <a:xfrm>
            <a:off x="950022" y="5048876"/>
            <a:ext cx="4675634"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Rose Mary Perez</a:t>
            </a:r>
          </a:p>
        </p:txBody>
      </p:sp>
    </p:spTree>
    <p:extLst>
      <p:ext uri="{BB962C8B-B14F-4D97-AF65-F5344CB8AC3E}">
        <p14:creationId xmlns:p14="http://schemas.microsoft.com/office/powerpoint/2010/main" val="4278117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2891-89B6-DA42-A91C-342498B167A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2AB0B0D-057B-BD4C-93D4-033F1A9AC34B}"/>
              </a:ext>
            </a:extLst>
          </p:cNvPr>
          <p:cNvSpPr>
            <a:spLocks noGrp="1"/>
          </p:cNvSpPr>
          <p:nvPr>
            <p:ph idx="1"/>
          </p:nvPr>
        </p:nvSpPr>
        <p:spPr>
          <a:xfrm>
            <a:off x="3869268" y="864108"/>
            <a:ext cx="7924626" cy="5120640"/>
          </a:xfrm>
        </p:spPr>
        <p:txBody>
          <a:bodyPr/>
          <a:lstStyle/>
          <a:p>
            <a:pPr marL="0" indent="0">
              <a:buNone/>
            </a:pPr>
            <a:r>
              <a:rPr lang="en-US" sz="2400" dirty="0"/>
              <a:t>Olist is an online marketplace that enables small brick-and-mortar retailers to sell their products. The startup was founded in 2015. </a:t>
            </a:r>
          </a:p>
          <a:p>
            <a:pPr marL="0" indent="0">
              <a:buNone/>
            </a:pPr>
            <a:r>
              <a:rPr lang="en-US" sz="2400" dirty="0"/>
              <a:t>Olist has an estimated annual revenue of $1.8m in US dollars.</a:t>
            </a:r>
          </a:p>
          <a:p>
            <a:pPr marL="0" indent="0">
              <a:buNone/>
            </a:pPr>
            <a:r>
              <a:rPr lang="en-US" sz="2400" dirty="0"/>
              <a:t>They currently have an entire area dedicated to customer onboarding. It focus on teaching their customers to thoroughly understand what Olist is and what it does. In order to grow, it’s essential that the user has the necessary knowledge of the platform and their business.</a:t>
            </a:r>
          </a:p>
        </p:txBody>
      </p:sp>
    </p:spTree>
    <p:extLst>
      <p:ext uri="{BB962C8B-B14F-4D97-AF65-F5344CB8AC3E}">
        <p14:creationId xmlns:p14="http://schemas.microsoft.com/office/powerpoint/2010/main" val="5879828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2891-89B6-DA42-A91C-342498B167A2}"/>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52AB0B0D-057B-BD4C-93D4-033F1A9AC34B}"/>
              </a:ext>
            </a:extLst>
          </p:cNvPr>
          <p:cNvSpPr>
            <a:spLocks noGrp="1"/>
          </p:cNvSpPr>
          <p:nvPr>
            <p:ph idx="1"/>
          </p:nvPr>
        </p:nvSpPr>
        <p:spPr>
          <a:xfrm>
            <a:off x="3869267" y="864108"/>
            <a:ext cx="7537485" cy="5120640"/>
          </a:xfrm>
        </p:spPr>
        <p:txBody>
          <a:bodyPr/>
          <a:lstStyle/>
          <a:p>
            <a:pPr marL="0" indent="0">
              <a:buNone/>
            </a:pPr>
            <a:r>
              <a:rPr lang="en-US" sz="2400" dirty="0"/>
              <a:t>The goals of the project is to build a regression model to predict how much a new customer will spend in their first six months. </a:t>
            </a:r>
          </a:p>
          <a:p>
            <a:pPr marL="0" indent="0">
              <a:buNone/>
            </a:pPr>
            <a:r>
              <a:rPr lang="en-US" sz="2400" dirty="0"/>
              <a:t>Tasks:</a:t>
            </a:r>
          </a:p>
          <a:p>
            <a:pPr lvl="0"/>
            <a:r>
              <a:rPr lang="en-US" sz="2400" dirty="0"/>
              <a:t>Distinguish active customers from inactive customers.</a:t>
            </a:r>
          </a:p>
          <a:p>
            <a:pPr lvl="0"/>
            <a:r>
              <a:rPr lang="en-US" sz="2400" dirty="0"/>
              <a:t>Generate transaction forecasts for individual customers.</a:t>
            </a:r>
          </a:p>
          <a:p>
            <a:pPr lvl="0"/>
            <a:r>
              <a:rPr lang="en-US" sz="2400" dirty="0"/>
              <a:t>Predict the purchase volume of the entire customer base.</a:t>
            </a:r>
          </a:p>
          <a:p>
            <a:pPr marL="0" indent="0">
              <a:buNone/>
            </a:pPr>
            <a:endParaRPr lang="en-US" dirty="0"/>
          </a:p>
        </p:txBody>
      </p:sp>
    </p:spTree>
    <p:extLst>
      <p:ext uri="{BB962C8B-B14F-4D97-AF65-F5344CB8AC3E}">
        <p14:creationId xmlns:p14="http://schemas.microsoft.com/office/powerpoint/2010/main" val="10196054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4F-D9DD-0940-8675-4866834479BC}"/>
              </a:ext>
            </a:extLst>
          </p:cNvPr>
          <p:cNvSpPr>
            <a:spLocks noGrp="1"/>
          </p:cNvSpPr>
          <p:nvPr>
            <p:ph type="title"/>
          </p:nvPr>
        </p:nvSpPr>
        <p:spPr/>
        <p:txBody>
          <a:bodyPr/>
          <a:lstStyle/>
          <a:p>
            <a:r>
              <a:rPr lang="en-US" dirty="0"/>
              <a:t>The Data</a:t>
            </a:r>
          </a:p>
        </p:txBody>
      </p:sp>
      <p:pic>
        <p:nvPicPr>
          <p:cNvPr id="5" name="Content Placeholder 4" descr="A screenshot of a cell phone&#10;&#10;Description automatically generated">
            <a:extLst>
              <a:ext uri="{FF2B5EF4-FFF2-40B4-BE49-F238E27FC236}">
                <a16:creationId xmlns:a16="http://schemas.microsoft.com/office/drawing/2014/main" id="{575C783A-E8C7-1A4C-B9F9-6B3648993B2D}"/>
              </a:ext>
            </a:extLst>
          </p:cNvPr>
          <p:cNvPicPr>
            <a:picLocks noGrp="1" noChangeAspect="1"/>
          </p:cNvPicPr>
          <p:nvPr>
            <p:ph idx="1"/>
          </p:nvPr>
        </p:nvPicPr>
        <p:blipFill>
          <a:blip r:embed="rId2"/>
          <a:stretch>
            <a:fillRect/>
          </a:stretch>
        </p:blipFill>
        <p:spPr>
          <a:xfrm>
            <a:off x="4382145" y="2018796"/>
            <a:ext cx="6249391" cy="3836122"/>
          </a:xfrm>
          <a:ln>
            <a:solidFill>
              <a:schemeClr val="tx1"/>
            </a:solidFill>
          </a:ln>
        </p:spPr>
      </p:pic>
      <p:sp>
        <p:nvSpPr>
          <p:cNvPr id="6" name="Oval 5">
            <a:extLst>
              <a:ext uri="{FF2B5EF4-FFF2-40B4-BE49-F238E27FC236}">
                <a16:creationId xmlns:a16="http://schemas.microsoft.com/office/drawing/2014/main" id="{60DB6FE2-3AC8-F444-950F-E9E48C7E9B1A}"/>
              </a:ext>
            </a:extLst>
          </p:cNvPr>
          <p:cNvSpPr/>
          <p:nvPr/>
        </p:nvSpPr>
        <p:spPr>
          <a:xfrm>
            <a:off x="5685771" y="5023642"/>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4181741-32DF-7A4B-B01C-7DC821B5B0EA}"/>
              </a:ext>
            </a:extLst>
          </p:cNvPr>
          <p:cNvSpPr/>
          <p:nvPr/>
        </p:nvSpPr>
        <p:spPr>
          <a:xfrm>
            <a:off x="6724864" y="4178509"/>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0E3B5B3-3BEF-5F43-87BB-42EF6AD87E86}"/>
              </a:ext>
            </a:extLst>
          </p:cNvPr>
          <p:cNvSpPr/>
          <p:nvPr/>
        </p:nvSpPr>
        <p:spPr>
          <a:xfrm>
            <a:off x="7777239" y="3000882"/>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A7D9C74-C630-A24C-BB01-7AC976818288}"/>
              </a:ext>
            </a:extLst>
          </p:cNvPr>
          <p:cNvSpPr/>
          <p:nvPr/>
        </p:nvSpPr>
        <p:spPr>
          <a:xfrm>
            <a:off x="9869852" y="417852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7169995-3295-8046-A2D2-CAA2B8807DB1}"/>
              </a:ext>
            </a:extLst>
          </p:cNvPr>
          <p:cNvSpPr/>
          <p:nvPr/>
        </p:nvSpPr>
        <p:spPr>
          <a:xfrm>
            <a:off x="8817482" y="2322001"/>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BD037A27-581C-9F48-8B83-44CC8AA54256}"/>
              </a:ext>
            </a:extLst>
          </p:cNvPr>
          <p:cNvSpPr txBox="1">
            <a:spLocks/>
          </p:cNvSpPr>
          <p:nvPr/>
        </p:nvSpPr>
        <p:spPr>
          <a:xfrm>
            <a:off x="3663398" y="775534"/>
            <a:ext cx="7836172" cy="102400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rgbClr val="4DBBD3"/>
                </a:solidFill>
              </a:rPr>
              <a:t>There is only two years worth of data and not a true place to start the calculation</a:t>
            </a:r>
          </a:p>
        </p:txBody>
      </p:sp>
      <p:sp>
        <p:nvSpPr>
          <p:cNvPr id="14" name="TextBox 13">
            <a:extLst>
              <a:ext uri="{FF2B5EF4-FFF2-40B4-BE49-F238E27FC236}">
                <a16:creationId xmlns:a16="http://schemas.microsoft.com/office/drawing/2014/main" id="{3FE4CF8F-38E1-AF43-A7FF-BCEC0E5B3947}"/>
              </a:ext>
            </a:extLst>
          </p:cNvPr>
          <p:cNvSpPr txBox="1"/>
          <p:nvPr/>
        </p:nvSpPr>
        <p:spPr>
          <a:xfrm>
            <a:off x="4301413" y="5936017"/>
            <a:ext cx="7660432" cy="261610"/>
          </a:xfrm>
          <a:prstGeom prst="rect">
            <a:avLst/>
          </a:prstGeom>
          <a:noFill/>
        </p:spPr>
        <p:txBody>
          <a:bodyPr wrap="square" rtlCol="0">
            <a:spAutoFit/>
          </a:bodyPr>
          <a:lstStyle/>
          <a:p>
            <a:r>
              <a:rPr lang="en-US" sz="1100" dirty="0"/>
              <a:t>Source: https://www.Kaggle.com/olistbr/Brazilian-ecommerce</a:t>
            </a:r>
          </a:p>
        </p:txBody>
      </p:sp>
    </p:spTree>
    <p:extLst>
      <p:ext uri="{BB962C8B-B14F-4D97-AF65-F5344CB8AC3E}">
        <p14:creationId xmlns:p14="http://schemas.microsoft.com/office/powerpoint/2010/main" val="3408455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4F-D9DD-0940-8675-4866834479BC}"/>
              </a:ext>
            </a:extLst>
          </p:cNvPr>
          <p:cNvSpPr>
            <a:spLocks noGrp="1"/>
          </p:cNvSpPr>
          <p:nvPr>
            <p:ph type="title"/>
          </p:nvPr>
        </p:nvSpPr>
        <p:spPr>
          <a:xfrm>
            <a:off x="252918" y="1123837"/>
            <a:ext cx="3133749" cy="4601183"/>
          </a:xfrm>
        </p:spPr>
        <p:txBody>
          <a:bodyPr>
            <a:normAutofit/>
          </a:bodyPr>
          <a:lstStyle/>
          <a:p>
            <a:r>
              <a:rPr lang="en-US" sz="2500" dirty="0"/>
              <a:t>60% of traffic was concentrated in </a:t>
            </a:r>
            <a:br>
              <a:rPr lang="en-US" sz="2500" dirty="0"/>
            </a:br>
            <a:r>
              <a:rPr lang="en-US" sz="2500" dirty="0"/>
              <a:t>San Paulo</a:t>
            </a:r>
            <a:br>
              <a:rPr lang="en-US" sz="2500" dirty="0"/>
            </a:br>
            <a:br>
              <a:rPr lang="en-US" sz="2500" dirty="0"/>
            </a:br>
            <a:r>
              <a:rPr lang="en-US" sz="2500" dirty="0"/>
              <a:t>8% in Rio de Janeiro</a:t>
            </a:r>
            <a:br>
              <a:rPr lang="en-US" sz="2500" dirty="0"/>
            </a:br>
            <a:br>
              <a:rPr lang="en-US" sz="2500" dirty="0"/>
            </a:br>
            <a:r>
              <a:rPr lang="en-US" sz="2500" dirty="0"/>
              <a:t>32% among the states of Minas Gerais, Santa Catarina, Goias, and Rio Grande do Sul</a:t>
            </a:r>
            <a:br>
              <a:rPr lang="en-US" sz="1800" dirty="0"/>
            </a:br>
            <a:br>
              <a:rPr lang="en-US" sz="1800" dirty="0"/>
            </a:br>
            <a:endParaRPr lang="en-US" sz="1800" dirty="0"/>
          </a:p>
        </p:txBody>
      </p:sp>
      <p:sp>
        <p:nvSpPr>
          <p:cNvPr id="11" name="Title 1">
            <a:extLst>
              <a:ext uri="{FF2B5EF4-FFF2-40B4-BE49-F238E27FC236}">
                <a16:creationId xmlns:a16="http://schemas.microsoft.com/office/drawing/2014/main" id="{BD037A27-581C-9F48-8B83-44CC8AA54256}"/>
              </a:ext>
            </a:extLst>
          </p:cNvPr>
          <p:cNvSpPr txBox="1">
            <a:spLocks/>
          </p:cNvSpPr>
          <p:nvPr/>
        </p:nvSpPr>
        <p:spPr>
          <a:xfrm>
            <a:off x="3663398" y="532941"/>
            <a:ext cx="7836172" cy="102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dirty="0">
                <a:solidFill>
                  <a:srgbClr val="4DBBD3"/>
                </a:solidFill>
              </a:rPr>
              <a:t>Testing</a:t>
            </a:r>
            <a:r>
              <a:rPr lang="en-US" dirty="0">
                <a:solidFill>
                  <a:srgbClr val="4DBBD3"/>
                </a:solidFill>
              </a:rPr>
              <a:t> top sales by state.</a:t>
            </a:r>
          </a:p>
        </p:txBody>
      </p:sp>
      <p:pic>
        <p:nvPicPr>
          <p:cNvPr id="17" name="Content Placeholder 16" descr="A close up of a logo&#10;&#10;Description automatically generated">
            <a:extLst>
              <a:ext uri="{FF2B5EF4-FFF2-40B4-BE49-F238E27FC236}">
                <a16:creationId xmlns:a16="http://schemas.microsoft.com/office/drawing/2014/main" id="{8C87F323-6F2E-B343-B88E-38F6530EE024}"/>
              </a:ext>
            </a:extLst>
          </p:cNvPr>
          <p:cNvPicPr>
            <a:picLocks noGrp="1" noChangeAspect="1"/>
          </p:cNvPicPr>
          <p:nvPr>
            <p:ph idx="1"/>
          </p:nvPr>
        </p:nvPicPr>
        <p:blipFill>
          <a:blip r:embed="rId2"/>
          <a:stretch>
            <a:fillRect/>
          </a:stretch>
        </p:blipFill>
        <p:spPr>
          <a:xfrm>
            <a:off x="3802880" y="1799540"/>
            <a:ext cx="7315200" cy="4175291"/>
          </a:xfrm>
        </p:spPr>
      </p:pic>
      <p:sp>
        <p:nvSpPr>
          <p:cNvPr id="18" name="TextBox 17">
            <a:extLst>
              <a:ext uri="{FF2B5EF4-FFF2-40B4-BE49-F238E27FC236}">
                <a16:creationId xmlns:a16="http://schemas.microsoft.com/office/drawing/2014/main" id="{8563DC5A-4893-594D-86AF-B800C62F8238}"/>
              </a:ext>
            </a:extLst>
          </p:cNvPr>
          <p:cNvSpPr txBox="1"/>
          <p:nvPr/>
        </p:nvSpPr>
        <p:spPr>
          <a:xfrm>
            <a:off x="4562667" y="5917356"/>
            <a:ext cx="7660432" cy="261610"/>
          </a:xfrm>
          <a:prstGeom prst="rect">
            <a:avLst/>
          </a:prstGeom>
          <a:noFill/>
        </p:spPr>
        <p:txBody>
          <a:bodyPr wrap="square" rtlCol="0">
            <a:spAutoFit/>
          </a:bodyPr>
          <a:lstStyle/>
          <a:p>
            <a:r>
              <a:rPr lang="en-US" sz="1100" dirty="0"/>
              <a:t>Source: https://www.Kaggle.com/olistbr/Brazilian-ecommerce</a:t>
            </a:r>
          </a:p>
        </p:txBody>
      </p:sp>
    </p:spTree>
    <p:extLst>
      <p:ext uri="{BB962C8B-B14F-4D97-AF65-F5344CB8AC3E}">
        <p14:creationId xmlns:p14="http://schemas.microsoft.com/office/powerpoint/2010/main" val="12943796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4F-D9DD-0940-8675-4866834479BC}"/>
              </a:ext>
            </a:extLst>
          </p:cNvPr>
          <p:cNvSpPr>
            <a:spLocks noGrp="1"/>
          </p:cNvSpPr>
          <p:nvPr>
            <p:ph type="title"/>
          </p:nvPr>
        </p:nvSpPr>
        <p:spPr>
          <a:xfrm>
            <a:off x="252918" y="1123837"/>
            <a:ext cx="3133749" cy="4601183"/>
          </a:xfrm>
        </p:spPr>
        <p:txBody>
          <a:bodyPr>
            <a:normAutofit/>
          </a:bodyPr>
          <a:lstStyle/>
          <a:p>
            <a:r>
              <a:rPr lang="en-US" sz="2500" dirty="0"/>
              <a:t>2016 short on data</a:t>
            </a:r>
            <a:br>
              <a:rPr lang="en-US" sz="2500" dirty="0"/>
            </a:br>
            <a:br>
              <a:rPr lang="en-US" sz="2500" dirty="0"/>
            </a:br>
            <a:r>
              <a:rPr lang="en-US" sz="2500" dirty="0"/>
              <a:t>2017 shows a steady increase of customers</a:t>
            </a:r>
            <a:br>
              <a:rPr lang="en-US" sz="2500" dirty="0"/>
            </a:br>
            <a:br>
              <a:rPr lang="en-US" sz="2500" dirty="0"/>
            </a:br>
            <a:r>
              <a:rPr lang="en-US" sz="2500" dirty="0"/>
              <a:t>2018 the year start strong and drops off</a:t>
            </a:r>
            <a:br>
              <a:rPr lang="en-US" sz="1800" dirty="0"/>
            </a:br>
            <a:endParaRPr lang="en-US" sz="1800" dirty="0"/>
          </a:p>
        </p:txBody>
      </p:sp>
      <p:sp>
        <p:nvSpPr>
          <p:cNvPr id="11" name="Title 1">
            <a:extLst>
              <a:ext uri="{FF2B5EF4-FFF2-40B4-BE49-F238E27FC236}">
                <a16:creationId xmlns:a16="http://schemas.microsoft.com/office/drawing/2014/main" id="{BD037A27-581C-9F48-8B83-44CC8AA54256}"/>
              </a:ext>
            </a:extLst>
          </p:cNvPr>
          <p:cNvSpPr txBox="1">
            <a:spLocks/>
          </p:cNvSpPr>
          <p:nvPr/>
        </p:nvSpPr>
        <p:spPr>
          <a:xfrm>
            <a:off x="3663398" y="532941"/>
            <a:ext cx="7836172" cy="102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dirty="0">
                <a:solidFill>
                  <a:srgbClr val="4DBBD3"/>
                </a:solidFill>
              </a:rPr>
              <a:t>New customers by month and year</a:t>
            </a:r>
            <a:endParaRPr lang="en-US" dirty="0">
              <a:solidFill>
                <a:srgbClr val="4DBBD3"/>
              </a:solidFill>
            </a:endParaRPr>
          </a:p>
        </p:txBody>
      </p:sp>
      <p:sp>
        <p:nvSpPr>
          <p:cNvPr id="18" name="TextBox 17">
            <a:extLst>
              <a:ext uri="{FF2B5EF4-FFF2-40B4-BE49-F238E27FC236}">
                <a16:creationId xmlns:a16="http://schemas.microsoft.com/office/drawing/2014/main" id="{8563DC5A-4893-594D-86AF-B800C62F8238}"/>
              </a:ext>
            </a:extLst>
          </p:cNvPr>
          <p:cNvSpPr txBox="1"/>
          <p:nvPr/>
        </p:nvSpPr>
        <p:spPr>
          <a:xfrm>
            <a:off x="4506684" y="5880034"/>
            <a:ext cx="7088100" cy="261610"/>
          </a:xfrm>
          <a:prstGeom prst="rect">
            <a:avLst/>
          </a:prstGeom>
          <a:noFill/>
        </p:spPr>
        <p:txBody>
          <a:bodyPr wrap="square" rtlCol="0">
            <a:spAutoFit/>
          </a:bodyPr>
          <a:lstStyle/>
          <a:p>
            <a:r>
              <a:rPr lang="en-US" sz="1100" dirty="0"/>
              <a:t>Source: https://www.Kaggle.com/olistbr/Brazilian-ecommerce</a:t>
            </a:r>
          </a:p>
        </p:txBody>
      </p:sp>
      <p:pic>
        <p:nvPicPr>
          <p:cNvPr id="6" name="Content Placeholder 5" descr="A screenshot of a cell phone&#10;&#10;Description automatically generated">
            <a:extLst>
              <a:ext uri="{FF2B5EF4-FFF2-40B4-BE49-F238E27FC236}">
                <a16:creationId xmlns:a16="http://schemas.microsoft.com/office/drawing/2014/main" id="{F347ECEB-49E4-7A4E-B7B3-EB05B3441E6F}"/>
              </a:ext>
            </a:extLst>
          </p:cNvPr>
          <p:cNvPicPr>
            <a:picLocks noGrp="1" noChangeAspect="1"/>
          </p:cNvPicPr>
          <p:nvPr>
            <p:ph idx="1"/>
          </p:nvPr>
        </p:nvPicPr>
        <p:blipFill>
          <a:blip r:embed="rId2"/>
          <a:stretch>
            <a:fillRect/>
          </a:stretch>
        </p:blipFill>
        <p:spPr>
          <a:xfrm>
            <a:off x="4178205" y="1754155"/>
            <a:ext cx="7416579" cy="4160520"/>
          </a:xfrm>
        </p:spPr>
      </p:pic>
    </p:spTree>
    <p:extLst>
      <p:ext uri="{BB962C8B-B14F-4D97-AF65-F5344CB8AC3E}">
        <p14:creationId xmlns:p14="http://schemas.microsoft.com/office/powerpoint/2010/main" val="11554220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AA9F-0E41-3447-A703-0E0EDDA38927}"/>
              </a:ext>
            </a:extLst>
          </p:cNvPr>
          <p:cNvSpPr>
            <a:spLocks noGrp="1"/>
          </p:cNvSpPr>
          <p:nvPr>
            <p:ph type="title"/>
          </p:nvPr>
        </p:nvSpPr>
        <p:spPr>
          <a:xfrm>
            <a:off x="252919" y="1123837"/>
            <a:ext cx="2947482" cy="4601183"/>
          </a:xfrm>
        </p:spPr>
        <p:txBody>
          <a:bodyPr/>
          <a:lstStyle/>
          <a:p>
            <a:r>
              <a:rPr lang="en-US" b="1" dirty="0"/>
              <a:t>Regression Models</a:t>
            </a:r>
            <a:endParaRPr lang="en-US" dirty="0"/>
          </a:p>
        </p:txBody>
      </p:sp>
      <p:sp>
        <p:nvSpPr>
          <p:cNvPr id="3" name="Title 1">
            <a:extLst>
              <a:ext uri="{FF2B5EF4-FFF2-40B4-BE49-F238E27FC236}">
                <a16:creationId xmlns:a16="http://schemas.microsoft.com/office/drawing/2014/main" id="{7174218C-78CD-D741-B2D3-C0D23B91E6F7}"/>
              </a:ext>
            </a:extLst>
          </p:cNvPr>
          <p:cNvSpPr txBox="1">
            <a:spLocks/>
          </p:cNvSpPr>
          <p:nvPr/>
        </p:nvSpPr>
        <p:spPr>
          <a:xfrm>
            <a:off x="3663398" y="700890"/>
            <a:ext cx="7836172" cy="102400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dirty="0">
                <a:solidFill>
                  <a:srgbClr val="4DBBD3"/>
                </a:solidFill>
              </a:rPr>
              <a:t>The observations of the relationship between new customers and future spending within six month</a:t>
            </a:r>
          </a:p>
        </p:txBody>
      </p:sp>
      <p:pic>
        <p:nvPicPr>
          <p:cNvPr id="12" name="Picture 11" descr="A screenshot of a cell phone&#10;&#10;Description automatically generated">
            <a:extLst>
              <a:ext uri="{FF2B5EF4-FFF2-40B4-BE49-F238E27FC236}">
                <a16:creationId xmlns:a16="http://schemas.microsoft.com/office/drawing/2014/main" id="{A04493EC-2BDA-0E45-BE83-DDEC7CE965F2}"/>
              </a:ext>
            </a:extLst>
          </p:cNvPr>
          <p:cNvPicPr>
            <a:picLocks noChangeAspect="1"/>
          </p:cNvPicPr>
          <p:nvPr/>
        </p:nvPicPr>
        <p:blipFill>
          <a:blip r:embed="rId2"/>
          <a:stretch>
            <a:fillRect/>
          </a:stretch>
        </p:blipFill>
        <p:spPr>
          <a:xfrm>
            <a:off x="5014746" y="1717821"/>
            <a:ext cx="4478256" cy="4420631"/>
          </a:xfrm>
          <a:prstGeom prst="rect">
            <a:avLst/>
          </a:prstGeom>
        </p:spPr>
      </p:pic>
      <p:sp>
        <p:nvSpPr>
          <p:cNvPr id="20" name="TextBox 19">
            <a:extLst>
              <a:ext uri="{FF2B5EF4-FFF2-40B4-BE49-F238E27FC236}">
                <a16:creationId xmlns:a16="http://schemas.microsoft.com/office/drawing/2014/main" id="{938DC167-924F-3147-8B69-720B79CB31B7}"/>
              </a:ext>
            </a:extLst>
          </p:cNvPr>
          <p:cNvSpPr txBox="1"/>
          <p:nvPr/>
        </p:nvSpPr>
        <p:spPr>
          <a:xfrm>
            <a:off x="5010539" y="5973339"/>
            <a:ext cx="6988628" cy="246221"/>
          </a:xfrm>
          <a:prstGeom prst="rect">
            <a:avLst/>
          </a:prstGeom>
          <a:noFill/>
        </p:spPr>
        <p:txBody>
          <a:bodyPr wrap="square" rtlCol="0">
            <a:spAutoFit/>
          </a:bodyPr>
          <a:lstStyle/>
          <a:p>
            <a:r>
              <a:rPr lang="en-US" sz="1000" dirty="0"/>
              <a:t>Source: https://www.Kaggle.com/olistbr/Brazilian-ecommerce</a:t>
            </a:r>
          </a:p>
        </p:txBody>
      </p:sp>
    </p:spTree>
    <p:extLst>
      <p:ext uri="{BB962C8B-B14F-4D97-AF65-F5344CB8AC3E}">
        <p14:creationId xmlns:p14="http://schemas.microsoft.com/office/powerpoint/2010/main" val="20958959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AA9F-0E41-3447-A703-0E0EDDA38927}"/>
              </a:ext>
            </a:extLst>
          </p:cNvPr>
          <p:cNvSpPr>
            <a:spLocks noGrp="1"/>
          </p:cNvSpPr>
          <p:nvPr>
            <p:ph type="title"/>
          </p:nvPr>
        </p:nvSpPr>
        <p:spPr>
          <a:xfrm>
            <a:off x="252919" y="1123837"/>
            <a:ext cx="2947482" cy="4601183"/>
          </a:xfrm>
        </p:spPr>
        <p:txBody>
          <a:bodyPr/>
          <a:lstStyle/>
          <a:p>
            <a:r>
              <a:rPr lang="en-US" b="1" dirty="0"/>
              <a:t>Conclusion</a:t>
            </a:r>
            <a:endParaRPr lang="en-US" dirty="0"/>
          </a:p>
        </p:txBody>
      </p:sp>
      <p:sp>
        <p:nvSpPr>
          <p:cNvPr id="3" name="Title 1">
            <a:extLst>
              <a:ext uri="{FF2B5EF4-FFF2-40B4-BE49-F238E27FC236}">
                <a16:creationId xmlns:a16="http://schemas.microsoft.com/office/drawing/2014/main" id="{7174218C-78CD-D741-B2D3-C0D23B91E6F7}"/>
              </a:ext>
            </a:extLst>
          </p:cNvPr>
          <p:cNvSpPr txBox="1">
            <a:spLocks/>
          </p:cNvSpPr>
          <p:nvPr/>
        </p:nvSpPr>
        <p:spPr>
          <a:xfrm>
            <a:off x="3663398" y="778933"/>
            <a:ext cx="8146310" cy="5164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458788" indent="-458788">
              <a:buFont typeface="+mj-lt"/>
              <a:buAutoNum type="arabicPeriod"/>
            </a:pPr>
            <a:r>
              <a:rPr lang="en-US" sz="2400" dirty="0">
                <a:solidFill>
                  <a:schemeClr val="tx1"/>
                </a:solidFill>
              </a:rPr>
              <a:t>We explored the database made public by Olist and found that the techniques to predicting is endless.</a:t>
            </a:r>
          </a:p>
          <a:p>
            <a:pPr marL="574675" indent="-574675">
              <a:buFont typeface="+mj-lt"/>
              <a:buAutoNum type="arabicPeriod"/>
            </a:pPr>
            <a:endParaRPr lang="en-US" sz="2400" dirty="0">
              <a:solidFill>
                <a:schemeClr val="tx1"/>
              </a:solidFill>
            </a:endParaRPr>
          </a:p>
          <a:p>
            <a:pPr marL="404813" indent="-404813">
              <a:buFont typeface="+mj-lt"/>
              <a:buAutoNum type="arabicPeriod"/>
            </a:pPr>
            <a:r>
              <a:rPr lang="en-US" sz="2400" dirty="0">
                <a:solidFill>
                  <a:schemeClr val="tx1"/>
                </a:solidFill>
              </a:rPr>
              <a:t>The project give us the opportunity to learn how to merge tables, clean data and use other tools for visualization. </a:t>
            </a:r>
          </a:p>
          <a:p>
            <a:pPr marL="574675" indent="-574675">
              <a:buFont typeface="+mj-lt"/>
              <a:buAutoNum type="arabicPeriod"/>
            </a:pPr>
            <a:endParaRPr lang="en-US" sz="2400" dirty="0">
              <a:solidFill>
                <a:schemeClr val="tx1"/>
              </a:solidFill>
            </a:endParaRPr>
          </a:p>
          <a:p>
            <a:pPr marL="404813" indent="-404813">
              <a:buFont typeface="+mj-lt"/>
              <a:buAutoNum type="arabicPeriod"/>
            </a:pPr>
            <a:r>
              <a:rPr lang="en-US" sz="2400" dirty="0">
                <a:solidFill>
                  <a:schemeClr val="tx1"/>
                </a:solidFill>
              </a:rPr>
              <a:t>Working with 9 tables to figure out what to select  as dependent and independent takes practice. Selecting  the right regression model is a matter of how deep you want to investigate a dataset and how to relate the data.</a:t>
            </a:r>
          </a:p>
        </p:txBody>
      </p:sp>
    </p:spTree>
    <p:extLst>
      <p:ext uri="{BB962C8B-B14F-4D97-AF65-F5344CB8AC3E}">
        <p14:creationId xmlns:p14="http://schemas.microsoft.com/office/powerpoint/2010/main" val="335875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1540</TotalTime>
  <Words>443</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PowerPoint Presentation</vt:lpstr>
      <vt:lpstr>Brazilian E-Commerce Purchase Trend </vt:lpstr>
      <vt:lpstr>Overview</vt:lpstr>
      <vt:lpstr>Project Goal</vt:lpstr>
      <vt:lpstr>The Data</vt:lpstr>
      <vt:lpstr>60% of traffic was concentrated in  San Paulo  8% in Rio de Janeiro  32% among the states of Minas Gerais, Santa Catarina, Goias, and Rio Grande do Sul  </vt:lpstr>
      <vt:lpstr>2016 short on data  2017 shows a steady increase of customers  2018 the year start strong and drops off </vt:lpstr>
      <vt:lpstr>Regression Models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Mary Perez</dc:creator>
  <cp:lastModifiedBy>Rose Mary Perez</cp:lastModifiedBy>
  <cp:revision>43</cp:revision>
  <dcterms:created xsi:type="dcterms:W3CDTF">2019-12-09T07:12:39Z</dcterms:created>
  <dcterms:modified xsi:type="dcterms:W3CDTF">2019-12-10T09:08:17Z</dcterms:modified>
</cp:coreProperties>
</file>