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5" r:id="rId2"/>
    <p:sldId id="256" r:id="rId3"/>
    <p:sldId id="258" r:id="rId4"/>
    <p:sldId id="259" r:id="rId5"/>
    <p:sldId id="262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0"/>
    <p:restoredTop sz="94713"/>
  </p:normalViewPr>
  <p:slideViewPr>
    <p:cSldViewPr snapToGrid="0" snapToObjects="1" showGuides="1">
      <p:cViewPr>
        <p:scale>
          <a:sx n="75" d="100"/>
          <a:sy n="75" d="100"/>
        </p:scale>
        <p:origin x="1200" y="928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D01B6-BCD4-4747-B511-F2F5D2AF5A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4E4F1-F9FE-7148-B4BC-5B787171F311}"/>
              </a:ext>
            </a:extLst>
          </p:cNvPr>
          <p:cNvSpPr txBox="1"/>
          <p:nvPr/>
        </p:nvSpPr>
        <p:spPr>
          <a:xfrm>
            <a:off x="3386666" y="2607734"/>
            <a:ext cx="545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Good Morning</a:t>
            </a:r>
          </a:p>
        </p:txBody>
      </p:sp>
    </p:spTree>
    <p:extLst>
      <p:ext uri="{BB962C8B-B14F-4D97-AF65-F5344CB8AC3E}">
        <p14:creationId xmlns:p14="http://schemas.microsoft.com/office/powerpoint/2010/main" val="3827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E2E5-53F6-1C40-B4CA-A81C838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545" y="1898039"/>
            <a:ext cx="5476723" cy="3255264"/>
          </a:xfrm>
        </p:spPr>
        <p:txBody>
          <a:bodyPr>
            <a:normAutofit fontScale="90000"/>
          </a:bodyPr>
          <a:lstStyle/>
          <a:p>
            <a:r>
              <a:rPr lang="en-US" dirty="0"/>
              <a:t>Brazilian</a:t>
            </a:r>
            <a:br>
              <a:rPr lang="en-US" dirty="0"/>
            </a:br>
            <a:r>
              <a:rPr lang="en-US" dirty="0"/>
              <a:t>E-Commerce Purchase Trend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4D395-CD96-3A47-B364-DA32E719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242" y="1184362"/>
            <a:ext cx="4675634" cy="914400"/>
          </a:xfrm>
        </p:spPr>
        <p:txBody>
          <a:bodyPr>
            <a:normAutofit/>
          </a:bodyPr>
          <a:lstStyle/>
          <a:p>
            <a:r>
              <a:rPr lang="en-US" dirty="0"/>
              <a:t>Capstone Three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219D2-820C-1E47-BE03-C109BBBE7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20279" r="4759" b="21742"/>
          <a:stretch/>
        </p:blipFill>
        <p:spPr>
          <a:xfrm>
            <a:off x="6963139" y="1002857"/>
            <a:ext cx="3976255" cy="19950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indoor, toy, sitting, table&#10;&#10;Description automatically generated">
            <a:extLst>
              <a:ext uri="{FF2B5EF4-FFF2-40B4-BE49-F238E27FC236}">
                <a16:creationId xmlns:a16="http://schemas.microsoft.com/office/drawing/2014/main" id="{D56043C1-12B0-ED4B-B259-B3EBE4CC3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4" t="35000" r="9077"/>
          <a:stretch/>
        </p:blipFill>
        <p:spPr>
          <a:xfrm>
            <a:off x="6092889" y="3316566"/>
            <a:ext cx="5602803" cy="248568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05D9564-4631-594E-80E7-52E3C0EF3AAE}"/>
              </a:ext>
            </a:extLst>
          </p:cNvPr>
          <p:cNvSpPr txBox="1">
            <a:spLocks/>
          </p:cNvSpPr>
          <p:nvPr/>
        </p:nvSpPr>
        <p:spPr>
          <a:xfrm>
            <a:off x="1077774" y="5391430"/>
            <a:ext cx="4675634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Rose Mary Perez</a:t>
            </a:r>
          </a:p>
        </p:txBody>
      </p:sp>
    </p:spTree>
    <p:extLst>
      <p:ext uri="{BB962C8B-B14F-4D97-AF65-F5344CB8AC3E}">
        <p14:creationId xmlns:p14="http://schemas.microsoft.com/office/powerpoint/2010/main" val="42781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2891-89B6-DA42-A91C-342498B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0B0D-057B-BD4C-93D4-033F1A9A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startup was founded in 2015. </a:t>
            </a:r>
            <a:r>
              <a:rPr lang="en-US" dirty="0" err="1"/>
              <a:t>Olist</a:t>
            </a:r>
            <a:r>
              <a:rPr lang="en-US" dirty="0"/>
              <a:t> is an online marketplace that enables small brick-and-mortar retailers to sell their products.</a:t>
            </a:r>
          </a:p>
          <a:p>
            <a:pPr marL="0" indent="0">
              <a:buNone/>
            </a:pPr>
            <a:r>
              <a:rPr lang="en-US" dirty="0" err="1"/>
              <a:t>Olist</a:t>
            </a:r>
            <a:r>
              <a:rPr lang="en-US" dirty="0"/>
              <a:t> as an estimated annual revenue of $1.8m in US dollars.</a:t>
            </a:r>
          </a:p>
          <a:p>
            <a:pPr marL="0" indent="0">
              <a:buNone/>
            </a:pPr>
            <a:r>
              <a:rPr lang="en-US" dirty="0"/>
              <a:t>The goals of the project is to predict the customer Lifetime Value for the first six-moth of their initial sign on.</a:t>
            </a:r>
          </a:p>
          <a:p>
            <a:pPr marL="0" indent="0">
              <a:buNone/>
            </a:pPr>
            <a:r>
              <a:rPr lang="en-US" dirty="0"/>
              <a:t>Tasks:</a:t>
            </a:r>
          </a:p>
          <a:p>
            <a:pPr lvl="0"/>
            <a:r>
              <a:rPr lang="en-US" dirty="0"/>
              <a:t>Distinguish active customers from inactive customers.</a:t>
            </a:r>
          </a:p>
          <a:p>
            <a:pPr lvl="0"/>
            <a:r>
              <a:rPr lang="en-US" dirty="0"/>
              <a:t>Generate transaction forecasts for individual customers.</a:t>
            </a:r>
          </a:p>
          <a:p>
            <a:pPr lvl="0"/>
            <a:r>
              <a:rPr lang="en-US" dirty="0"/>
              <a:t>Predict the purchase volume of the entire customer 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04F-D9DD-0940-8675-48668344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783A-E8C7-1A4C-B9F9-6B3648993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789" y="2112101"/>
            <a:ext cx="6249391" cy="3836122"/>
          </a:xfr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DB6FE2-3AC8-F444-950F-E9E48C7E9B1A}"/>
              </a:ext>
            </a:extLst>
          </p:cNvPr>
          <p:cNvSpPr/>
          <p:nvPr/>
        </p:nvSpPr>
        <p:spPr>
          <a:xfrm>
            <a:off x="5760415" y="511694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181741-32DF-7A4B-B01C-7DC821B5B0EA}"/>
              </a:ext>
            </a:extLst>
          </p:cNvPr>
          <p:cNvSpPr/>
          <p:nvPr/>
        </p:nvSpPr>
        <p:spPr>
          <a:xfrm>
            <a:off x="6799508" y="427181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E3B5B3-3BEF-5F43-87BB-42EF6AD87E86}"/>
              </a:ext>
            </a:extLst>
          </p:cNvPr>
          <p:cNvSpPr/>
          <p:nvPr/>
        </p:nvSpPr>
        <p:spPr>
          <a:xfrm>
            <a:off x="7851883" y="309418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D9C74-C630-A24C-BB01-7AC976818288}"/>
              </a:ext>
            </a:extLst>
          </p:cNvPr>
          <p:cNvSpPr/>
          <p:nvPr/>
        </p:nvSpPr>
        <p:spPr>
          <a:xfrm>
            <a:off x="9944496" y="427182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169995-3295-8046-A2D2-CAA2B8807DB1}"/>
              </a:ext>
            </a:extLst>
          </p:cNvPr>
          <p:cNvSpPr/>
          <p:nvPr/>
        </p:nvSpPr>
        <p:spPr>
          <a:xfrm>
            <a:off x="8892126" y="241530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037A27-581C-9F48-8B83-44CC8AA54256}"/>
              </a:ext>
            </a:extLst>
          </p:cNvPr>
          <p:cNvSpPr txBox="1">
            <a:spLocks/>
          </p:cNvSpPr>
          <p:nvPr/>
        </p:nvSpPr>
        <p:spPr>
          <a:xfrm>
            <a:off x="3663398" y="775534"/>
            <a:ext cx="7836172" cy="102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DBBD3"/>
                </a:solidFill>
              </a:rPr>
              <a:t>There is only two years worth of data and not a true place to start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4084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04F-D9DD-0940-8675-48668344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037A27-581C-9F48-8B83-44CC8AA54256}"/>
              </a:ext>
            </a:extLst>
          </p:cNvPr>
          <p:cNvSpPr txBox="1">
            <a:spLocks/>
          </p:cNvSpPr>
          <p:nvPr/>
        </p:nvSpPr>
        <p:spPr>
          <a:xfrm>
            <a:off x="3663398" y="775534"/>
            <a:ext cx="7836172" cy="102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DBBD3"/>
                </a:solidFill>
              </a:rPr>
              <a:t>Testing top sale by state.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3B748-7D44-164E-B010-18D5D4710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799" y="2032000"/>
            <a:ext cx="6169399" cy="3911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37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A9F-0E41-3447-A703-0E0EDDA3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Regression Models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4218C-78CD-D741-B2D3-C0D23B91E6F7}"/>
              </a:ext>
            </a:extLst>
          </p:cNvPr>
          <p:cNvSpPr txBox="1">
            <a:spLocks/>
          </p:cNvSpPr>
          <p:nvPr/>
        </p:nvSpPr>
        <p:spPr>
          <a:xfrm>
            <a:off x="3663398" y="775534"/>
            <a:ext cx="7836172" cy="102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DBBD3"/>
                </a:solidFill>
              </a:rPr>
              <a:t>Frist model predicting relation with customer by state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15DB01-2008-CA4F-9CE9-31A4F410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2116666"/>
            <a:ext cx="61468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4F6DEC8-A932-5342-B4EE-72660EA2C1C6}"/>
              </a:ext>
            </a:extLst>
          </p:cNvPr>
          <p:cNvSpPr txBox="1">
            <a:spLocks/>
          </p:cNvSpPr>
          <p:nvPr/>
        </p:nvSpPr>
        <p:spPr>
          <a:xfrm>
            <a:off x="4089400" y="5618165"/>
            <a:ext cx="7836172" cy="65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formula = '</a:t>
            </a:r>
            <a:r>
              <a:rPr lang="en-US" sz="1200" dirty="0" err="1">
                <a:solidFill>
                  <a:schemeClr val="tx1"/>
                </a:solidFill>
              </a:rPr>
              <a:t>payment_value</a:t>
            </a:r>
            <a:r>
              <a:rPr lang="en-US" sz="1200" dirty="0">
                <a:solidFill>
                  <a:schemeClr val="tx1"/>
                </a:solidFill>
              </a:rPr>
              <a:t> ~ C(</a:t>
            </a:r>
            <a:r>
              <a:rPr lang="en-US" sz="1200" dirty="0" err="1">
                <a:solidFill>
                  <a:schemeClr val="tx1"/>
                </a:solidFill>
              </a:rPr>
              <a:t>customer_state</a:t>
            </a:r>
            <a:r>
              <a:rPr lang="en-US" sz="1200" dirty="0">
                <a:solidFill>
                  <a:schemeClr val="tx1"/>
                </a:solidFill>
              </a:rPr>
              <a:t>)'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fitted_model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smf.ols</a:t>
            </a:r>
            <a:r>
              <a:rPr lang="en-US" sz="1200" dirty="0">
                <a:solidFill>
                  <a:schemeClr val="tx1"/>
                </a:solidFill>
              </a:rPr>
              <a:t>(formula=formula, data=</a:t>
            </a:r>
            <a:r>
              <a:rPr lang="en-US" sz="1200" dirty="0" err="1">
                <a:solidFill>
                  <a:schemeClr val="tx1"/>
                </a:solidFill>
              </a:rPr>
              <a:t>olist_data</a:t>
            </a:r>
            <a:r>
              <a:rPr lang="en-US" sz="1200" dirty="0">
                <a:solidFill>
                  <a:schemeClr val="tx1"/>
                </a:solidFill>
              </a:rPr>
              <a:t>).fit()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fitted_model.summary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58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A9F-0E41-3447-A703-0E0EDDA3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4218C-78CD-D741-B2D3-C0D23B91E6F7}"/>
              </a:ext>
            </a:extLst>
          </p:cNvPr>
          <p:cNvSpPr txBox="1">
            <a:spLocks/>
          </p:cNvSpPr>
          <p:nvPr/>
        </p:nvSpPr>
        <p:spPr>
          <a:xfrm>
            <a:off x="3663398" y="778933"/>
            <a:ext cx="7836172" cy="516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4675" indent="-5746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techniques to predict is endless.</a:t>
            </a:r>
          </a:p>
          <a:p>
            <a:pPr marL="574675" indent="-574675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74675" indent="-5746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Working with 9 tables to figure out what to select  as dependent and independent take practice and selecting  the right Regression model is a matter of how deep you investigate.</a:t>
            </a:r>
          </a:p>
          <a:p>
            <a:endParaRPr lang="en-US" dirty="0">
              <a:solidFill>
                <a:srgbClr val="4DBBD3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rgbClr val="4DBB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86261-DC47-FA4B-932D-78BDD870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85" y="1759527"/>
            <a:ext cx="7056444" cy="1865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08277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214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PowerPoint Presentation</vt:lpstr>
      <vt:lpstr>Brazilian E-Commerce Purchase Trend </vt:lpstr>
      <vt:lpstr>Overview</vt:lpstr>
      <vt:lpstr>The Data</vt:lpstr>
      <vt:lpstr>The Data</vt:lpstr>
      <vt:lpstr>Regression Models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Mary Perez</dc:creator>
  <cp:lastModifiedBy>Rose Mary Perez</cp:lastModifiedBy>
  <cp:revision>18</cp:revision>
  <dcterms:created xsi:type="dcterms:W3CDTF">2019-12-09T07:12:39Z</dcterms:created>
  <dcterms:modified xsi:type="dcterms:W3CDTF">2019-12-09T18:25:50Z</dcterms:modified>
</cp:coreProperties>
</file>