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30"/>
  </p:notesMasterIdLst>
  <p:sldIdLst>
    <p:sldId id="325" r:id="rId3"/>
    <p:sldId id="386" r:id="rId4"/>
    <p:sldId id="389" r:id="rId5"/>
    <p:sldId id="441" r:id="rId6"/>
    <p:sldId id="455" r:id="rId7"/>
    <p:sldId id="414" r:id="rId8"/>
    <p:sldId id="442" r:id="rId9"/>
    <p:sldId id="443" r:id="rId10"/>
    <p:sldId id="415" r:id="rId11"/>
    <p:sldId id="458" r:id="rId12"/>
    <p:sldId id="460" r:id="rId13"/>
    <p:sldId id="436" r:id="rId14"/>
    <p:sldId id="439" r:id="rId15"/>
    <p:sldId id="459" r:id="rId16"/>
    <p:sldId id="457" r:id="rId17"/>
    <p:sldId id="462" r:id="rId18"/>
    <p:sldId id="464" r:id="rId19"/>
    <p:sldId id="454" r:id="rId20"/>
    <p:sldId id="444" r:id="rId21"/>
    <p:sldId id="446" r:id="rId22"/>
    <p:sldId id="451" r:id="rId23"/>
    <p:sldId id="452" r:id="rId24"/>
    <p:sldId id="447" r:id="rId25"/>
    <p:sldId id="453" r:id="rId26"/>
    <p:sldId id="450" r:id="rId27"/>
    <p:sldId id="449" r:id="rId28"/>
    <p:sldId id="448"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7" autoAdjust="0"/>
    <p:restoredTop sz="94680" autoAdjust="0"/>
  </p:normalViewPr>
  <p:slideViewPr>
    <p:cSldViewPr showGuides="1">
      <p:cViewPr varScale="1">
        <p:scale>
          <a:sx n="52" d="100"/>
          <a:sy n="52" d="100"/>
        </p:scale>
        <p:origin x="821" y="43"/>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3/16/2017</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A425D16B-934A-4DDA-AA9D-F9317AC24A5D}" type="slidenum">
              <a:rPr lang="en-US" smtClean="0"/>
              <a:t>3</a:t>
            </a:fld>
            <a:endParaRPr lang="en-US"/>
          </a:p>
        </p:txBody>
      </p:sp>
    </p:spTree>
    <p:extLst>
      <p:ext uri="{BB962C8B-B14F-4D97-AF65-F5344CB8AC3E}">
        <p14:creationId xmlns:p14="http://schemas.microsoft.com/office/powerpoint/2010/main" val="3877625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www.sokanu.com/blog/gender-and-career-choice/" TargetMode="External"/><Relationship Id="rId2" Type="http://schemas.openxmlformats.org/officeDocument/2006/relationships/hyperlink" Target="http://thoughtcatalog.com/lorenzo-jensen-iii/2015/06/13-real-differences-between-male-and-female-brains/" TargetMode="External"/><Relationship Id="rId1" Type="http://schemas.openxmlformats.org/officeDocument/2006/relationships/slideLayout" Target="../slideLayouts/slideLayout6.xml"/><Relationship Id="rId5" Type="http://schemas.openxmlformats.org/officeDocument/2006/relationships/hyperlink" Target="http://kenh14.vn/kham-pha/su-khac-nhau-thu-vi-trong-nao-bo-dan-ong-va-phu-nu-201429223952303.chn" TargetMode="External"/><Relationship Id="rId4" Type="http://schemas.openxmlformats.org/officeDocument/2006/relationships/hyperlink" Target="https://engineering-jobs.theiet.org/article/why-women-don-t-want-to-work-in-engineer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itug.or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4"/>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12546" b="12546"/>
          <a:stretch>
            <a:fillRect/>
          </a:stretch>
        </p:blipFill>
        <p:spPr/>
      </p:pic>
      <p:sp>
        <p:nvSpPr>
          <p:cNvPr id="4" name="Textplatzhalter 3"/>
          <p:cNvSpPr>
            <a:spLocks noGrp="1"/>
          </p:cNvSpPr>
          <p:nvPr>
            <p:ph type="body" sz="quarter" idx="11"/>
          </p:nvPr>
        </p:nvSpPr>
        <p:spPr>
          <a:xfrm>
            <a:off x="1080000" y="332655"/>
            <a:ext cx="6024112" cy="2259343"/>
          </a:xfrm>
        </p:spPr>
        <p:txBody>
          <a:bodyPr/>
          <a:lstStyle/>
          <a:p>
            <a:pPr algn="ctr"/>
            <a:r>
              <a:rPr lang="en-US" altLang="ja-JP" dirty="0"/>
              <a:t>Unbalanced gender ratio in technical field</a:t>
            </a:r>
            <a:endParaRPr kumimoji="1" lang="en-US" altLang="ja-JP" cap="all" dirty="0"/>
          </a:p>
        </p:txBody>
      </p:sp>
      <p:sp>
        <p:nvSpPr>
          <p:cNvPr id="6" name="テキスト プレースホルダー 5"/>
          <p:cNvSpPr>
            <a:spLocks noGrp="1"/>
          </p:cNvSpPr>
          <p:nvPr>
            <p:ph type="body" sz="quarter" idx="13"/>
          </p:nvPr>
        </p:nvSpPr>
        <p:spPr>
          <a:xfrm>
            <a:off x="1080000" y="2700000"/>
            <a:ext cx="5040000" cy="1102179"/>
          </a:xfrm>
        </p:spPr>
        <p:txBody>
          <a:bodyPr/>
          <a:lstStyle/>
          <a:p>
            <a:r>
              <a:rPr kumimoji="1" lang="en-US" altLang="ja-JP" dirty="0"/>
              <a:t>TEAM 1:</a:t>
            </a:r>
          </a:p>
          <a:p>
            <a:r>
              <a:rPr lang="en-US" altLang="ja-JP" dirty="0"/>
              <a:t>1964_Lê THÀNH AN;</a:t>
            </a:r>
          </a:p>
          <a:p>
            <a:r>
              <a:rPr kumimoji="1" lang="en-US" altLang="ja-JP" dirty="0"/>
              <a:t>1971_LÊ NGUYỄN CÔNG HẬU;</a:t>
            </a:r>
            <a:endParaRPr kumimoji="1" lang="ja-JP" altLang="en-US" dirty="0"/>
          </a:p>
        </p:txBody>
      </p:sp>
      <p:sp>
        <p:nvSpPr>
          <p:cNvPr id="7" name="テキスト プレースホルダー 6"/>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192279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10</a:t>
            </a:fld>
            <a:endParaRPr lang="de-DE" dirty="0"/>
          </a:p>
        </p:txBody>
      </p:sp>
      <p:sp>
        <p:nvSpPr>
          <p:cNvPr id="6" name="Rechteck 38"/>
          <p:cNvSpPr/>
          <p:nvPr/>
        </p:nvSpPr>
        <p:spPr>
          <a:xfrm>
            <a:off x="1080000" y="1844824"/>
            <a:ext cx="9000000" cy="3723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pPr marL="285750" indent="-285750">
              <a:buFont typeface="Wingdings" panose="05000000000000000000" pitchFamily="2" charset="2"/>
              <a:buChar char="Ø"/>
            </a:pPr>
            <a:r>
              <a:rPr lang="en-US" sz="2800" dirty="0"/>
              <a:t>In many offices or any other working place, the old ideology that women are weak and cannot be equal to men has been making the rules.</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Traditional role for women in society: Housewife.</a:t>
            </a:r>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162867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1"/>
            <a:ext cx="9000000" cy="443198"/>
          </a:xfrm>
        </p:spPr>
        <p:txBody>
          <a:bodyPr/>
          <a:lstStyle/>
          <a:p>
            <a:r>
              <a:rPr lang="en-US" cap="all" dirty="0"/>
              <a:t>REASONS</a:t>
            </a:r>
            <a:endParaRPr lang="en-US" dirty="0"/>
          </a:p>
        </p:txBody>
      </p:sp>
      <p:sp>
        <p:nvSpPr>
          <p:cNvPr id="5" name="Foliennummernplatzhalter 4"/>
          <p:cNvSpPr>
            <a:spLocks noGrp="1"/>
          </p:cNvSpPr>
          <p:nvPr>
            <p:ph type="sldNum" sz="quarter" idx="10"/>
          </p:nvPr>
        </p:nvSpPr>
        <p:spPr/>
        <p:txBody>
          <a:bodyPr/>
          <a:lstStyle/>
          <a:p>
            <a:pPr algn="l"/>
            <a:r>
              <a:rPr lang="de-DE"/>
              <a:t>Page </a:t>
            </a:r>
            <a:fld id="{3FD030EF-7044-4946-962A-5D7D09BD1B34}" type="slidenum">
              <a:rPr lang="de-DE" smtClean="0"/>
              <a:pPr algn="l"/>
              <a:t>11</a:t>
            </a:fld>
            <a:endParaRPr lang="de-DE" dirty="0"/>
          </a:p>
        </p:txBody>
      </p:sp>
      <p:sp>
        <p:nvSpPr>
          <p:cNvPr id="8" name="Rechteck 29"/>
          <p:cNvSpPr/>
          <p:nvPr/>
        </p:nvSpPr>
        <p:spPr>
          <a:xfrm>
            <a:off x="1080000" y="1670544"/>
            <a:ext cx="5016000" cy="41764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000" dirty="0"/>
              <a:t>Conception </a:t>
            </a:r>
          </a:p>
          <a:p>
            <a:pPr algn="ctr"/>
            <a:endParaRPr lang="en-US" sz="900" dirty="0"/>
          </a:p>
        </p:txBody>
      </p:sp>
      <p:pic>
        <p:nvPicPr>
          <p:cNvPr id="1026" name="Picture 2" descr="https://rebel-performance.com/wp-content/uploads/2015/02/blue_bra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5999" y="1670106"/>
            <a:ext cx="5112569" cy="417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8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18"/>
          <p:cNvSpPr txBox="1"/>
          <p:nvPr/>
        </p:nvSpPr>
        <p:spPr>
          <a:xfrm>
            <a:off x="1853892" y="4227258"/>
            <a:ext cx="9570699" cy="598589"/>
          </a:xfrm>
          <a:prstGeom prst="rect">
            <a:avLst/>
          </a:prstGeom>
          <a:solidFill>
            <a:schemeClr val="accent6"/>
          </a:solidFill>
          <a:ln>
            <a:noFill/>
          </a:ln>
        </p:spPr>
        <p:txBody>
          <a:bodyPr wrap="square" lIns="468000" tIns="144000" rIns="108000" bIns="144000" rtlCol="0">
            <a:spAutoFit/>
          </a:bodyPr>
          <a:lstStyle/>
          <a:p>
            <a:pPr lvl="0"/>
            <a:r>
              <a:rPr lang="en-US" sz="2000" dirty="0">
                <a:solidFill>
                  <a:prstClr val="white"/>
                </a:solidFill>
              </a:rPr>
              <a:t>Promotes equality</a:t>
            </a:r>
            <a:endParaRPr lang="de-DE" sz="2000" dirty="0">
              <a:solidFill>
                <a:prstClr val="white"/>
              </a:solidFill>
            </a:endParaRPr>
          </a:p>
        </p:txBody>
      </p:sp>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12</a:t>
            </a:fld>
            <a:endParaRPr lang="de-DE" dirty="0"/>
          </a:p>
        </p:txBody>
      </p:sp>
      <p:grpSp>
        <p:nvGrpSpPr>
          <p:cNvPr id="6" name="Gruppieren 13"/>
          <p:cNvGrpSpPr/>
          <p:nvPr/>
        </p:nvGrpSpPr>
        <p:grpSpPr>
          <a:xfrm>
            <a:off x="1529403" y="1965970"/>
            <a:ext cx="8671053" cy="1366583"/>
            <a:chOff x="6315674" y="4291632"/>
            <a:chExt cx="2485466" cy="803783"/>
          </a:xfrm>
        </p:grpSpPr>
        <p:sp>
          <p:nvSpPr>
            <p:cNvPr id="7" name="Textfeld 11"/>
            <p:cNvSpPr txBox="1"/>
            <p:nvPr/>
          </p:nvSpPr>
          <p:spPr>
            <a:xfrm>
              <a:off x="6600057" y="4428124"/>
              <a:ext cx="2201083" cy="352072"/>
            </a:xfrm>
            <a:prstGeom prst="rect">
              <a:avLst/>
            </a:prstGeom>
            <a:solidFill>
              <a:schemeClr val="accent6"/>
            </a:solidFill>
            <a:ln>
              <a:noFill/>
            </a:ln>
          </p:spPr>
          <p:txBody>
            <a:bodyPr wrap="square" lIns="468000" tIns="144000" rIns="108000" bIns="144000" rtlCol="0">
              <a:spAutoFit/>
            </a:bodyPr>
            <a:lstStyle/>
            <a:p>
              <a:pPr lvl="0"/>
              <a:r>
                <a:rPr lang="pt-BR" sz="2000" dirty="0">
                  <a:solidFill>
                    <a:prstClr val="white"/>
                  </a:solidFill>
                </a:rPr>
                <a:t>Change conception</a:t>
              </a:r>
              <a:endParaRPr lang="de-DE" sz="2000" dirty="0">
                <a:solidFill>
                  <a:prstClr val="white"/>
                </a:solidFill>
              </a:endParaRPr>
            </a:p>
          </p:txBody>
        </p:sp>
        <p:sp>
          <p:nvSpPr>
            <p:cNvPr id="8" name="Ellipse 12"/>
            <p:cNvSpPr/>
            <p:nvPr/>
          </p:nvSpPr>
          <p:spPr>
            <a:xfrm>
              <a:off x="6315674" y="4291632"/>
              <a:ext cx="400792" cy="803783"/>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Promote &amp; Educate</a:t>
              </a:r>
              <a:endParaRPr lang="en-US" sz="1400" dirty="0"/>
            </a:p>
          </p:txBody>
        </p:sp>
      </p:grpSp>
      <p:grpSp>
        <p:nvGrpSpPr>
          <p:cNvPr id="9" name="Gruppieren 17"/>
          <p:cNvGrpSpPr/>
          <p:nvPr/>
        </p:nvGrpSpPr>
        <p:grpSpPr>
          <a:xfrm>
            <a:off x="779228" y="3429002"/>
            <a:ext cx="10645363" cy="1482298"/>
            <a:chOff x="6068493" y="4155654"/>
            <a:chExt cx="5146082" cy="871843"/>
          </a:xfrm>
        </p:grpSpPr>
        <p:sp>
          <p:nvSpPr>
            <p:cNvPr id="10" name="Textfeld 18"/>
            <p:cNvSpPr txBox="1"/>
            <p:nvPr/>
          </p:nvSpPr>
          <p:spPr>
            <a:xfrm>
              <a:off x="6600058" y="4211138"/>
              <a:ext cx="4614517" cy="352072"/>
            </a:xfrm>
            <a:prstGeom prst="rect">
              <a:avLst/>
            </a:prstGeom>
            <a:solidFill>
              <a:schemeClr val="accent6"/>
            </a:solidFill>
            <a:ln>
              <a:noFill/>
            </a:ln>
          </p:spPr>
          <p:txBody>
            <a:bodyPr wrap="square" lIns="468000" tIns="144000" rIns="108000" bIns="144000" rtlCol="0">
              <a:spAutoFit/>
            </a:bodyPr>
            <a:lstStyle/>
            <a:p>
              <a:pPr lvl="0"/>
              <a:r>
                <a:rPr lang="en-US" sz="2000" dirty="0">
                  <a:solidFill>
                    <a:prstClr val="white"/>
                  </a:solidFill>
                </a:rPr>
                <a:t>Prioritize women attendants/employees.</a:t>
              </a:r>
              <a:endParaRPr lang="de-DE" sz="2000" dirty="0">
                <a:solidFill>
                  <a:prstClr val="white"/>
                </a:solidFill>
              </a:endParaRPr>
            </a:p>
          </p:txBody>
        </p:sp>
        <p:sp>
          <p:nvSpPr>
            <p:cNvPr id="11" name="Ellipse 19"/>
            <p:cNvSpPr/>
            <p:nvPr/>
          </p:nvSpPr>
          <p:spPr>
            <a:xfrm>
              <a:off x="6068493" y="4155654"/>
              <a:ext cx="725284" cy="87184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a:t>Environment</a:t>
              </a:r>
            </a:p>
          </p:txBody>
        </p:sp>
      </p:grpSp>
    </p:spTree>
    <p:extLst>
      <p:ext uri="{BB962C8B-B14F-4D97-AF65-F5344CB8AC3E}">
        <p14:creationId xmlns:p14="http://schemas.microsoft.com/office/powerpoint/2010/main" val="216319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REASONS (Continued)</a:t>
            </a:r>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13</a:t>
            </a:fld>
            <a:endParaRPr lang="de-DE" dirty="0"/>
          </a:p>
        </p:txBody>
      </p:sp>
      <p:sp>
        <p:nvSpPr>
          <p:cNvPr id="30" name="Rechteck 29"/>
          <p:cNvSpPr/>
          <p:nvPr/>
        </p:nvSpPr>
        <p:spPr>
          <a:xfrm>
            <a:off x="1079999" y="1772816"/>
            <a:ext cx="4996537" cy="3702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Job Characteristic</a:t>
            </a:r>
          </a:p>
        </p:txBody>
      </p:sp>
      <p:pic>
        <p:nvPicPr>
          <p:cNvPr id="12" name="Content Placeholder 4"/>
          <p:cNvPicPr>
            <a:picLocks noGrp="1" noChangeAspect="1"/>
          </p:cNvPicPr>
          <p:nvPr>
            <p:ph idx="1"/>
          </p:nvPr>
        </p:nvPicPr>
        <p:blipFill>
          <a:blip r:embed="rId2"/>
          <a:stretch>
            <a:fillRect/>
          </a:stretch>
        </p:blipFill>
        <p:spPr>
          <a:xfrm>
            <a:off x="6076536" y="1772816"/>
            <a:ext cx="4498286" cy="3702715"/>
          </a:xfrm>
          <a:prstGeom prst="rect">
            <a:avLst/>
          </a:prstGeom>
        </p:spPr>
      </p:pic>
    </p:spTree>
    <p:extLst>
      <p:ext uri="{BB962C8B-B14F-4D97-AF65-F5344CB8AC3E}">
        <p14:creationId xmlns:p14="http://schemas.microsoft.com/office/powerpoint/2010/main" val="43693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14</a:t>
            </a:fld>
            <a:endParaRPr lang="de-DE" dirty="0"/>
          </a:p>
        </p:txBody>
      </p:sp>
      <p:sp>
        <p:nvSpPr>
          <p:cNvPr id="6" name="Rechteck 38"/>
          <p:cNvSpPr/>
          <p:nvPr/>
        </p:nvSpPr>
        <p:spPr>
          <a:xfrm>
            <a:off x="1080000" y="1844824"/>
            <a:ext cx="9000000" cy="3723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pPr marL="285750" indent="-285750">
              <a:buFont typeface="Wingdings" panose="05000000000000000000" pitchFamily="2" charset="2"/>
              <a:buChar char="Ø"/>
            </a:pPr>
            <a:r>
              <a:rPr lang="en-US" sz="2800" dirty="0"/>
              <a:t>Long working hour. Requires good endurance.</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Have to adapt to new ideas/technologies frequently. </a:t>
            </a:r>
            <a:r>
              <a:rPr lang="en-US" sz="2800" dirty="0"/>
              <a:t>Requires good mentality.</a:t>
            </a:r>
            <a:endParaRPr lang="en-US" sz="28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354241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REASONS (Continued)</a:t>
            </a:r>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15</a:t>
            </a:fld>
            <a:endParaRPr lang="de-DE" dirty="0"/>
          </a:p>
        </p:txBody>
      </p:sp>
      <p:pic>
        <p:nvPicPr>
          <p:cNvPr id="5" name="Picture 4"/>
          <p:cNvPicPr>
            <a:picLocks noChangeAspect="1"/>
          </p:cNvPicPr>
          <p:nvPr/>
        </p:nvPicPr>
        <p:blipFill>
          <a:blip r:embed="rId2"/>
          <a:stretch>
            <a:fillRect/>
          </a:stretch>
        </p:blipFill>
        <p:spPr>
          <a:xfrm>
            <a:off x="1080000" y="1700808"/>
            <a:ext cx="9000000" cy="4320480"/>
          </a:xfrm>
          <a:prstGeom prst="rect">
            <a:avLst/>
          </a:prstGeom>
        </p:spPr>
      </p:pic>
    </p:spTree>
    <p:extLst>
      <p:ext uri="{BB962C8B-B14F-4D97-AF65-F5344CB8AC3E}">
        <p14:creationId xmlns:p14="http://schemas.microsoft.com/office/powerpoint/2010/main" val="370634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REASONS (Continued)</a:t>
            </a:r>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16</a:t>
            </a:fld>
            <a:endParaRPr lang="de-DE" dirty="0"/>
          </a:p>
        </p:txBody>
      </p:sp>
      <p:sp>
        <p:nvSpPr>
          <p:cNvPr id="30" name="Rechteck 29"/>
          <p:cNvSpPr/>
          <p:nvPr/>
        </p:nvSpPr>
        <p:spPr>
          <a:xfrm>
            <a:off x="1079999" y="1772816"/>
            <a:ext cx="4680001" cy="3702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Trait</a:t>
            </a:r>
          </a:p>
        </p:txBody>
      </p:sp>
      <p:pic>
        <p:nvPicPr>
          <p:cNvPr id="12" name="Content Placeholder 4"/>
          <p:cNvPicPr>
            <a:picLocks noGrp="1" noChangeAspect="1"/>
          </p:cNvPicPr>
          <p:nvPr>
            <p:ph idx="1"/>
          </p:nvPr>
        </p:nvPicPr>
        <p:blipFill>
          <a:blip r:embed="rId2"/>
          <a:stretch>
            <a:fillRect/>
          </a:stretch>
        </p:blipFill>
        <p:spPr>
          <a:xfrm>
            <a:off x="5760000" y="1772816"/>
            <a:ext cx="4080416" cy="3702715"/>
          </a:xfrm>
          <a:prstGeom prst="rect">
            <a:avLst/>
          </a:prstGeom>
        </p:spPr>
      </p:pic>
    </p:spTree>
    <p:extLst>
      <p:ext uri="{BB962C8B-B14F-4D97-AF65-F5344CB8AC3E}">
        <p14:creationId xmlns:p14="http://schemas.microsoft.com/office/powerpoint/2010/main" val="31632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feld 11"/>
          <p:cNvSpPr txBox="1"/>
          <p:nvPr/>
        </p:nvSpPr>
        <p:spPr>
          <a:xfrm>
            <a:off x="2401075" y="2680705"/>
            <a:ext cx="7678925" cy="598589"/>
          </a:xfrm>
          <a:prstGeom prst="rect">
            <a:avLst/>
          </a:prstGeom>
          <a:solidFill>
            <a:schemeClr val="accent6"/>
          </a:solidFill>
          <a:ln>
            <a:noFill/>
          </a:ln>
        </p:spPr>
        <p:txBody>
          <a:bodyPr wrap="square" lIns="468000" tIns="144000" rIns="108000" bIns="144000" rtlCol="0">
            <a:spAutoFit/>
          </a:bodyPr>
          <a:lstStyle/>
          <a:p>
            <a:pPr lvl="0"/>
            <a:r>
              <a:rPr lang="pt-BR" sz="2000" dirty="0">
                <a:solidFill>
                  <a:prstClr val="white"/>
                </a:solidFill>
              </a:rPr>
              <a:t>Encourage flexible working schedules.</a:t>
            </a:r>
            <a:endParaRPr lang="de-DE" sz="2000" dirty="0">
              <a:solidFill>
                <a:prstClr val="white"/>
              </a:solidFill>
            </a:endParaRPr>
          </a:p>
        </p:txBody>
      </p:sp>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17</a:t>
            </a:fld>
            <a:endParaRPr lang="de-DE" dirty="0"/>
          </a:p>
        </p:txBody>
      </p:sp>
      <p:grpSp>
        <p:nvGrpSpPr>
          <p:cNvPr id="6" name="Gruppieren 13"/>
          <p:cNvGrpSpPr/>
          <p:nvPr/>
        </p:nvGrpSpPr>
        <p:grpSpPr>
          <a:xfrm>
            <a:off x="1529403" y="1965970"/>
            <a:ext cx="8534725" cy="1366583"/>
            <a:chOff x="6315674" y="4291632"/>
            <a:chExt cx="2446389" cy="803783"/>
          </a:xfrm>
        </p:grpSpPr>
        <p:sp>
          <p:nvSpPr>
            <p:cNvPr id="7" name="Textfeld 11"/>
            <p:cNvSpPr txBox="1"/>
            <p:nvPr/>
          </p:nvSpPr>
          <p:spPr>
            <a:xfrm>
              <a:off x="6560980" y="4291632"/>
              <a:ext cx="2201083" cy="352072"/>
            </a:xfrm>
            <a:prstGeom prst="rect">
              <a:avLst/>
            </a:prstGeom>
            <a:solidFill>
              <a:schemeClr val="accent6"/>
            </a:solidFill>
            <a:ln>
              <a:noFill/>
            </a:ln>
          </p:spPr>
          <p:txBody>
            <a:bodyPr wrap="square" lIns="468000" tIns="144000" rIns="108000" bIns="144000" rtlCol="0">
              <a:spAutoFit/>
            </a:bodyPr>
            <a:lstStyle/>
            <a:p>
              <a:pPr lvl="0"/>
              <a:r>
                <a:rPr lang="pt-BR" sz="2000" dirty="0">
                  <a:solidFill>
                    <a:prstClr val="white"/>
                  </a:solidFill>
                </a:rPr>
                <a:t>De-stress. Create bonds between women and companies.</a:t>
              </a:r>
              <a:endParaRPr lang="de-DE" sz="2000" dirty="0">
                <a:solidFill>
                  <a:prstClr val="white"/>
                </a:solidFill>
              </a:endParaRPr>
            </a:p>
          </p:txBody>
        </p:sp>
        <p:sp>
          <p:nvSpPr>
            <p:cNvPr id="8" name="Ellipse 12"/>
            <p:cNvSpPr/>
            <p:nvPr/>
          </p:nvSpPr>
          <p:spPr>
            <a:xfrm>
              <a:off x="6315674" y="4291632"/>
              <a:ext cx="400792" cy="803783"/>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400" dirty="0"/>
                <a:t>Company</a:t>
              </a:r>
            </a:p>
          </p:txBody>
        </p:sp>
      </p:grpSp>
      <p:grpSp>
        <p:nvGrpSpPr>
          <p:cNvPr id="9" name="Gruppieren 17"/>
          <p:cNvGrpSpPr/>
          <p:nvPr/>
        </p:nvGrpSpPr>
        <p:grpSpPr>
          <a:xfrm>
            <a:off x="878700" y="3717032"/>
            <a:ext cx="10691930" cy="1482298"/>
            <a:chOff x="6068493" y="4155654"/>
            <a:chExt cx="5168593" cy="871843"/>
          </a:xfrm>
        </p:grpSpPr>
        <p:sp>
          <p:nvSpPr>
            <p:cNvPr id="10" name="Textfeld 18"/>
            <p:cNvSpPr txBox="1"/>
            <p:nvPr/>
          </p:nvSpPr>
          <p:spPr>
            <a:xfrm>
              <a:off x="6622569" y="4373116"/>
              <a:ext cx="4614517" cy="352072"/>
            </a:xfrm>
            <a:prstGeom prst="rect">
              <a:avLst/>
            </a:prstGeom>
            <a:solidFill>
              <a:schemeClr val="accent6"/>
            </a:solidFill>
            <a:ln>
              <a:noFill/>
            </a:ln>
          </p:spPr>
          <p:txBody>
            <a:bodyPr wrap="square" lIns="468000" tIns="144000" rIns="108000" bIns="144000" rtlCol="0">
              <a:spAutoFit/>
            </a:bodyPr>
            <a:lstStyle/>
            <a:p>
              <a:pPr lvl="0"/>
              <a:r>
                <a:rPr lang="en-US" sz="2000" dirty="0">
                  <a:solidFill>
                    <a:prstClr val="white"/>
                  </a:solidFill>
                </a:rPr>
                <a:t>Exercise to improve physical condition.</a:t>
              </a:r>
              <a:endParaRPr lang="de-DE" sz="2000" dirty="0">
                <a:solidFill>
                  <a:prstClr val="white"/>
                </a:solidFill>
              </a:endParaRPr>
            </a:p>
          </p:txBody>
        </p:sp>
        <p:sp>
          <p:nvSpPr>
            <p:cNvPr id="11" name="Ellipse 19"/>
            <p:cNvSpPr/>
            <p:nvPr/>
          </p:nvSpPr>
          <p:spPr>
            <a:xfrm>
              <a:off x="6068493" y="4155654"/>
              <a:ext cx="725284" cy="87184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dirty="0"/>
                <a:t>Women</a:t>
              </a:r>
            </a:p>
          </p:txBody>
        </p:sp>
      </p:grpSp>
    </p:spTree>
    <p:extLst>
      <p:ext uri="{BB962C8B-B14F-4D97-AF65-F5344CB8AC3E}">
        <p14:creationId xmlns:p14="http://schemas.microsoft.com/office/powerpoint/2010/main" val="187342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REASONS (Continued)</a:t>
            </a:r>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18</a:t>
            </a:fld>
            <a:endParaRPr lang="de-DE" dirty="0"/>
          </a:p>
        </p:txBody>
      </p:sp>
      <p:sp>
        <p:nvSpPr>
          <p:cNvPr id="11" name="Rechteck 38"/>
          <p:cNvSpPr/>
          <p:nvPr/>
        </p:nvSpPr>
        <p:spPr>
          <a:xfrm>
            <a:off x="1080001" y="1772816"/>
            <a:ext cx="3863872" cy="31683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en-US" sz="1600" dirty="0"/>
              <a:t>According to the National Institute for Occupational Health and Safety (NIOSH) the rate of anxiety, stress and neurotic disorders among American workers was 0.6 per 10,000 full time workers as of 2001. Three industries reported incidents above this mean. Those industries included finance, insurance and real estate, transportation, public utilities and services</a:t>
            </a:r>
          </a:p>
        </p:txBody>
      </p:sp>
      <p:pic>
        <p:nvPicPr>
          <p:cNvPr id="4" name="Picture 3"/>
          <p:cNvPicPr>
            <a:picLocks noChangeAspect="1"/>
          </p:cNvPicPr>
          <p:nvPr/>
        </p:nvPicPr>
        <p:blipFill>
          <a:blip r:embed="rId2"/>
          <a:stretch>
            <a:fillRect/>
          </a:stretch>
        </p:blipFill>
        <p:spPr>
          <a:xfrm>
            <a:off x="5760000" y="1772816"/>
            <a:ext cx="5603861" cy="3672408"/>
          </a:xfrm>
          <a:prstGeom prst="rect">
            <a:avLst/>
          </a:prstGeom>
        </p:spPr>
      </p:pic>
    </p:spTree>
    <p:extLst>
      <p:ext uri="{BB962C8B-B14F-4D97-AF65-F5344CB8AC3E}">
        <p14:creationId xmlns:p14="http://schemas.microsoft.com/office/powerpoint/2010/main" val="368903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19</a:t>
            </a:fld>
            <a:endParaRPr lang="de-DE" dirty="0"/>
          </a:p>
        </p:txBody>
      </p:sp>
      <p:pic>
        <p:nvPicPr>
          <p:cNvPr id="4" name="Picture Placeholder 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6544" r="6544"/>
          <a:stretch>
            <a:fillRect/>
          </a:stretch>
        </p:blipFill>
        <p:spPr>
          <a:xfrm>
            <a:off x="6240463" y="1814513"/>
            <a:ext cx="5399087" cy="4246562"/>
          </a:xfrm>
        </p:spPr>
      </p:pic>
      <p:sp>
        <p:nvSpPr>
          <p:cNvPr id="6" name="Rechteck 38"/>
          <p:cNvSpPr/>
          <p:nvPr/>
        </p:nvSpPr>
        <p:spPr>
          <a:xfrm>
            <a:off x="983432" y="1916832"/>
            <a:ext cx="4263486" cy="17281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vi-VN" sz="1400" dirty="0"/>
              <a:t>Improved working conditions: </a:t>
            </a:r>
            <a:endParaRPr lang="en-US" sz="1400" dirty="0"/>
          </a:p>
          <a:p>
            <a:endParaRPr lang="en-US" sz="1400" dirty="0"/>
          </a:p>
          <a:p>
            <a:r>
              <a:rPr lang="vi-VN" sz="1400" dirty="0"/>
              <a:t>Employers must ensure that there are adequate bathrooms, toilets at the workplace. Encourage </a:t>
            </a:r>
            <a:r>
              <a:rPr lang="en-US" sz="1400" dirty="0"/>
              <a:t>the </a:t>
            </a:r>
            <a:r>
              <a:rPr lang="vi-VN" sz="1400" dirty="0"/>
              <a:t>flexible working schedules to suit the aspirations of women workers</a:t>
            </a:r>
            <a:endParaRPr lang="en-US" sz="1400" dirty="0"/>
          </a:p>
        </p:txBody>
      </p:sp>
    </p:spTree>
    <p:extLst>
      <p:ext uri="{BB962C8B-B14F-4D97-AF65-F5344CB8AC3E}">
        <p14:creationId xmlns:p14="http://schemas.microsoft.com/office/powerpoint/2010/main" val="87879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3" name="Foliennummernplatzhalter 2"/>
          <p:cNvSpPr>
            <a:spLocks noGrp="1"/>
          </p:cNvSpPr>
          <p:nvPr>
            <p:ph type="sldNum" sz="quarter" idx="10"/>
          </p:nvPr>
        </p:nvSpPr>
        <p:spPr/>
        <p:txBody>
          <a:bodyPr/>
          <a:lstStyle/>
          <a:p>
            <a:pPr algn="l"/>
            <a:r>
              <a:rPr lang="de-DE"/>
              <a:t>Page </a:t>
            </a:r>
            <a:fld id="{3FD030EF-7044-4946-962A-5D7D09BD1B34}" type="slidenum">
              <a:rPr lang="de-DE" smtClean="0"/>
              <a:pPr algn="l"/>
              <a:t>2</a:t>
            </a:fld>
            <a:endParaRPr lang="de-DE" dirty="0"/>
          </a:p>
        </p:txBody>
      </p:sp>
      <p:sp>
        <p:nvSpPr>
          <p:cNvPr id="4" name="Inhaltsplatzhalter 3"/>
          <p:cNvSpPr>
            <a:spLocks noGrp="1"/>
          </p:cNvSpPr>
          <p:nvPr>
            <p:ph idx="1"/>
          </p:nvPr>
        </p:nvSpPr>
        <p:spPr>
          <a:xfrm>
            <a:off x="1080000" y="1800000"/>
            <a:ext cx="9000000" cy="1874359"/>
          </a:xfrm>
        </p:spPr>
        <p:txBody>
          <a:bodyPr/>
          <a:lstStyle/>
          <a:p>
            <a:r>
              <a:rPr lang="de-DE" dirty="0"/>
              <a:t>Introduction	3</a:t>
            </a:r>
          </a:p>
          <a:p>
            <a:r>
              <a:rPr lang="de-DE" dirty="0"/>
              <a:t>Facts	15</a:t>
            </a:r>
          </a:p>
          <a:p>
            <a:r>
              <a:rPr lang="de-DE" dirty="0"/>
              <a:t>Reasons	19</a:t>
            </a:r>
          </a:p>
          <a:p>
            <a:r>
              <a:rPr lang="de-DE" dirty="0"/>
              <a:t>Solution	34</a:t>
            </a:r>
            <a:endParaRPr lang="en-US" dirty="0"/>
          </a:p>
        </p:txBody>
      </p:sp>
    </p:spTree>
    <p:extLst>
      <p:ext uri="{BB962C8B-B14F-4D97-AF65-F5344CB8AC3E}">
        <p14:creationId xmlns:p14="http://schemas.microsoft.com/office/powerpoint/2010/main" val="33223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20</a:t>
            </a:fld>
            <a:endParaRPr lang="de-DE" dirty="0"/>
          </a:p>
        </p:txBody>
      </p:sp>
      <p:pic>
        <p:nvPicPr>
          <p:cNvPr id="4" name="Picture Placeholder 3"/>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7697" r="7697"/>
          <a:stretch>
            <a:fillRect/>
          </a:stretch>
        </p:blipFill>
        <p:spPr>
          <a:xfrm>
            <a:off x="6240463" y="1814513"/>
            <a:ext cx="5399087" cy="4246562"/>
          </a:xfrm>
        </p:spPr>
      </p:pic>
      <p:sp>
        <p:nvSpPr>
          <p:cNvPr id="6" name="Rechteck 38"/>
          <p:cNvSpPr/>
          <p:nvPr/>
        </p:nvSpPr>
        <p:spPr>
          <a:xfrm>
            <a:off x="983432" y="1916832"/>
            <a:ext cx="4263486" cy="33843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r>
              <a:rPr lang="en-US" sz="1400" dirty="0"/>
              <a:t>H</a:t>
            </a:r>
            <a:r>
              <a:rPr lang="vi-VN" sz="1400" dirty="0"/>
              <a:t>ealth care conditions: </a:t>
            </a:r>
            <a:endParaRPr lang="en-US" sz="1400" dirty="0"/>
          </a:p>
          <a:p>
            <a:endParaRPr lang="en-US" sz="1400" dirty="0"/>
          </a:p>
          <a:p>
            <a:pPr marL="285750" indent="-285750">
              <a:buFont typeface="Arial" panose="020B0604020202020204" pitchFamily="34" charset="0"/>
              <a:buChar char="•"/>
            </a:pPr>
            <a:r>
              <a:rPr lang="vi-VN" sz="1400" dirty="0"/>
              <a:t>During periodical health examination, the obstetric and gynecological specialist shall be examined</a:t>
            </a:r>
            <a:r>
              <a:rPr lang="en-US" sz="1400" dirty="0"/>
              <a:t>.</a:t>
            </a:r>
          </a:p>
          <a:p>
            <a:pPr marL="285750" indent="-285750">
              <a:buFont typeface="Arial" panose="020B0604020202020204" pitchFamily="34" charset="0"/>
              <a:buChar char="•"/>
            </a:pPr>
            <a:r>
              <a:rPr lang="vi-VN" sz="1400" dirty="0"/>
              <a:t>During the menstrual period</a:t>
            </a:r>
            <a:r>
              <a:rPr lang="en-US" sz="1400" dirty="0"/>
              <a:t>,</a:t>
            </a:r>
            <a:r>
              <a:rPr lang="vi-VN" sz="1400" dirty="0"/>
              <a:t> allowed </a:t>
            </a:r>
            <a:r>
              <a:rPr lang="en-US" sz="1400" dirty="0"/>
              <a:t>to rest </a:t>
            </a:r>
            <a:r>
              <a:rPr lang="vi-VN" sz="1400" dirty="0"/>
              <a:t>30 minutes per day, minimum 03 days per month </a:t>
            </a:r>
            <a:r>
              <a:rPr lang="en-US" sz="1400" dirty="0"/>
              <a:t>with </a:t>
            </a:r>
            <a:r>
              <a:rPr lang="vi-VN" sz="1400" dirty="0"/>
              <a:t>full paid.</a:t>
            </a:r>
            <a:endParaRPr lang="en-US" sz="1400" dirty="0"/>
          </a:p>
          <a:p>
            <a:pPr marL="285750" indent="-285750">
              <a:buFont typeface="Arial" panose="020B0604020202020204" pitchFamily="34" charset="0"/>
              <a:buChar char="•"/>
            </a:pPr>
            <a:r>
              <a:rPr lang="vi-VN" sz="1400" dirty="0"/>
              <a:t> Female laborers who are raising children under 12 months of age shall be entitled to 60 minutes of rest per day to breastfeed, squeeze</a:t>
            </a:r>
            <a:r>
              <a:rPr lang="en-US" sz="1400" dirty="0"/>
              <a:t>(??? milk ???)</a:t>
            </a:r>
            <a:r>
              <a:rPr lang="vi-VN" sz="1400" dirty="0"/>
              <a:t>, store milk and rest with full paid.</a:t>
            </a:r>
            <a:endParaRPr lang="en-US" sz="1400" dirty="0"/>
          </a:p>
        </p:txBody>
      </p:sp>
    </p:spTree>
    <p:extLst>
      <p:ext uri="{BB962C8B-B14F-4D97-AF65-F5344CB8AC3E}">
        <p14:creationId xmlns:p14="http://schemas.microsoft.com/office/powerpoint/2010/main" val="391851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21</a:t>
            </a:fld>
            <a:endParaRPr lang="de-DE" dirty="0"/>
          </a:p>
        </p:txBody>
      </p:sp>
      <p:sp>
        <p:nvSpPr>
          <p:cNvPr id="4" name="Text Placeholder 3"/>
          <p:cNvSpPr>
            <a:spLocks noGrp="1"/>
          </p:cNvSpPr>
          <p:nvPr>
            <p:ph type="body" sz="quarter" idx="14"/>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1800000"/>
            <a:ext cx="8999999" cy="4247999"/>
          </a:xfrm>
          <a:prstGeom prst="rect">
            <a:avLst/>
          </a:prstGeom>
        </p:spPr>
      </p:pic>
      <p:sp>
        <p:nvSpPr>
          <p:cNvPr id="8" name="Picture Placeholder 7"/>
          <p:cNvSpPr>
            <a:spLocks noGrp="1"/>
          </p:cNvSpPr>
          <p:nvPr>
            <p:ph type="pic" sz="quarter" idx="15"/>
          </p:nvPr>
        </p:nvSpPr>
        <p:spPr/>
      </p:sp>
    </p:spTree>
    <p:extLst>
      <p:ext uri="{BB962C8B-B14F-4D97-AF65-F5344CB8AC3E}">
        <p14:creationId xmlns:p14="http://schemas.microsoft.com/office/powerpoint/2010/main" val="278783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22</a:t>
            </a:fld>
            <a:endParaRPr lang="de-DE" dirty="0"/>
          </a:p>
        </p:txBody>
      </p:sp>
      <p:sp>
        <p:nvSpPr>
          <p:cNvPr id="4" name="Text Placeholder 3"/>
          <p:cNvSpPr>
            <a:spLocks noGrp="1"/>
          </p:cNvSpPr>
          <p:nvPr>
            <p:ph type="body" sz="quarter" idx="14"/>
          </p:nvPr>
        </p:nvSpPr>
        <p:spPr/>
        <p:txBody>
          <a:bodyPr/>
          <a:lstStyle/>
          <a:p>
            <a:endParaRPr lang="en-US"/>
          </a:p>
        </p:txBody>
      </p:sp>
      <p:sp>
        <p:nvSpPr>
          <p:cNvPr id="5" name="Picture Placeholder 4"/>
          <p:cNvSpPr>
            <a:spLocks noGrp="1"/>
          </p:cNvSpPr>
          <p:nvPr>
            <p:ph type="pic" sz="quarter" idx="15"/>
          </p:nvPr>
        </p:nvSpPr>
        <p:spPr/>
      </p:sp>
      <p:pic>
        <p:nvPicPr>
          <p:cNvPr id="6" name="Picture Placeholder 3"/>
          <p:cNvPicPr>
            <a:picLocks noChangeAspect="1"/>
          </p:cNvPicPr>
          <p:nvPr/>
        </p:nvPicPr>
        <p:blipFill>
          <a:blip r:embed="rId2">
            <a:extLst>
              <a:ext uri="{28A0092B-C50C-407E-A947-70E740481C1C}">
                <a14:useLocalDpi xmlns:a14="http://schemas.microsoft.com/office/drawing/2010/main" val="0"/>
              </a:ext>
            </a:extLst>
          </a:blip>
          <a:srcRect l="6544" r="6544"/>
          <a:stretch>
            <a:fillRect/>
          </a:stretch>
        </p:blipFill>
        <p:spPr>
          <a:xfrm>
            <a:off x="1080000" y="1800000"/>
            <a:ext cx="9000000" cy="4287684"/>
          </a:xfrm>
          <a:prstGeom prst="rect">
            <a:avLst/>
          </a:prstGeom>
          <a:ln w="6350">
            <a:noFill/>
          </a:ln>
        </p:spPr>
      </p:pic>
    </p:spTree>
    <p:extLst>
      <p:ext uri="{BB962C8B-B14F-4D97-AF65-F5344CB8AC3E}">
        <p14:creationId xmlns:p14="http://schemas.microsoft.com/office/powerpoint/2010/main" val="854331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23</a:t>
            </a:fld>
            <a:endParaRPr lang="de-DE" dirty="0"/>
          </a:p>
        </p:txBody>
      </p:sp>
      <p:sp>
        <p:nvSpPr>
          <p:cNvPr id="6" name="Rechteck 38"/>
          <p:cNvSpPr/>
          <p:nvPr/>
        </p:nvSpPr>
        <p:spPr>
          <a:xfrm>
            <a:off x="551384" y="1817363"/>
            <a:ext cx="4536504" cy="189966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pPr marL="285750" indent="-285750">
              <a:buFont typeface="Arial" panose="020B0604020202020204" pitchFamily="34" charset="0"/>
              <a:buChar char="•"/>
            </a:pPr>
            <a:r>
              <a:rPr lang="vi-VN" sz="1400" dirty="0"/>
              <a:t>The right to unilaterally terminate or postpone the performance of the laSupported by the employer in the construction of kindergartens or part of the cost of sending </a:t>
            </a:r>
            <a:r>
              <a:rPr lang="en-US" sz="1400" dirty="0"/>
              <a:t>children to </a:t>
            </a:r>
            <a:r>
              <a:rPr lang="vi-VN" sz="1400" dirty="0"/>
              <a:t>kindergartenbor contract, if certified by a competent medical examination and treatment establishment on</a:t>
            </a:r>
            <a:r>
              <a:rPr lang="en-US" sz="1400" dirty="0"/>
              <a:t> that if </a:t>
            </a:r>
            <a:r>
              <a:rPr lang="vi-VN" sz="1400" dirty="0"/>
              <a:t>continued work will adversely affect the unborn child.</a:t>
            </a:r>
            <a:endParaRPr lang="en-US" sz="1400" dirty="0"/>
          </a:p>
          <a:p>
            <a:endParaRPr lang="en-US" sz="1400" dirty="0"/>
          </a:p>
        </p:txBody>
      </p:sp>
      <p:sp>
        <p:nvSpPr>
          <p:cNvPr id="10" name="Rechteck 38"/>
          <p:cNvSpPr/>
          <p:nvPr/>
        </p:nvSpPr>
        <p:spPr>
          <a:xfrm>
            <a:off x="551384" y="4155197"/>
            <a:ext cx="4536504" cy="15121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80000" rtlCol="0" anchor="t" anchorCtr="0"/>
          <a:lstStyle/>
          <a:p>
            <a:endParaRPr lang="en-US" sz="1400" dirty="0"/>
          </a:p>
          <a:p>
            <a:pPr marL="285750" indent="-285750">
              <a:buFont typeface="Arial" panose="020B0604020202020204" pitchFamily="34" charset="0"/>
              <a:buChar char="•"/>
            </a:pPr>
            <a:r>
              <a:rPr lang="vi-VN" sz="1400" dirty="0"/>
              <a:t>Supported by the employer in the construction of kindergartens or part of the cost of sending </a:t>
            </a:r>
            <a:r>
              <a:rPr lang="en-US" sz="1400" dirty="0"/>
              <a:t>children to </a:t>
            </a:r>
            <a:r>
              <a:rPr lang="vi-VN" sz="1400" dirty="0"/>
              <a:t>kindergarten</a:t>
            </a:r>
            <a:endParaRPr lang="en-US" sz="1400" dirty="0"/>
          </a:p>
        </p:txBody>
      </p:sp>
      <p:pic>
        <p:nvPicPr>
          <p:cNvPr id="9" name="Picture Placeholder 5"/>
          <p:cNvPicPr>
            <a:picLocks noChangeAspect="1"/>
          </p:cNvPicPr>
          <p:nvPr/>
        </p:nvPicPr>
        <p:blipFill>
          <a:blip r:embed="rId2">
            <a:extLst>
              <a:ext uri="{28A0092B-C50C-407E-A947-70E740481C1C}">
                <a14:useLocalDpi xmlns:a14="http://schemas.microsoft.com/office/drawing/2010/main" val="0"/>
              </a:ext>
            </a:extLst>
          </a:blip>
          <a:srcRect l="7670" r="7670"/>
          <a:stretch>
            <a:fillRect/>
          </a:stretch>
        </p:blipFill>
        <p:spPr>
          <a:xfrm>
            <a:off x="5760000" y="1817363"/>
            <a:ext cx="5400000" cy="4248000"/>
          </a:xfrm>
          <a:prstGeom prst="rect">
            <a:avLst/>
          </a:prstGeom>
          <a:ln w="6350">
            <a:noFill/>
          </a:ln>
        </p:spPr>
      </p:pic>
    </p:spTree>
    <p:extLst>
      <p:ext uri="{BB962C8B-B14F-4D97-AF65-F5344CB8AC3E}">
        <p14:creationId xmlns:p14="http://schemas.microsoft.com/office/powerpoint/2010/main" val="3075682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24</a:t>
            </a:fld>
            <a:endParaRPr lang="de-DE" dirty="0"/>
          </a:p>
        </p:txBody>
      </p:sp>
      <p:sp>
        <p:nvSpPr>
          <p:cNvPr id="4" name="Text Placeholder 3"/>
          <p:cNvSpPr>
            <a:spLocks noGrp="1"/>
          </p:cNvSpPr>
          <p:nvPr>
            <p:ph type="body" sz="quarter" idx="14"/>
          </p:nvPr>
        </p:nvSpPr>
        <p:spPr/>
        <p:txBody>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00" y="1800000"/>
            <a:ext cx="9000000" cy="4248000"/>
          </a:xfrm>
          <a:prstGeom prst="rect">
            <a:avLst/>
          </a:prstGeom>
        </p:spPr>
      </p:pic>
      <p:sp>
        <p:nvSpPr>
          <p:cNvPr id="8" name="Picture Placeholder 7"/>
          <p:cNvSpPr>
            <a:spLocks noGrp="1"/>
          </p:cNvSpPr>
          <p:nvPr>
            <p:ph type="pic" sz="quarter" idx="15"/>
          </p:nvPr>
        </p:nvSpPr>
        <p:spPr/>
      </p:sp>
    </p:spTree>
    <p:extLst>
      <p:ext uri="{BB962C8B-B14F-4D97-AF65-F5344CB8AC3E}">
        <p14:creationId xmlns:p14="http://schemas.microsoft.com/office/powerpoint/2010/main" val="387998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25</a:t>
            </a:fld>
            <a:endParaRPr lang="de-DE" dirty="0"/>
          </a:p>
        </p:txBody>
      </p:sp>
      <p:sp>
        <p:nvSpPr>
          <p:cNvPr id="4" name="Text Placeholder 3"/>
          <p:cNvSpPr>
            <a:spLocks noGrp="1"/>
          </p:cNvSpPr>
          <p:nvPr>
            <p:ph type="body" sz="quarter" idx="14"/>
          </p:nvPr>
        </p:nvSpPr>
        <p:spPr/>
        <p:txBody>
          <a:bodyPr/>
          <a:lstStyle/>
          <a:p>
            <a:endParaRPr lang="en-US"/>
          </a:p>
        </p:txBody>
      </p:sp>
      <p:pic>
        <p:nvPicPr>
          <p:cNvPr id="9" name="Picture Placeholder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12219" r="12219"/>
          <a:stretch>
            <a:fillRect/>
          </a:stretch>
        </p:blipFill>
        <p:spPr>
          <a:xfrm>
            <a:off x="1080000" y="1800000"/>
            <a:ext cx="9000000" cy="4248000"/>
          </a:xfrm>
        </p:spPr>
      </p:pic>
    </p:spTree>
    <p:extLst>
      <p:ext uri="{BB962C8B-B14F-4D97-AF65-F5344CB8AC3E}">
        <p14:creationId xmlns:p14="http://schemas.microsoft.com/office/powerpoint/2010/main" val="1663550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26</a:t>
            </a:fld>
            <a:endParaRPr lang="de-DE" dirty="0"/>
          </a:p>
        </p:txBody>
      </p:sp>
      <p:sp>
        <p:nvSpPr>
          <p:cNvPr id="4" name="Text Placeholder 3"/>
          <p:cNvSpPr>
            <a:spLocks noGrp="1"/>
          </p:cNvSpPr>
          <p:nvPr>
            <p:ph type="body" sz="quarter" idx="14"/>
          </p:nvPr>
        </p:nvSpPr>
        <p:spPr/>
        <p:txBody>
          <a:bodyPr/>
          <a:lstStyle/>
          <a:p>
            <a:endParaRPr lang="en-US"/>
          </a:p>
        </p:txBody>
      </p:sp>
      <p:pic>
        <p:nvPicPr>
          <p:cNvPr id="6" name="Picture Placeholder 5"/>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12607" r="12607"/>
          <a:stretch>
            <a:fillRect/>
          </a:stretch>
        </p:blipFill>
        <p:spPr>
          <a:xfrm>
            <a:off x="1079220" y="1797820"/>
            <a:ext cx="9000780" cy="4275184"/>
          </a:xfrm>
        </p:spPr>
      </p:pic>
    </p:spTree>
    <p:extLst>
      <p:ext uri="{BB962C8B-B14F-4D97-AF65-F5344CB8AC3E}">
        <p14:creationId xmlns:p14="http://schemas.microsoft.com/office/powerpoint/2010/main" val="258668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27</a:t>
            </a:fld>
            <a:endParaRPr lang="de-DE" dirty="0"/>
          </a:p>
        </p:txBody>
      </p:sp>
      <p:sp>
        <p:nvSpPr>
          <p:cNvPr id="4" name="Text Placeholder 3"/>
          <p:cNvSpPr>
            <a:spLocks noGrp="1"/>
          </p:cNvSpPr>
          <p:nvPr>
            <p:ph type="body" sz="quarter" idx="14"/>
          </p:nvPr>
        </p:nvSpPr>
        <p:spPr>
          <a:xfrm>
            <a:off x="1080000" y="1800000"/>
            <a:ext cx="10344592" cy="3877985"/>
          </a:xfrm>
        </p:spPr>
        <p:txBody>
          <a:bodyPr/>
          <a:lstStyle/>
          <a:p>
            <a:pPr marL="285750" indent="-285750">
              <a:buFont typeface="Arial" panose="020B0604020202020204" pitchFamily="34" charset="0"/>
              <a:buChar char="•"/>
            </a:pPr>
            <a:r>
              <a:rPr lang="vi-VN" u="sng" dirty="0">
                <a:hlinkClick r:id="rId2"/>
              </a:rPr>
              <a:t>http://thoughtcatalog.com/lorenzo-jensen-iii/2015/06/13-real-differences-between-male-and-female-brains/</a:t>
            </a:r>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3"/>
              </a:rPr>
              <a:t>https://www.sokanu.com/blog/gender-and-career-choice/</a:t>
            </a:r>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4"/>
              </a:rPr>
              <a:t>https://engineering-jobs.theiet.org/article/why-women-don-t-want-to-work-in-engineering/</a:t>
            </a:r>
            <a:endParaRPr lang="en-US"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hlinkClick r:id="rId5"/>
              </a:rPr>
              <a:t>http://kenh14.vn/kham-pha/su-khac-nhau-thu-vi-trong-nao-bo-dan-ong-va-phu-nu-201429223952303.chn</a:t>
            </a:r>
            <a:endParaRPr lang="en-US" u="sng" dirty="0"/>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dirty="0">
                <a:solidFill>
                  <a:schemeClr val="tx2"/>
                </a:solidFill>
              </a:rPr>
              <a:t>http://www.apa.org/news/press/releases/stress/2010/gender-stress.aspx</a:t>
            </a:r>
            <a:endParaRPr lang="en-US" dirty="0">
              <a:solidFill>
                <a:schemeClr val="tx2"/>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506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0000" y="936000"/>
            <a:ext cx="9000000" cy="443198"/>
          </a:xfrm>
        </p:spPr>
        <p:txBody>
          <a:bodyPr/>
          <a:lstStyle/>
          <a:p>
            <a:r>
              <a:rPr lang="en-US" cap="all" dirty="0"/>
              <a:t>INTRODUCTION</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3</a:t>
            </a:fld>
            <a:endParaRPr lang="de-DE" dirty="0"/>
          </a:p>
        </p:txBody>
      </p:sp>
      <p:sp>
        <p:nvSpPr>
          <p:cNvPr id="2" name="Inhaltsplatzhalter 1"/>
          <p:cNvSpPr>
            <a:spLocks noGrp="1"/>
          </p:cNvSpPr>
          <p:nvPr>
            <p:ph idx="1"/>
          </p:nvPr>
        </p:nvSpPr>
        <p:spPr>
          <a:xfrm>
            <a:off x="1080000" y="1800000"/>
            <a:ext cx="9000000" cy="1977977"/>
          </a:xfrm>
        </p:spPr>
        <p:txBody>
          <a:bodyPr/>
          <a:lstStyle/>
          <a:p>
            <a:r>
              <a:rPr lang="en-US" sz="3200" dirty="0"/>
              <a:t>Why choose this topic:</a:t>
            </a:r>
          </a:p>
          <a:p>
            <a:r>
              <a:rPr lang="en-US" sz="3200" dirty="0"/>
              <a:t>	-Relevant in today’s society.</a:t>
            </a:r>
          </a:p>
          <a:p>
            <a:r>
              <a:rPr lang="en-US" sz="3200" dirty="0"/>
              <a:t>	-Practice 5whys method.</a:t>
            </a:r>
          </a:p>
        </p:txBody>
      </p:sp>
    </p:spTree>
    <p:extLst>
      <p:ext uri="{BB962C8B-B14F-4D97-AF65-F5344CB8AC3E}">
        <p14:creationId xmlns:p14="http://schemas.microsoft.com/office/powerpoint/2010/main" val="413731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4</a:t>
            </a:fld>
            <a:endParaRPr lang="de-DE" dirty="0"/>
          </a:p>
        </p:txBody>
      </p:sp>
      <p:sp>
        <p:nvSpPr>
          <p:cNvPr id="4" name="Textplatzhalter 3"/>
          <p:cNvSpPr>
            <a:spLocks noGrp="1"/>
          </p:cNvSpPr>
          <p:nvPr>
            <p:ph type="body" sz="quarter" idx="14"/>
          </p:nvPr>
        </p:nvSpPr>
        <p:spPr>
          <a:xfrm>
            <a:off x="1080000" y="2060848"/>
            <a:ext cx="8832424" cy="1772793"/>
          </a:xfrm>
        </p:spPr>
        <p:txBody>
          <a:bodyPr/>
          <a:lstStyle/>
          <a:p>
            <a:r>
              <a:rPr lang="en-US" sz="2400" dirty="0"/>
              <a:t>The statistics of women taking careers in computing reveal we’re not having enough of their input. Even more interesting is the statistics of the ratios of women employed by the largest tech firms. We’re missing a great opportunity.</a:t>
            </a:r>
          </a:p>
        </p:txBody>
      </p:sp>
    </p:spTree>
    <p:extLst>
      <p:ext uri="{BB962C8B-B14F-4D97-AF65-F5344CB8AC3E}">
        <p14:creationId xmlns:p14="http://schemas.microsoft.com/office/powerpoint/2010/main" val="340889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5</a:t>
            </a:fld>
            <a:endParaRPr lang="de-DE" dirty="0"/>
          </a:p>
        </p:txBody>
      </p:sp>
      <p:pic>
        <p:nvPicPr>
          <p:cNvPr id="3" name="Picture 2"/>
          <p:cNvPicPr>
            <a:picLocks noChangeAspect="1"/>
          </p:cNvPicPr>
          <p:nvPr/>
        </p:nvPicPr>
        <p:blipFill>
          <a:blip r:embed="rId2"/>
          <a:stretch>
            <a:fillRect/>
          </a:stretch>
        </p:blipFill>
        <p:spPr>
          <a:xfrm>
            <a:off x="935464" y="1505044"/>
            <a:ext cx="9649072" cy="4365304"/>
          </a:xfrm>
          <a:prstGeom prst="rect">
            <a:avLst/>
          </a:prstGeom>
        </p:spPr>
      </p:pic>
    </p:spTree>
    <p:extLst>
      <p:ext uri="{BB962C8B-B14F-4D97-AF65-F5344CB8AC3E}">
        <p14:creationId xmlns:p14="http://schemas.microsoft.com/office/powerpoint/2010/main" val="66304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cap="all" dirty="0"/>
              <a:t>FACTS</a:t>
            </a:r>
            <a:endParaRPr lang="en-US" sz="2000" dirty="0"/>
          </a:p>
        </p:txBody>
      </p:sp>
      <p:sp>
        <p:nvSpPr>
          <p:cNvPr id="6" name="Foliennummernplatzhalter 5"/>
          <p:cNvSpPr>
            <a:spLocks noGrp="1"/>
          </p:cNvSpPr>
          <p:nvPr>
            <p:ph type="sldNum" sz="quarter" idx="10"/>
          </p:nvPr>
        </p:nvSpPr>
        <p:spPr/>
        <p:txBody>
          <a:bodyPr/>
          <a:lstStyle/>
          <a:p>
            <a:pPr algn="l"/>
            <a:r>
              <a:rPr lang="de-DE"/>
              <a:t>Page </a:t>
            </a:r>
            <a:fld id="{3FD030EF-7044-4946-962A-5D7D09BD1B34}" type="slidenum">
              <a:rPr lang="de-DE" smtClean="0"/>
              <a:pPr algn="l"/>
              <a:t>6</a:t>
            </a:fld>
            <a:endParaRPr lang="de-DE" dirty="0"/>
          </a:p>
        </p:txBody>
      </p:sp>
      <p:sp>
        <p:nvSpPr>
          <p:cNvPr id="4" name="Textplatzhalter 3"/>
          <p:cNvSpPr>
            <a:spLocks noGrp="1"/>
          </p:cNvSpPr>
          <p:nvPr>
            <p:ph type="body" sz="quarter" idx="14"/>
          </p:nvPr>
        </p:nvSpPr>
        <p:spPr>
          <a:xfrm>
            <a:off x="1080000" y="1844825"/>
            <a:ext cx="9408488" cy="3069558"/>
          </a:xfrm>
        </p:spPr>
        <p:txBody>
          <a:bodyPr/>
          <a:lstStyle/>
          <a:p>
            <a:pPr marL="285750" indent="-285750">
              <a:buFont typeface="Arial" panose="020B0604020202020204" pitchFamily="34" charset="0"/>
              <a:buChar char="•"/>
            </a:pPr>
            <a:r>
              <a:rPr lang="en-US" dirty="0"/>
              <a:t>“ Women bring a unique perspective to different economic and social challenges by the way our minds work,” says Barbara </a:t>
            </a:r>
            <a:r>
              <a:rPr lang="en-US" dirty="0" err="1"/>
              <a:t>Birungi</a:t>
            </a:r>
            <a:r>
              <a:rPr lang="en-US" dirty="0"/>
              <a:t>, founder of </a:t>
            </a:r>
            <a:r>
              <a:rPr lang="en-US" dirty="0">
                <a:hlinkClick r:id="rId2"/>
              </a:rPr>
              <a:t>Women in Technology Uganda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“Having diversity in any environment will yield far better results than in a different situation. If we have more women tinkering, we will see an increase in the number of innovations solving societal challenges that have stood for decades because these challenges mainly affect women” Ms. </a:t>
            </a:r>
            <a:r>
              <a:rPr lang="en-US" dirty="0" err="1"/>
              <a:t>Birungi</a:t>
            </a:r>
            <a:r>
              <a:rPr lang="en-US" dirty="0"/>
              <a:t> said</a:t>
            </a:r>
            <a:endParaRPr lang="de-DE"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1723981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7</a:t>
            </a:fld>
            <a:endParaRPr lang="de-DE"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87488" y="1700808"/>
            <a:ext cx="7992888" cy="4464496"/>
          </a:xfrm>
          <a:prstGeom prst="rect">
            <a:avLst/>
          </a:prstGeom>
        </p:spPr>
      </p:pic>
    </p:spTree>
    <p:extLst>
      <p:ext uri="{BB962C8B-B14F-4D97-AF65-F5344CB8AC3E}">
        <p14:creationId xmlns:p14="http://schemas.microsoft.com/office/powerpoint/2010/main" val="109771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Facts</a:t>
            </a:r>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8</a:t>
            </a:fld>
            <a:endParaRPr lang="de-DE"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080000" y="1700808"/>
            <a:ext cx="9264472" cy="3838575"/>
          </a:xfrm>
          <a:prstGeom prst="rect">
            <a:avLst/>
          </a:prstGeom>
        </p:spPr>
      </p:pic>
    </p:spTree>
    <p:extLst>
      <p:ext uri="{BB962C8B-B14F-4D97-AF65-F5344CB8AC3E}">
        <p14:creationId xmlns:p14="http://schemas.microsoft.com/office/powerpoint/2010/main" val="170594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1"/>
            <a:ext cx="9000000" cy="443198"/>
          </a:xfrm>
        </p:spPr>
        <p:txBody>
          <a:bodyPr/>
          <a:lstStyle/>
          <a:p>
            <a:r>
              <a:rPr lang="en-US" cap="all" dirty="0"/>
              <a:t>REASONS</a:t>
            </a:r>
            <a:endParaRPr lang="en-US" dirty="0"/>
          </a:p>
        </p:txBody>
      </p:sp>
      <p:sp>
        <p:nvSpPr>
          <p:cNvPr id="5" name="Foliennummernplatzhalter 4"/>
          <p:cNvSpPr>
            <a:spLocks noGrp="1"/>
          </p:cNvSpPr>
          <p:nvPr>
            <p:ph type="sldNum" sz="quarter" idx="10"/>
          </p:nvPr>
        </p:nvSpPr>
        <p:spPr/>
        <p:txBody>
          <a:bodyPr/>
          <a:lstStyle/>
          <a:p>
            <a:pPr algn="l"/>
            <a:r>
              <a:rPr lang="de-DE"/>
              <a:t>Page </a:t>
            </a:r>
            <a:fld id="{3FD030EF-7044-4946-962A-5D7D09BD1B34}" type="slidenum">
              <a:rPr lang="de-DE" smtClean="0"/>
              <a:pPr algn="l"/>
              <a:t>9</a:t>
            </a:fld>
            <a:endParaRPr lang="de-D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008" y="1670544"/>
            <a:ext cx="4320480" cy="4176464"/>
          </a:xfrm>
          <a:prstGeom prst="rect">
            <a:avLst/>
          </a:prstGeom>
        </p:spPr>
      </p:pic>
      <p:sp>
        <p:nvSpPr>
          <p:cNvPr id="8" name="Rechteck 29"/>
          <p:cNvSpPr/>
          <p:nvPr/>
        </p:nvSpPr>
        <p:spPr>
          <a:xfrm>
            <a:off x="1080000" y="1670542"/>
            <a:ext cx="5088008" cy="41764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6000" dirty="0"/>
              <a:t>Tradition</a:t>
            </a:r>
          </a:p>
          <a:p>
            <a:pPr algn="ctr"/>
            <a:endParaRPr lang="en-US" sz="900" dirty="0"/>
          </a:p>
        </p:txBody>
      </p:sp>
    </p:spTree>
    <p:extLst>
      <p:ext uri="{BB962C8B-B14F-4D97-AF65-F5344CB8AC3E}">
        <p14:creationId xmlns:p14="http://schemas.microsoft.com/office/powerpoint/2010/main" val="752978931"/>
      </p:ext>
    </p:extLst>
  </p:cSld>
  <p:clrMapOvr>
    <a:masterClrMapping/>
  </p:clrMapOvr>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783</TotalTime>
  <Words>552</Words>
  <Application>Microsoft Office PowerPoint</Application>
  <PresentationFormat>Widescreen</PresentationFormat>
  <Paragraphs>111</Paragraphs>
  <Slides>27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Arial Narrow</vt:lpstr>
      <vt:lpstr>Calibri</vt:lpstr>
      <vt:lpstr>メイリオ</vt:lpstr>
      <vt:lpstr>Symbol</vt:lpstr>
      <vt:lpstr>Wingdings</vt:lpstr>
      <vt:lpstr>151229_Renesas_Templates_16_9_EN</vt:lpstr>
      <vt:lpstr>1_151229_Renesas_Templates_16_9_EN</vt:lpstr>
      <vt:lpstr>PowerPoint Presentation</vt:lpstr>
      <vt:lpstr>Agenda</vt:lpstr>
      <vt:lpstr>INTRODUCTION</vt:lpstr>
      <vt:lpstr>FACTS</vt:lpstr>
      <vt:lpstr>FACTS</vt:lpstr>
      <vt:lpstr>FACTS</vt:lpstr>
      <vt:lpstr>Facts</vt:lpstr>
      <vt:lpstr>Facts</vt:lpstr>
      <vt:lpstr>REASONS</vt:lpstr>
      <vt:lpstr>Reason</vt:lpstr>
      <vt:lpstr>REASONS</vt:lpstr>
      <vt:lpstr>Solution</vt:lpstr>
      <vt:lpstr>REASONS (Continued)</vt:lpstr>
      <vt:lpstr>Reason</vt:lpstr>
      <vt:lpstr>REASONS (Continued)</vt:lpstr>
      <vt:lpstr>REASONS (Continued)</vt:lpstr>
      <vt:lpstr>Solution</vt:lpstr>
      <vt:lpstr>REASONS (Continued)</vt:lpstr>
      <vt:lpstr>Solution</vt:lpstr>
      <vt:lpstr>Solution</vt:lpstr>
      <vt:lpstr>solution</vt:lpstr>
      <vt:lpstr>solution</vt:lpstr>
      <vt:lpstr>Solution</vt:lpstr>
      <vt:lpstr>solution</vt:lpstr>
      <vt:lpstr>solution</vt:lpstr>
      <vt:lpstr>Solution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NTD</cp:lastModifiedBy>
  <cp:revision>130</cp:revision>
  <dcterms:created xsi:type="dcterms:W3CDTF">2015-08-18T12:30:57Z</dcterms:created>
  <dcterms:modified xsi:type="dcterms:W3CDTF">2017-03-16T15:56:07Z</dcterms:modified>
</cp:coreProperties>
</file>