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6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  <p:sldMasterId id="2147483714" r:id="rId4"/>
    <p:sldMasterId id="2147483732" r:id="rId5"/>
    <p:sldMasterId id="2147483750" r:id="rId6"/>
    <p:sldMasterId id="2147483768" r:id="rId7"/>
  </p:sldMasterIdLst>
  <p:notesMasterIdLst>
    <p:notesMasterId r:id="rId30"/>
  </p:notesMasterIdLst>
  <p:sldIdLst>
    <p:sldId id="296" r:id="rId8"/>
    <p:sldId id="338" r:id="rId9"/>
    <p:sldId id="279" r:id="rId10"/>
    <p:sldId id="323" r:id="rId11"/>
    <p:sldId id="281" r:id="rId12"/>
    <p:sldId id="322" r:id="rId13"/>
    <p:sldId id="290" r:id="rId14"/>
    <p:sldId id="327" r:id="rId15"/>
    <p:sldId id="340" r:id="rId16"/>
    <p:sldId id="324" r:id="rId17"/>
    <p:sldId id="337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29" r:id="rId26"/>
    <p:sldId id="319" r:id="rId27"/>
    <p:sldId id="339" r:id="rId28"/>
    <p:sldId id="32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54" autoAdjust="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A02DD-BF90-4881-BC0D-D8371EE5DC0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18CC0-EFE0-4905-9CB2-79B9F93B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5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your name</a:t>
            </a:r>
            <a:r>
              <a:rPr lang="en-US" baseline="0" dirty="0" smtClean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18CC0-EFE0-4905-9CB2-79B9F93B76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3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18CC0-EFE0-4905-9CB2-79B9F93B76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64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</a:t>
            </a:r>
            <a:r>
              <a:rPr lang="en-US" baseline="0" dirty="0" smtClean="0"/>
              <a:t> copy chapter name here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Realtime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Clock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RTCa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18CC0-EFE0-4905-9CB2-79B9F93B76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2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</a:t>
            </a:r>
            <a:r>
              <a:rPr lang="en-US" baseline="0" dirty="0" smtClean="0"/>
              <a:t> copy chapter name here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Realtime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Clock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RTCa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18CC0-EFE0-4905-9CB2-79B9F93B76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30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Unify</a:t>
            </a:r>
            <a:r>
              <a:rPr lang="en-US" baseline="0" dirty="0" smtClean="0"/>
              <a:t> text font,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18CC0-EFE0-4905-9CB2-79B9F93B76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33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group name (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18CC0-EFE0-4905-9CB2-79B9F93B76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45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group name (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18CC0-EFE0-4905-9CB2-79B9F93B76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87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change</a:t>
            </a:r>
            <a:r>
              <a:rPr lang="en-US" baseline="0" dirty="0" smtClean="0"/>
              <a:t> the word to help explain the flow. Now it has same meaning.</a:t>
            </a:r>
          </a:p>
          <a:p>
            <a:r>
              <a:rPr lang="en-US" baseline="0" dirty="0" smtClean="0"/>
              <a:t>Consider to add example for setting counter </a:t>
            </a:r>
            <a:r>
              <a:rPr lang="en-US" baseline="0" dirty="0" err="1" smtClean="0"/>
              <a:t>reg</a:t>
            </a:r>
            <a:r>
              <a:rPr lang="en-US" baseline="0" dirty="0" smtClean="0"/>
              <a:t> value to an exact 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18CC0-EFE0-4905-9CB2-79B9F93B76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67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on</a:t>
            </a:r>
            <a:r>
              <a:rPr lang="en-US" baseline="0" dirty="0" smtClean="0"/>
              <a:t> the left not explain much, should use word.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18CC0-EFE0-4905-9CB2-79B9F93B76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73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Changed few word on the</a:t>
            </a:r>
            <a:r>
              <a:rPr lang="en-US" baseline="0" dirty="0" smtClean="0"/>
              <a:t> chart. </a:t>
            </a:r>
          </a:p>
          <a:p>
            <a:r>
              <a:rPr lang="en-US" baseline="0" dirty="0" smtClean="0"/>
              <a:t>Please revise words on the 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18CC0-EFE0-4905-9CB2-79B9F93B76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9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2363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1696465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3046438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2265886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prstClr val="white"/>
                </a:solidFill>
                <a:latin typeface="メイリオ"/>
              </a:rPr>
              <a:t>BIG IDEAS FOR EVERY SPACE</a:t>
            </a:r>
            <a:endParaRPr kumimoji="1" lang="ja-JP" altLang="en-US" b="1" dirty="0">
              <a:solidFill>
                <a:prstClr val="white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42908139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1355111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10888622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59346305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99752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5594083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016531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61114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42312334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99700093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78214244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1193298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9036610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39431179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02664536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605873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37854353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41313707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prstClr val="white"/>
                </a:solidFill>
                <a:latin typeface="メイリオ"/>
              </a:rPr>
              <a:t>BIG IDEAS FOR EVERY SPACE</a:t>
            </a:r>
            <a:endParaRPr kumimoji="1" lang="ja-JP" altLang="en-US" b="1" dirty="0">
              <a:solidFill>
                <a:prstClr val="white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461307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408447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686966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33835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569330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75601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prstClr val="white"/>
                </a:solidFill>
                <a:latin typeface="メイリオ"/>
              </a:rPr>
              <a:t>BIG IDEAS FOR EVERY SPACE</a:t>
            </a:r>
            <a:endParaRPr kumimoji="1" lang="ja-JP" altLang="en-US" b="1" dirty="0">
              <a:solidFill>
                <a:prstClr val="white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044482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59895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7658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54655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824126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164694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0943613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609211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4002701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8535099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890152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956255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45377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6692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6873389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5700596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8745655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168170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7021065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prstClr val="white"/>
                </a:solidFill>
                <a:latin typeface="メイリオ"/>
              </a:rPr>
              <a:t>BIG IDEAS FOR EVERY SPACE</a:t>
            </a:r>
            <a:endParaRPr kumimoji="1" lang="ja-JP" altLang="en-US" b="1" dirty="0">
              <a:solidFill>
                <a:prstClr val="white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480703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44448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3670407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7773820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7222624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39134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3378076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912917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065991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112269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697918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73606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1196365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6520410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7697788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339617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2863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4150597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510478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prstClr val="white"/>
                </a:solidFill>
                <a:latin typeface="メイリオ"/>
              </a:rPr>
              <a:t>BIG IDEAS FOR EVERY SPACE</a:t>
            </a:r>
            <a:endParaRPr kumimoji="1" lang="ja-JP" altLang="en-US" b="1" dirty="0">
              <a:solidFill>
                <a:prstClr val="white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656075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593078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29535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5448253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1681756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2661879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6713869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8795040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6573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4110200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4567916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49123876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15562880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2716201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1517303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55507054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45004692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0478631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prstClr val="white"/>
                </a:solidFill>
                <a:latin typeface="メイリオ"/>
              </a:rPr>
              <a:t>BIG IDEAS FOR EVERY SPACE</a:t>
            </a:r>
            <a:endParaRPr kumimoji="1" lang="ja-JP" altLang="en-US" b="1" dirty="0">
              <a:solidFill>
                <a:prstClr val="white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084438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1571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7982904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6168107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0635365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44534053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7644156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11289525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70253298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71526016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69567092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9155030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5173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40798364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58239327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537493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4730905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4368894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8117951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prstClr val="white"/>
                </a:solidFill>
                <a:latin typeface="メイリオ"/>
              </a:rPr>
              <a:t>BIG IDEAS FOR EVERY SPACE</a:t>
            </a:r>
            <a:endParaRPr kumimoji="1" lang="ja-JP" altLang="en-US" b="1" dirty="0">
              <a:solidFill>
                <a:prstClr val="white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9323319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5956895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8414731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14258947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0031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1448198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3707713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0096685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18841678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75328178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03079000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6967837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9018452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7001807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8786423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89912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17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5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115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12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solidFill>
                  <a:srgbClr val="06418C"/>
                </a:solidFill>
                <a:latin typeface="Arial Narrow"/>
              </a:rPr>
              <a:t>© 2017 Renesas Electronics Corporation.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solidFill>
                  <a:srgbClr val="06418C"/>
                </a:solidFill>
                <a:latin typeface="Arial Narrow"/>
              </a:rPr>
              <a:t>© 2017 Renesas Electronics Corporation.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9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solidFill>
                  <a:srgbClr val="06418C"/>
                </a:solidFill>
                <a:latin typeface="Arial Narrow"/>
              </a:rPr>
              <a:t>© 2017 Renesas Electronics Corporation.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solidFill>
                  <a:srgbClr val="06418C"/>
                </a:solidFill>
                <a:latin typeface="Arial Narrow"/>
              </a:rPr>
              <a:t>© 2017 Renesas Electronics Corporation.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1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solidFill>
                  <a:srgbClr val="06418C"/>
                </a:solidFill>
                <a:latin typeface="Arial Narrow"/>
              </a:rPr>
              <a:t>© 2017 Renesas Electronics Corporation.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solidFill>
                  <a:srgbClr val="06418C"/>
                </a:solidFill>
                <a:latin typeface="Arial Narrow"/>
              </a:rPr>
              <a:t>© 2017 Renesas Electronics Corporation.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3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solidFill>
                  <a:srgbClr val="06418C"/>
                </a:solidFill>
                <a:latin typeface="Arial Narrow"/>
              </a:rPr>
              <a:t>© 2017 Renesas Electronics Corporation.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1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8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83" b="12583"/>
          <a:stretch/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1080000" y="-1"/>
            <a:ext cx="5477554" cy="2592000"/>
          </a:xfrm>
        </p:spPr>
        <p:txBody>
          <a:bodyPr/>
          <a:lstStyle/>
          <a:p>
            <a:pPr lvl="1"/>
            <a:r>
              <a:rPr lang="en-US" altLang="ja-JP" sz="3600" dirty="0"/>
              <a:t>Real time clock </a:t>
            </a:r>
          </a:p>
          <a:p>
            <a:pPr lvl="1"/>
            <a:r>
              <a:rPr lang="en-US" altLang="ja-JP" sz="3600" dirty="0"/>
              <a:t>manual </a:t>
            </a:r>
            <a:r>
              <a:rPr lang="en-US" altLang="ja-JP" sz="3600" dirty="0" smtClean="0"/>
              <a:t>Investigation</a:t>
            </a:r>
            <a:endParaRPr lang="en-US" altLang="ja-JP" sz="3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917513"/>
          </a:xfrm>
        </p:spPr>
        <p:txBody>
          <a:bodyPr/>
          <a:lstStyle/>
          <a:p>
            <a:r>
              <a:rPr lang="en-US" altLang="ja-JP" sz="1800" b="1" dirty="0"/>
              <a:t>GROUP 2</a:t>
            </a:r>
          </a:p>
          <a:p>
            <a:r>
              <a:rPr lang="en-US" altLang="ja-JP" sz="1800" b="1" dirty="0"/>
              <a:t>MARCH 2017</a:t>
            </a: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82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altLang="ja-JP" dirty="0"/>
              <a:t>Time setting</a:t>
            </a:r>
          </a:p>
        </p:txBody>
      </p:sp>
    </p:spTree>
    <p:extLst>
      <p:ext uri="{BB962C8B-B14F-4D97-AF65-F5344CB8AC3E}">
        <p14:creationId xmlns:p14="http://schemas.microsoft.com/office/powerpoint/2010/main" val="303482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>
            <a:normAutofit/>
          </a:bodyPr>
          <a:lstStyle/>
          <a:p>
            <a:r>
              <a:rPr lang="en-US" dirty="0" smtClean="0"/>
              <a:t>Time setting Flow CHART</a:t>
            </a:r>
            <a:endParaRPr lang="en-US" dirty="0"/>
          </a:p>
        </p:txBody>
      </p:sp>
      <p:grpSp>
        <p:nvGrpSpPr>
          <p:cNvPr id="7" name="Canvas 1"/>
          <p:cNvGrpSpPr/>
          <p:nvPr/>
        </p:nvGrpSpPr>
        <p:grpSpPr>
          <a:xfrm>
            <a:off x="6818832" y="406711"/>
            <a:ext cx="6169144" cy="6770682"/>
            <a:chOff x="379310" y="262928"/>
            <a:chExt cx="4975645" cy="8155902"/>
          </a:xfrm>
        </p:grpSpPr>
        <p:sp>
          <p:nvSpPr>
            <p:cNvPr id="8" name="Rectangle 7"/>
            <p:cNvSpPr/>
            <p:nvPr/>
          </p:nvSpPr>
          <p:spPr>
            <a:xfrm>
              <a:off x="1175385" y="914400"/>
              <a:ext cx="4179570" cy="7504430"/>
            </a:xfrm>
            <a:prstGeom prst="rect">
              <a:avLst/>
            </a:prstGeom>
          </p:spPr>
        </p:sp>
        <p:sp>
          <p:nvSpPr>
            <p:cNvPr id="9" name="Rectangle 8"/>
            <p:cNvSpPr/>
            <p:nvPr/>
          </p:nvSpPr>
          <p:spPr>
            <a:xfrm>
              <a:off x="834066" y="262928"/>
              <a:ext cx="18669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dirty="0">
                  <a:solidFill>
                    <a:prstClr val="white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RCR2.START = 0</a:t>
              </a:r>
            </a:p>
          </p:txBody>
        </p:sp>
        <p:sp>
          <p:nvSpPr>
            <p:cNvPr id="10" name="Diamond 9"/>
            <p:cNvSpPr/>
            <p:nvPr/>
          </p:nvSpPr>
          <p:spPr>
            <a:xfrm>
              <a:off x="664232" y="961846"/>
              <a:ext cx="2206925" cy="57958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900" dirty="0">
                  <a:solidFill>
                    <a:prstClr val="white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RCR2.START = 0 ?</a:t>
              </a:r>
              <a:endParaRPr lang="en-US" sz="1100" dirty="0">
                <a:solidFill>
                  <a:prstClr val="white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/>
            <p:cNvCxnSpPr>
              <a:stCxn id="9" idx="2"/>
              <a:endCxn id="10" idx="0"/>
            </p:cNvCxnSpPr>
            <p:nvPr/>
          </p:nvCxnSpPr>
          <p:spPr>
            <a:xfrm>
              <a:off x="1767516" y="720128"/>
              <a:ext cx="179" cy="241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824327" y="1792072"/>
              <a:ext cx="1885950" cy="404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dirty="0">
                  <a:solidFill>
                    <a:prstClr val="white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RCR2.RESET = 1</a:t>
              </a:r>
            </a:p>
          </p:txBody>
        </p:sp>
        <p:cxnSp>
          <p:nvCxnSpPr>
            <p:cNvPr id="13" name="Straight Arrow Connector 12"/>
            <p:cNvCxnSpPr>
              <a:stCxn id="10" idx="2"/>
              <a:endCxn id="12" idx="0"/>
            </p:cNvCxnSpPr>
            <p:nvPr/>
          </p:nvCxnSpPr>
          <p:spPr>
            <a:xfrm flipH="1">
              <a:off x="1767180" y="1541433"/>
              <a:ext cx="515" cy="250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815016" y="2421985"/>
              <a:ext cx="188595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dirty="0">
                  <a:solidFill>
                    <a:prstClr val="white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Set RCR3 </a:t>
              </a:r>
              <a:br>
                <a:rPr lang="en-US" sz="1050" dirty="0">
                  <a:solidFill>
                    <a:prstClr val="white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US" sz="1050" dirty="0">
                  <a:solidFill>
                    <a:prstClr val="white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(Sub-clock oscillator)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199" y="3116396"/>
              <a:ext cx="2587925" cy="69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dirty="0">
                  <a:solidFill>
                    <a:prstClr val="white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Set RSECCNT, RMINCNT, RHRCNT, </a:t>
              </a:r>
              <a:br>
                <a:rPr lang="en-US" sz="1050" dirty="0">
                  <a:solidFill>
                    <a:prstClr val="white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US" sz="1050" dirty="0">
                  <a:solidFill>
                    <a:prstClr val="white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RWKCNT, RDAYCNT, RMONCNT,RYRCNT</a:t>
              </a:r>
              <a:br>
                <a:rPr lang="en-US" sz="1050" dirty="0">
                  <a:solidFill>
                    <a:prstClr val="white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US" sz="1050" dirty="0">
                  <a:solidFill>
                    <a:prstClr val="white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(Counter Registers)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4516" y="4881221"/>
              <a:ext cx="188595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dirty="0">
                  <a:solidFill>
                    <a:prstClr val="white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Set RADJ </a:t>
              </a:r>
              <a:br>
                <a:rPr lang="en-US" sz="1050" dirty="0">
                  <a:solidFill>
                    <a:prstClr val="white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US" sz="1050" dirty="0">
                  <a:solidFill>
                    <a:prstClr val="white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(Time Error Adjustment)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04516" y="5656514"/>
              <a:ext cx="188595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dirty="0" smtClean="0">
                  <a:solidFill>
                    <a:prstClr val="white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RCR2.START </a:t>
              </a:r>
              <a:r>
                <a:rPr lang="en-US" sz="1050" dirty="0">
                  <a:solidFill>
                    <a:prstClr val="white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= 1</a:t>
              </a:r>
            </a:p>
          </p:txBody>
        </p:sp>
        <p:sp>
          <p:nvSpPr>
            <p:cNvPr id="18" name="Diamond 17"/>
            <p:cNvSpPr/>
            <p:nvPr/>
          </p:nvSpPr>
          <p:spPr>
            <a:xfrm>
              <a:off x="526210" y="4038820"/>
              <a:ext cx="2449902" cy="67627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900" dirty="0">
                  <a:solidFill>
                    <a:prstClr val="white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RCR4.RCKSEL = 0 ?</a:t>
              </a:r>
              <a:endParaRPr lang="en-US" sz="1200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9" name="Straight Arrow Connector 18"/>
            <p:cNvCxnSpPr>
              <a:stCxn id="12" idx="2"/>
              <a:endCxn id="14" idx="0"/>
            </p:cNvCxnSpPr>
            <p:nvPr/>
          </p:nvCxnSpPr>
          <p:spPr>
            <a:xfrm flipH="1">
              <a:off x="1757991" y="2196935"/>
              <a:ext cx="9189" cy="225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5" idx="2"/>
              <a:endCxn id="18" idx="0"/>
            </p:cNvCxnSpPr>
            <p:nvPr/>
          </p:nvCxnSpPr>
          <p:spPr>
            <a:xfrm flipH="1">
              <a:off x="1751161" y="3812696"/>
              <a:ext cx="1" cy="2261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2"/>
              <a:endCxn id="15" idx="0"/>
            </p:cNvCxnSpPr>
            <p:nvPr/>
          </p:nvCxnSpPr>
          <p:spPr>
            <a:xfrm flipH="1">
              <a:off x="1751162" y="2879185"/>
              <a:ext cx="6829" cy="237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8" idx="2"/>
              <a:endCxn id="16" idx="0"/>
            </p:cNvCxnSpPr>
            <p:nvPr/>
          </p:nvCxnSpPr>
          <p:spPr>
            <a:xfrm flipH="1">
              <a:off x="1747491" y="4715095"/>
              <a:ext cx="3670" cy="166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2"/>
              <a:endCxn id="17" idx="0"/>
            </p:cNvCxnSpPr>
            <p:nvPr/>
          </p:nvCxnSpPr>
          <p:spPr>
            <a:xfrm>
              <a:off x="1747491" y="5338421"/>
              <a:ext cx="0" cy="318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Diamond 23"/>
            <p:cNvSpPr/>
            <p:nvPr/>
          </p:nvSpPr>
          <p:spPr>
            <a:xfrm>
              <a:off x="560718" y="6382395"/>
              <a:ext cx="2380891" cy="67627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900" dirty="0">
                  <a:solidFill>
                    <a:prstClr val="white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RCR2.START = 1 ?</a:t>
              </a:r>
              <a:endParaRPr lang="en-US" sz="1200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5" name="Straight Arrow Connector 24"/>
            <p:cNvCxnSpPr>
              <a:stCxn id="17" idx="2"/>
              <a:endCxn id="24" idx="0"/>
            </p:cNvCxnSpPr>
            <p:nvPr/>
          </p:nvCxnSpPr>
          <p:spPr>
            <a:xfrm>
              <a:off x="1747491" y="6113714"/>
              <a:ext cx="3673" cy="268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4" idx="2"/>
            </p:cNvCxnSpPr>
            <p:nvPr/>
          </p:nvCxnSpPr>
          <p:spPr>
            <a:xfrm>
              <a:off x="1751164" y="7058670"/>
              <a:ext cx="0" cy="351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24" idx="2"/>
            </p:cNvCxnSpPr>
            <p:nvPr/>
          </p:nvCxnSpPr>
          <p:spPr>
            <a:xfrm rot="5400000" flipH="1">
              <a:off x="1314398" y="6621905"/>
              <a:ext cx="864903" cy="8628"/>
            </a:xfrm>
            <a:prstGeom prst="bentConnector5">
              <a:avLst>
                <a:gd name="adj1" fmla="val -6484"/>
                <a:gd name="adj2" fmla="val 16446987"/>
                <a:gd name="adj3" fmla="val 1000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/>
            <p:nvPr/>
          </p:nvCxnSpPr>
          <p:spPr>
            <a:xfrm rot="10800000" flipH="1">
              <a:off x="767748" y="810884"/>
              <a:ext cx="1009292" cy="443452"/>
            </a:xfrm>
            <a:prstGeom prst="bentConnector3">
              <a:avLst>
                <a:gd name="adj1" fmla="val -423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31"/>
            <p:cNvSpPr txBox="1"/>
            <p:nvPr/>
          </p:nvSpPr>
          <p:spPr>
            <a:xfrm>
              <a:off x="379310" y="970766"/>
              <a:ext cx="526212" cy="25879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900" dirty="0">
                  <a:solidFill>
                    <a:schemeClr val="tx1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n-US" sz="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31"/>
            <p:cNvSpPr txBox="1"/>
            <p:nvPr/>
          </p:nvSpPr>
          <p:spPr>
            <a:xfrm>
              <a:off x="793207" y="6876497"/>
              <a:ext cx="325069" cy="25844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900" dirty="0">
                  <a:solidFill>
                    <a:schemeClr val="tx1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</a:rPr>
                <a:t>No</a:t>
              </a:r>
              <a:endParaRPr lang="en-US" sz="9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Text Box 31"/>
            <p:cNvSpPr txBox="1"/>
            <p:nvPr/>
          </p:nvSpPr>
          <p:spPr>
            <a:xfrm>
              <a:off x="1772415" y="1473978"/>
              <a:ext cx="525780" cy="25844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900" dirty="0">
                  <a:solidFill>
                    <a:schemeClr val="tx1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</a:rPr>
                <a:t>Yes</a:t>
              </a:r>
              <a:endParaRPr lang="en-US" sz="9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Text Box 31"/>
            <p:cNvSpPr txBox="1"/>
            <p:nvPr/>
          </p:nvSpPr>
          <p:spPr>
            <a:xfrm>
              <a:off x="1787334" y="4640025"/>
              <a:ext cx="1241978" cy="2584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US" sz="900" dirty="0">
                  <a:solidFill>
                    <a:schemeClr val="tx1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</a:rPr>
                <a:t>Yes (sub-clock)</a:t>
              </a:r>
              <a:endParaRPr lang="en-US" sz="9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Text Box 31"/>
            <p:cNvSpPr txBox="1"/>
            <p:nvPr/>
          </p:nvSpPr>
          <p:spPr>
            <a:xfrm>
              <a:off x="1734495" y="7118074"/>
              <a:ext cx="525145" cy="25844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US" sz="900" dirty="0">
                  <a:solidFill>
                    <a:schemeClr val="tx1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</a:rPr>
                <a:t>Yes</a:t>
              </a:r>
              <a:endParaRPr lang="en-US" sz="9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4" name="Elbow Connector 33"/>
            <p:cNvCxnSpPr/>
            <p:nvPr/>
          </p:nvCxnSpPr>
          <p:spPr>
            <a:xfrm flipH="1">
              <a:off x="1742534" y="4376969"/>
              <a:ext cx="1242080" cy="1100827"/>
            </a:xfrm>
            <a:prstGeom prst="bentConnector3">
              <a:avLst>
                <a:gd name="adj1" fmla="val -5662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 Box 31"/>
            <p:cNvSpPr txBox="1"/>
            <p:nvPr/>
          </p:nvSpPr>
          <p:spPr>
            <a:xfrm>
              <a:off x="2753208" y="4100886"/>
              <a:ext cx="1147924" cy="25844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900" dirty="0">
                  <a:solidFill>
                    <a:schemeClr val="tx1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</a:rPr>
                <a:t>No (main-clock)</a:t>
              </a:r>
              <a:endParaRPr lang="en-US" sz="9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467875" y="6452059"/>
            <a:ext cx="672075" cy="161583"/>
          </a:xfrm>
        </p:spPr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11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38" name="Content Placeholder 3"/>
          <p:cNvSpPr>
            <a:spLocks noGrp="1"/>
          </p:cNvSpPr>
          <p:nvPr>
            <p:ph idx="1"/>
          </p:nvPr>
        </p:nvSpPr>
        <p:spPr>
          <a:xfrm>
            <a:off x="449704" y="1546442"/>
            <a:ext cx="8967217" cy="9633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After </a:t>
            </a:r>
            <a:r>
              <a:rPr lang="en-US" dirty="0"/>
              <a:t>we perform step 1,2,3,4 we can set time: set time: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u="sng" dirty="0" smtClean="0"/>
              <a:t>Example: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03/22/2017   02:18 PM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546075" y="2511164"/>
            <a:ext cx="5936571" cy="360793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Month: 03</a:t>
            </a:r>
          </a:p>
          <a:p>
            <a:pPr marL="0" indent="0">
              <a:spcAft>
                <a:spcPts val="600"/>
              </a:spcAft>
              <a:buNone/>
            </a:pPr>
            <a:endParaRPr lang="en-US" sz="1400" dirty="0" smtClean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Day: 22</a:t>
            </a:r>
          </a:p>
          <a:p>
            <a:pPr marL="0" indent="0">
              <a:spcAft>
                <a:spcPts val="600"/>
              </a:spcAft>
              <a:buNone/>
            </a:pPr>
            <a:endParaRPr lang="en-US" sz="1400" dirty="0" smtClean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Year: 2017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Hour: 02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Min: 18	</a:t>
            </a:r>
            <a:endParaRPr lang="en-US" sz="13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672747" y="2511164"/>
            <a:ext cx="0" cy="374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77057"/>
              </p:ext>
            </p:extLst>
          </p:nvPr>
        </p:nvGraphicFramePr>
        <p:xfrm>
          <a:off x="2829620" y="2502598"/>
          <a:ext cx="2564523" cy="28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082"/>
                <a:gridCol w="316082"/>
                <a:gridCol w="316082"/>
                <a:gridCol w="317109"/>
                <a:gridCol w="315055"/>
                <a:gridCol w="316082"/>
                <a:gridCol w="316082"/>
                <a:gridCol w="351949"/>
              </a:tblGrid>
              <a:tr h="277389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1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1</a:t>
                      </a:r>
                      <a:endParaRPr lang="en-US" sz="13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309564"/>
              </p:ext>
            </p:extLst>
          </p:nvPr>
        </p:nvGraphicFramePr>
        <p:xfrm>
          <a:off x="2826834" y="3224889"/>
          <a:ext cx="2564523" cy="28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082"/>
                <a:gridCol w="316082"/>
                <a:gridCol w="316082"/>
                <a:gridCol w="317109"/>
                <a:gridCol w="315055"/>
                <a:gridCol w="316082"/>
                <a:gridCol w="316082"/>
                <a:gridCol w="351949"/>
              </a:tblGrid>
              <a:tr h="277389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1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1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803664"/>
              </p:ext>
            </p:extLst>
          </p:nvPr>
        </p:nvGraphicFramePr>
        <p:xfrm>
          <a:off x="2826834" y="3847410"/>
          <a:ext cx="3556619" cy="293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29"/>
                <a:gridCol w="323329"/>
                <a:gridCol w="323329"/>
                <a:gridCol w="323329"/>
                <a:gridCol w="323329"/>
                <a:gridCol w="323329"/>
                <a:gridCol w="323329"/>
                <a:gridCol w="323329"/>
                <a:gridCol w="323329"/>
                <a:gridCol w="323329"/>
                <a:gridCol w="323329"/>
              </a:tblGrid>
              <a:tr h="293992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4063934" y="2178203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MON[3:0]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3710508" y="2187629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MON</a:t>
            </a:r>
          </a:p>
          <a:p>
            <a:r>
              <a:rPr lang="en-US" sz="900" dirty="0" smtClean="0"/>
              <a:t>10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4063934" y="2841643"/>
            <a:ext cx="7493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DATE[3:0]</a:t>
            </a:r>
            <a:endParaRPr lang="en-US" sz="900" dirty="0"/>
          </a:p>
        </p:txBody>
      </p:sp>
      <p:sp>
        <p:nvSpPr>
          <p:cNvPr id="47" name="Rectangle 46"/>
          <p:cNvSpPr/>
          <p:nvPr/>
        </p:nvSpPr>
        <p:spPr>
          <a:xfrm>
            <a:off x="3490989" y="2834999"/>
            <a:ext cx="572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DATE</a:t>
            </a:r>
          </a:p>
          <a:p>
            <a:r>
              <a:rPr lang="en-US" sz="900" dirty="0" smtClean="0"/>
              <a:t>[1:0]</a:t>
            </a:r>
            <a:endParaRPr lang="en-US" sz="900" dirty="0"/>
          </a:p>
        </p:txBody>
      </p:sp>
      <p:sp>
        <p:nvSpPr>
          <p:cNvPr id="48" name="Rectangle 47"/>
          <p:cNvSpPr/>
          <p:nvPr/>
        </p:nvSpPr>
        <p:spPr>
          <a:xfrm>
            <a:off x="1818801" y="2511164"/>
            <a:ext cx="9602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RMONCNT</a:t>
            </a:r>
            <a:endParaRPr lang="en-US" sz="1100" dirty="0"/>
          </a:p>
        </p:txBody>
      </p:sp>
      <p:sp>
        <p:nvSpPr>
          <p:cNvPr id="49" name="Rectangle 48"/>
          <p:cNvSpPr/>
          <p:nvPr/>
        </p:nvSpPr>
        <p:spPr>
          <a:xfrm>
            <a:off x="1829494" y="3236456"/>
            <a:ext cx="8770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RDAYCNT</a:t>
            </a:r>
            <a:endParaRPr lang="en-US" sz="1100" dirty="0"/>
          </a:p>
        </p:txBody>
      </p:sp>
      <p:sp>
        <p:nvSpPr>
          <p:cNvPr id="50" name="Rectangle 49"/>
          <p:cNvSpPr/>
          <p:nvPr/>
        </p:nvSpPr>
        <p:spPr>
          <a:xfrm>
            <a:off x="5131944" y="3549642"/>
            <a:ext cx="7493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YR1[3:0]</a:t>
            </a:r>
            <a:endParaRPr lang="en-US" sz="900" dirty="0"/>
          </a:p>
        </p:txBody>
      </p:sp>
      <p:sp>
        <p:nvSpPr>
          <p:cNvPr id="51" name="Rectangle 50"/>
          <p:cNvSpPr/>
          <p:nvPr/>
        </p:nvSpPr>
        <p:spPr>
          <a:xfrm>
            <a:off x="3781121" y="3561220"/>
            <a:ext cx="7493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YR10[3:0]</a:t>
            </a:r>
            <a:endParaRPr lang="en-US" sz="900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92060"/>
              </p:ext>
            </p:extLst>
          </p:nvPr>
        </p:nvGraphicFramePr>
        <p:xfrm>
          <a:off x="2826833" y="4524648"/>
          <a:ext cx="2564523" cy="350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082"/>
                <a:gridCol w="316082"/>
                <a:gridCol w="316082"/>
                <a:gridCol w="317109"/>
                <a:gridCol w="315055"/>
                <a:gridCol w="316082"/>
                <a:gridCol w="316082"/>
                <a:gridCol w="351949"/>
              </a:tblGrid>
              <a:tr h="277389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-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PM</a:t>
                      </a:r>
                      <a:endParaRPr lang="en-US" sz="1100" b="1" dirty="0"/>
                    </a:p>
                  </a:txBody>
                  <a:tcPr marL="0" marR="0" marT="91440" marB="91440"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1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55408"/>
              </p:ext>
            </p:extLst>
          </p:nvPr>
        </p:nvGraphicFramePr>
        <p:xfrm>
          <a:off x="2811843" y="5221135"/>
          <a:ext cx="2564523" cy="28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082"/>
                <a:gridCol w="316082"/>
                <a:gridCol w="316082"/>
                <a:gridCol w="317109"/>
                <a:gridCol w="315055"/>
                <a:gridCol w="316082"/>
                <a:gridCol w="316082"/>
                <a:gridCol w="351949"/>
              </a:tblGrid>
              <a:tr h="277389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-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1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1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Rectangle 53"/>
          <p:cNvSpPr/>
          <p:nvPr/>
        </p:nvSpPr>
        <p:spPr>
          <a:xfrm>
            <a:off x="4028458" y="4265817"/>
            <a:ext cx="7493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</a:t>
            </a:r>
            <a:r>
              <a:rPr lang="en-US" sz="900" dirty="0" smtClean="0"/>
              <a:t>R1[3:0]</a:t>
            </a:r>
            <a:endParaRPr lang="en-US" sz="900" dirty="0"/>
          </a:p>
        </p:txBody>
      </p:sp>
      <p:sp>
        <p:nvSpPr>
          <p:cNvPr id="55" name="Rectangle 54"/>
          <p:cNvSpPr/>
          <p:nvPr/>
        </p:nvSpPr>
        <p:spPr>
          <a:xfrm>
            <a:off x="3387824" y="4256713"/>
            <a:ext cx="7493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HR10[1:0]</a:t>
            </a:r>
            <a:endParaRPr lang="en-US" sz="900" dirty="0"/>
          </a:p>
        </p:txBody>
      </p:sp>
      <p:sp>
        <p:nvSpPr>
          <p:cNvPr id="56" name="Rectangle 55"/>
          <p:cNvSpPr/>
          <p:nvPr/>
        </p:nvSpPr>
        <p:spPr>
          <a:xfrm>
            <a:off x="4028458" y="4953978"/>
            <a:ext cx="7493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MIN1[3:0]</a:t>
            </a:r>
            <a:endParaRPr lang="en-US" sz="900" dirty="0"/>
          </a:p>
        </p:txBody>
      </p:sp>
      <p:sp>
        <p:nvSpPr>
          <p:cNvPr id="57" name="Rectangle 56"/>
          <p:cNvSpPr/>
          <p:nvPr/>
        </p:nvSpPr>
        <p:spPr>
          <a:xfrm>
            <a:off x="3116318" y="4964646"/>
            <a:ext cx="7493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MIN10[1:0]</a:t>
            </a:r>
            <a:endParaRPr lang="en-US" sz="9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376366" y="2218437"/>
            <a:ext cx="0" cy="324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080603" y="2187081"/>
            <a:ext cx="0" cy="324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376366" y="2178203"/>
            <a:ext cx="0" cy="324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762494" y="2193601"/>
            <a:ext cx="0" cy="324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368463" y="3561220"/>
            <a:ext cx="0" cy="324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072839" y="3568332"/>
            <a:ext cx="0" cy="324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3777461" y="3564521"/>
            <a:ext cx="0" cy="324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5376366" y="2907932"/>
            <a:ext cx="0" cy="324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078975" y="2933795"/>
            <a:ext cx="0" cy="324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40800" y="2933795"/>
            <a:ext cx="0" cy="324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5376366" y="4240013"/>
            <a:ext cx="0" cy="324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078975" y="4246136"/>
            <a:ext cx="0" cy="324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440800" y="4240012"/>
            <a:ext cx="0" cy="324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5376366" y="4953978"/>
            <a:ext cx="0" cy="324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078975" y="4964646"/>
            <a:ext cx="0" cy="324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120609" y="4967135"/>
            <a:ext cx="0" cy="324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843851" y="3847410"/>
            <a:ext cx="8770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RYRCNT</a:t>
            </a:r>
            <a:endParaRPr lang="en-US" sz="1100" dirty="0"/>
          </a:p>
        </p:txBody>
      </p:sp>
      <p:sp>
        <p:nvSpPr>
          <p:cNvPr id="75" name="Rectangle 74"/>
          <p:cNvSpPr/>
          <p:nvPr/>
        </p:nvSpPr>
        <p:spPr>
          <a:xfrm>
            <a:off x="1843851" y="4523432"/>
            <a:ext cx="8770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RHRAR</a:t>
            </a:r>
            <a:endParaRPr lang="en-US" sz="1100" dirty="0"/>
          </a:p>
        </p:txBody>
      </p:sp>
      <p:sp>
        <p:nvSpPr>
          <p:cNvPr id="76" name="Rectangle 75"/>
          <p:cNvSpPr/>
          <p:nvPr/>
        </p:nvSpPr>
        <p:spPr>
          <a:xfrm>
            <a:off x="1812324" y="5234095"/>
            <a:ext cx="8770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RMINAR</a:t>
            </a:r>
            <a:endParaRPr lang="en-US" sz="1100" dirty="0"/>
          </a:p>
        </p:txBody>
      </p:sp>
      <p:sp>
        <p:nvSpPr>
          <p:cNvPr id="77" name="Rectangle 76"/>
          <p:cNvSpPr/>
          <p:nvPr/>
        </p:nvSpPr>
        <p:spPr>
          <a:xfrm>
            <a:off x="2965879" y="3564521"/>
            <a:ext cx="7493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b</a:t>
            </a:r>
            <a:r>
              <a:rPr lang="en-US" sz="900" dirty="0" smtClean="0"/>
              <a:t>15…b8</a:t>
            </a:r>
            <a:endParaRPr lang="en-US" sz="900" dirty="0"/>
          </a:p>
        </p:txBody>
      </p:sp>
      <p:sp>
        <p:nvSpPr>
          <p:cNvPr id="78" name="Right Brace 77"/>
          <p:cNvSpPr/>
          <p:nvPr/>
        </p:nvSpPr>
        <p:spPr>
          <a:xfrm>
            <a:off x="6240750" y="1642015"/>
            <a:ext cx="606601" cy="45986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endCxn id="78" idx="1"/>
          </p:cNvCxnSpPr>
          <p:nvPr/>
        </p:nvCxnSpPr>
        <p:spPr>
          <a:xfrm flipH="1">
            <a:off x="6847351" y="3072475"/>
            <a:ext cx="495034" cy="86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708923" y="473374"/>
            <a:ext cx="2196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Stop counter register and </a:t>
            </a:r>
            <a:r>
              <a:rPr lang="en-US" sz="1000" dirty="0" err="1" smtClean="0"/>
              <a:t>prescaler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9759572" y="1728662"/>
            <a:ext cx="2196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Reset </a:t>
            </a:r>
            <a:r>
              <a:rPr lang="en-US" sz="1000" dirty="0" err="1" smtClean="0"/>
              <a:t>prescaler</a:t>
            </a:r>
            <a:r>
              <a:rPr lang="en-US" sz="1000" dirty="0" smtClean="0"/>
              <a:t> and target register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9265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/>
              <a:t>Time-Error Adjustment function</a:t>
            </a:r>
            <a:endParaRPr lang="en-US" altLang="ja-JP" dirty="0"/>
          </a:p>
        </p:txBody>
      </p:sp>
      <p:sp>
        <p:nvSpPr>
          <p:cNvPr id="4" name="Inhaltsplatzhalter 3"/>
          <p:cNvSpPr txBox="1">
            <a:spLocks/>
          </p:cNvSpPr>
          <p:nvPr/>
        </p:nvSpPr>
        <p:spPr>
          <a:xfrm>
            <a:off x="879033" y="2137292"/>
            <a:ext cx="9000000" cy="168661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Automatic Adjustment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Adjustment by </a:t>
            </a:r>
            <a:r>
              <a:rPr lang="en-US" sz="2400" dirty="0" smtClean="0"/>
              <a:t>software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Changing the Mode of Adjustment</a:t>
            </a:r>
            <a:endParaRPr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18632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Select adjustment.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13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Diamond 4"/>
          <p:cNvSpPr/>
          <p:nvPr/>
        </p:nvSpPr>
        <p:spPr>
          <a:xfrm>
            <a:off x="4110002" y="1775083"/>
            <a:ext cx="3299996" cy="10857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RCR2.AADJE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33338" y="3063099"/>
            <a:ext cx="1543058" cy="69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554375" y="3007298"/>
            <a:ext cx="1619210" cy="69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56095" y="235325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8784" y="2505864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Diamond 9"/>
          <p:cNvSpPr/>
          <p:nvPr/>
        </p:nvSpPr>
        <p:spPr>
          <a:xfrm>
            <a:off x="4110002" y="3960958"/>
            <a:ext cx="3299996" cy="10857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RCR2.AADJP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595362" y="5415539"/>
            <a:ext cx="1514640" cy="69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MINUTE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554375" y="5415539"/>
            <a:ext cx="1514640" cy="69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 SEC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82123" y="4636585"/>
            <a:ext cx="763713" cy="36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71709" y="3059467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SET1 RCR2.AADJE</a:t>
            </a:r>
          </a:p>
          <a:p>
            <a:r>
              <a:rPr lang="en-US" dirty="0" smtClean="0"/>
              <a:t>( AUTO MODE)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-156143" y="5467708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CLR1 RCR2.AADJP</a:t>
            </a:r>
          </a:p>
          <a:p>
            <a:pPr algn="ctr"/>
            <a:r>
              <a:rPr lang="en-US" dirty="0" smtClean="0"/>
              <a:t>(ADJUST BY MINUTE)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984677" y="5467708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SET1 RCR2.AADJP</a:t>
            </a:r>
          </a:p>
          <a:p>
            <a:pPr algn="ctr"/>
            <a:r>
              <a:rPr lang="en-US" dirty="0" smtClean="0"/>
              <a:t>(ADJUST BY 10 SEC)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94104" y="4659458"/>
            <a:ext cx="763713" cy="36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-7330" y="3115268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CLR1 RCR2.AADJE</a:t>
            </a:r>
          </a:p>
          <a:p>
            <a:r>
              <a:rPr lang="en-US" dirty="0" smtClean="0"/>
              <a:t>(SOFTWARE MODE)</a:t>
            </a:r>
            <a:endParaRPr lang="en-US" dirty="0"/>
          </a:p>
        </p:txBody>
      </p:sp>
      <p:cxnSp>
        <p:nvCxnSpPr>
          <p:cNvPr id="49" name="Elbow Connector 48"/>
          <p:cNvCxnSpPr>
            <a:stCxn id="5" idx="3"/>
            <a:endCxn id="7" idx="0"/>
          </p:cNvCxnSpPr>
          <p:nvPr/>
        </p:nvCxnSpPr>
        <p:spPr>
          <a:xfrm>
            <a:off x="7409998" y="2317962"/>
            <a:ext cx="953982" cy="68933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5" idx="1"/>
            <a:endCxn id="6" idx="0"/>
          </p:cNvCxnSpPr>
          <p:nvPr/>
        </p:nvCxnSpPr>
        <p:spPr>
          <a:xfrm rot="10800000" flipV="1">
            <a:off x="3304868" y="2317961"/>
            <a:ext cx="805135" cy="745137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6" idx="3"/>
            <a:endCxn id="7" idx="1"/>
          </p:cNvCxnSpPr>
          <p:nvPr/>
        </p:nvCxnSpPr>
        <p:spPr>
          <a:xfrm flipV="1">
            <a:off x="4076396" y="3356548"/>
            <a:ext cx="3477979" cy="558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0" idx="0"/>
          </p:cNvCxnSpPr>
          <p:nvPr/>
        </p:nvCxnSpPr>
        <p:spPr>
          <a:xfrm>
            <a:off x="5760000" y="3382632"/>
            <a:ext cx="0" cy="5783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0" idx="3"/>
            <a:endCxn id="12" idx="0"/>
          </p:cNvCxnSpPr>
          <p:nvPr/>
        </p:nvCxnSpPr>
        <p:spPr>
          <a:xfrm>
            <a:off x="7409998" y="4503837"/>
            <a:ext cx="901697" cy="91170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0" idx="1"/>
            <a:endCxn id="11" idx="0"/>
          </p:cNvCxnSpPr>
          <p:nvPr/>
        </p:nvCxnSpPr>
        <p:spPr>
          <a:xfrm rot="10800000" flipV="1">
            <a:off x="3352682" y="4503837"/>
            <a:ext cx="757320" cy="91170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7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MODIFY adjustment.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14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Diamond 4"/>
          <p:cNvSpPr/>
          <p:nvPr/>
        </p:nvSpPr>
        <p:spPr>
          <a:xfrm>
            <a:off x="3885075" y="1509960"/>
            <a:ext cx="3314700" cy="1104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RADJ.PMADJ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54100" y="3340100"/>
            <a:ext cx="196850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80400" y="3340100"/>
            <a:ext cx="196850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ADJUST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106700" y="3340100"/>
            <a:ext cx="196850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SUBTRACTION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66825" y="2965193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#1H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28075" y="302467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#0H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64211" y="297109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#2H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37950" y="4823412"/>
            <a:ext cx="365340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 RADJ.ADJ , #14H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97401" y="1693078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 RADJ.PMADJ,#1H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45824" y="1729733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 RADJ.PMADJ,#2H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046500" y="5180381"/>
            <a:ext cx="302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WRITE VALUE OF ADJUST INTO RADJ.ADJ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23550" y="4260334"/>
            <a:ext cx="34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STOP OR CHANGE MODE</a:t>
            </a:r>
            <a:endParaRPr lang="en-US" dirty="0"/>
          </a:p>
        </p:txBody>
      </p:sp>
      <p:cxnSp>
        <p:nvCxnSpPr>
          <p:cNvPr id="10" name="Elbow Connector 9"/>
          <p:cNvCxnSpPr>
            <a:stCxn id="5" idx="3"/>
            <a:endCxn id="8" idx="0"/>
          </p:cNvCxnSpPr>
          <p:nvPr/>
        </p:nvCxnSpPr>
        <p:spPr>
          <a:xfrm>
            <a:off x="7199775" y="2062410"/>
            <a:ext cx="1891175" cy="127769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1"/>
            <a:endCxn id="6" idx="0"/>
          </p:cNvCxnSpPr>
          <p:nvPr/>
        </p:nvCxnSpPr>
        <p:spPr>
          <a:xfrm rot="10800000" flipV="1">
            <a:off x="2038351" y="2062410"/>
            <a:ext cx="1846725" cy="127769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16" idx="2"/>
          </p:cNvCxnSpPr>
          <p:nvPr/>
        </p:nvCxnSpPr>
        <p:spPr>
          <a:xfrm>
            <a:off x="5542425" y="2614860"/>
            <a:ext cx="0" cy="7791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8" idx="2"/>
            <a:endCxn id="18" idx="3"/>
          </p:cNvCxnSpPr>
          <p:nvPr/>
        </p:nvCxnSpPr>
        <p:spPr>
          <a:xfrm rot="5400000">
            <a:off x="7648719" y="3882831"/>
            <a:ext cx="1184862" cy="1699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2"/>
            <a:endCxn id="18" idx="1"/>
          </p:cNvCxnSpPr>
          <p:nvPr/>
        </p:nvCxnSpPr>
        <p:spPr>
          <a:xfrm rot="16200000" flipH="1">
            <a:off x="2295719" y="3882831"/>
            <a:ext cx="1184862" cy="1699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18" idx="0"/>
          </p:cNvCxnSpPr>
          <p:nvPr/>
        </p:nvCxnSpPr>
        <p:spPr>
          <a:xfrm>
            <a:off x="5564650" y="4140200"/>
            <a:ext cx="0" cy="6832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6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pPr marL="342900" indent="-342900"/>
            <a:r>
              <a:rPr lang="en-US" dirty="0"/>
              <a:t>Changing the Mode of Adjustment</a:t>
            </a:r>
            <a:endParaRPr lang="en-US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15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1178" y="3311861"/>
            <a:ext cx="2502569" cy="77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SET1</a:t>
            </a:r>
            <a:r>
              <a:rPr lang="en-US" dirty="0" smtClean="0"/>
              <a:t> </a:t>
            </a:r>
            <a:r>
              <a:rPr lang="en-US" sz="1400" dirty="0" smtClean="0"/>
              <a:t>RCR2.AADJE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438609" y="4234958"/>
            <a:ext cx="2502569" cy="77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CLR1 RCR2.AADJP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443746" y="4234958"/>
            <a:ext cx="2502569" cy="77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SET1 RCR2.AADJP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126042" y="4643668"/>
            <a:ext cx="217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 MINUTE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29507" y="2006425"/>
            <a:ext cx="2502568" cy="74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CLR1 RADJ.PMADJ 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11" idx="2"/>
            <a:endCxn id="5" idx="0"/>
          </p:cNvCxnSpPr>
          <p:nvPr/>
        </p:nvCxnSpPr>
        <p:spPr>
          <a:xfrm>
            <a:off x="5180791" y="2747042"/>
            <a:ext cx="11672" cy="5648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689894" y="5117432"/>
            <a:ext cx="45719" cy="56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82305" y="5338934"/>
            <a:ext cx="45719" cy="56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89893" y="5560436"/>
            <a:ext cx="45719" cy="56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02620" y="5145505"/>
            <a:ext cx="45719" cy="56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95031" y="5367007"/>
            <a:ext cx="45719" cy="56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02619" y="5588509"/>
            <a:ext cx="45719" cy="56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5" idx="3"/>
            <a:endCxn id="7" idx="0"/>
          </p:cNvCxnSpPr>
          <p:nvPr/>
        </p:nvCxnSpPr>
        <p:spPr>
          <a:xfrm>
            <a:off x="6443747" y="3700882"/>
            <a:ext cx="1251284" cy="53407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2689894" y="3700882"/>
            <a:ext cx="1251284" cy="53407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90692" y="4748100"/>
            <a:ext cx="25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 10 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/>
              <a:t>ALARM FUNCTION</a:t>
            </a:r>
            <a:endParaRPr lang="en-US" altLang="ja-JP" dirty="0"/>
          </a:p>
        </p:txBody>
      </p:sp>
      <p:sp>
        <p:nvSpPr>
          <p:cNvPr id="4" name="Inhaltsplatzhalter 3"/>
          <p:cNvSpPr>
            <a:spLocks noGrp="1"/>
          </p:cNvSpPr>
          <p:nvPr>
            <p:ph idx="4294967295"/>
          </p:nvPr>
        </p:nvSpPr>
        <p:spPr>
          <a:xfrm>
            <a:off x="879033" y="2137292"/>
            <a:ext cx="9000000" cy="168661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Enable alarm </a:t>
            </a:r>
            <a:r>
              <a:rPr lang="en-US" sz="2400" b="1" dirty="0" smtClean="0"/>
              <a:t>function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Disabling Alarm Interrupt</a:t>
            </a:r>
            <a:endParaRPr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210530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Enable alarm function</a:t>
            </a:r>
            <a:endParaRPr lang="en-US" dirty="0"/>
          </a:p>
        </p:txBody>
      </p:sp>
      <p:sp>
        <p:nvSpPr>
          <p:cNvPr id="31" name="Flowchart: Decision 30"/>
          <p:cNvSpPr/>
          <p:nvPr/>
        </p:nvSpPr>
        <p:spPr>
          <a:xfrm>
            <a:off x="3247199" y="1494937"/>
            <a:ext cx="2907174" cy="114718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RCR2[0]=1?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3522370" y="2924977"/>
            <a:ext cx="2356834" cy="7727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CLR1 IER0B.IEN4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5" name="Flowchart: Process 34"/>
          <p:cNvSpPr/>
          <p:nvPr/>
        </p:nvSpPr>
        <p:spPr>
          <a:xfrm>
            <a:off x="3522370" y="4064565"/>
            <a:ext cx="2356834" cy="7727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SET ALARM TIME…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3522370" y="5140283"/>
            <a:ext cx="2356834" cy="7727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SET1 RCR1.AIE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0" name="Flowchart: Process 39"/>
          <p:cNvSpPr/>
          <p:nvPr/>
        </p:nvSpPr>
        <p:spPr>
          <a:xfrm>
            <a:off x="6778551" y="1756737"/>
            <a:ext cx="2356834" cy="7727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MOV RCR1.PES , #8H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60803" y="1892123"/>
            <a:ext cx="2588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WAIT FOR PERIODIC INTERRUPT TWICE 64Hz               ( COMPLETE INTERRUPT)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6778551" y="2901064"/>
            <a:ext cx="2356834" cy="7727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CLR1 IR92.IR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260803" y="2899190"/>
            <a:ext cx="2588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REMEMBER TO CLEAR TO PREVENT MATCHING CLOCK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6778551" y="4048551"/>
            <a:ext cx="2356834" cy="7727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SET1 IER0B.IEN4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270613" y="4179970"/>
            <a:ext cx="2588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ENABLE ALARM INTERRUPT REQUEST(ICU)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1" name="Flowchart: Decision 50"/>
          <p:cNvSpPr/>
          <p:nvPr/>
        </p:nvSpPr>
        <p:spPr>
          <a:xfrm>
            <a:off x="6468376" y="5091418"/>
            <a:ext cx="2977183" cy="114718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IR92.IR = 1?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406945" y="5316672"/>
            <a:ext cx="2442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prstClr val="black"/>
                </a:solidFill>
              </a:rPr>
              <a:t>ALM:Alarm</a:t>
            </a:r>
            <a:r>
              <a:rPr lang="en-US" sz="1200" dirty="0">
                <a:solidFill>
                  <a:prstClr val="black"/>
                </a:solidFill>
              </a:rPr>
              <a:t> interrupt (IR92.IR)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PRD:Periodic</a:t>
            </a:r>
            <a:r>
              <a:rPr lang="en-US" sz="1200" dirty="0">
                <a:solidFill>
                  <a:prstClr val="black"/>
                </a:solidFill>
              </a:rPr>
              <a:t> interrupt (IR93.IR)</a:t>
            </a:r>
          </a:p>
          <a:p>
            <a:r>
              <a:rPr lang="en-US" sz="1200" dirty="0" err="1">
                <a:solidFill>
                  <a:prstClr val="black"/>
                </a:solidFill>
              </a:rPr>
              <a:t>CUP:Carry</a:t>
            </a:r>
            <a:r>
              <a:rPr lang="en-US" sz="1200" dirty="0">
                <a:solidFill>
                  <a:prstClr val="black"/>
                </a:solidFill>
              </a:rPr>
              <a:t> interrupt (IR62.IR)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73461" y="1907511"/>
            <a:ext cx="2648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CHECK IF CLOCK RUNNING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3462" y="2908877"/>
            <a:ext cx="2938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DISABLE ALARM INTERRPUT (ICU)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1" name="Straight Arrow Connector 10"/>
          <p:cNvCxnSpPr>
            <a:stCxn id="31" idx="2"/>
            <a:endCxn id="32" idx="0"/>
          </p:cNvCxnSpPr>
          <p:nvPr/>
        </p:nvCxnSpPr>
        <p:spPr>
          <a:xfrm>
            <a:off x="4700786" y="2642118"/>
            <a:ext cx="1" cy="282859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2" idx="2"/>
            <a:endCxn id="35" idx="0"/>
          </p:cNvCxnSpPr>
          <p:nvPr/>
        </p:nvCxnSpPr>
        <p:spPr>
          <a:xfrm>
            <a:off x="4700787" y="3697709"/>
            <a:ext cx="0" cy="3668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5" idx="2"/>
            <a:endCxn id="37" idx="0"/>
          </p:cNvCxnSpPr>
          <p:nvPr/>
        </p:nvCxnSpPr>
        <p:spPr>
          <a:xfrm>
            <a:off x="4700787" y="4837297"/>
            <a:ext cx="0" cy="3029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37" idx="2"/>
            <a:endCxn id="40" idx="0"/>
          </p:cNvCxnSpPr>
          <p:nvPr/>
        </p:nvCxnSpPr>
        <p:spPr>
          <a:xfrm rot="5400000" flipH="1" flipV="1">
            <a:off x="4250738" y="2206785"/>
            <a:ext cx="4156278" cy="3256181"/>
          </a:xfrm>
          <a:prstGeom prst="bentConnector5">
            <a:avLst>
              <a:gd name="adj1" fmla="val -5500"/>
              <a:gd name="adj2" fmla="val 50000"/>
              <a:gd name="adj3" fmla="val 10982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0" idx="2"/>
            <a:endCxn id="46" idx="0"/>
          </p:cNvCxnSpPr>
          <p:nvPr/>
        </p:nvCxnSpPr>
        <p:spPr>
          <a:xfrm>
            <a:off x="7956968" y="2529469"/>
            <a:ext cx="0" cy="3715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6" idx="2"/>
            <a:endCxn id="49" idx="0"/>
          </p:cNvCxnSpPr>
          <p:nvPr/>
        </p:nvCxnSpPr>
        <p:spPr>
          <a:xfrm>
            <a:off x="7956968" y="3673796"/>
            <a:ext cx="0" cy="3747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9" idx="2"/>
            <a:endCxn id="51" idx="0"/>
          </p:cNvCxnSpPr>
          <p:nvPr/>
        </p:nvCxnSpPr>
        <p:spPr>
          <a:xfrm>
            <a:off x="7956968" y="4821283"/>
            <a:ext cx="0" cy="2701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65772" y="5316671"/>
            <a:ext cx="2756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SET RTC ALARM INTERRUPT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12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DISABLING </a:t>
            </a:r>
            <a:r>
              <a:rPr lang="en-US" dirty="0"/>
              <a:t>ALARM INTERRUPT</a:t>
            </a:r>
            <a:endParaRPr lang="ja-JP" alt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5697" y="1702190"/>
            <a:ext cx="10699915" cy="4564771"/>
            <a:chOff x="1094703" y="1105662"/>
            <a:chExt cx="10323791" cy="5633814"/>
          </a:xfrm>
        </p:grpSpPr>
        <p:sp>
          <p:nvSpPr>
            <p:cNvPr id="30" name="Flowchart: Process 29"/>
            <p:cNvSpPr/>
            <p:nvPr/>
          </p:nvSpPr>
          <p:spPr>
            <a:xfrm>
              <a:off x="1094704" y="1105662"/>
              <a:ext cx="3825025" cy="77273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RCR1.AIE = 1 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4" name="Flowchart: Process 43"/>
            <p:cNvSpPr/>
            <p:nvPr/>
          </p:nvSpPr>
          <p:spPr>
            <a:xfrm>
              <a:off x="1094704" y="2107393"/>
              <a:ext cx="3825025" cy="77273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IER0B.IEN4 = </a:t>
              </a:r>
              <a:r>
                <a:rPr lang="en-US" dirty="0">
                  <a:solidFill>
                    <a:prstClr val="white"/>
                  </a:solidFill>
                </a:rPr>
                <a:t>0</a:t>
              </a:r>
              <a:r>
                <a:rPr lang="en-US" dirty="0" smtClean="0">
                  <a:solidFill>
                    <a:prstClr val="white"/>
                  </a:solidFill>
                </a:rPr>
                <a:t> 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8" name="Flowchart: Process 57"/>
            <p:cNvSpPr/>
            <p:nvPr/>
          </p:nvSpPr>
          <p:spPr>
            <a:xfrm>
              <a:off x="1094704" y="3109124"/>
              <a:ext cx="3825025" cy="77273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RCR1.AIE = 0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9" name="Flowchart: Decision 58"/>
            <p:cNvSpPr/>
            <p:nvPr/>
          </p:nvSpPr>
          <p:spPr>
            <a:xfrm>
              <a:off x="1094704" y="4110855"/>
              <a:ext cx="3825026" cy="114718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RCR1.AIE == 0 ?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Flowchart: Process 59"/>
            <p:cNvSpPr/>
            <p:nvPr/>
          </p:nvSpPr>
          <p:spPr>
            <a:xfrm>
              <a:off x="1094703" y="5487035"/>
              <a:ext cx="3825025" cy="77273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IR92.IR = 0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84093" y="1287933"/>
              <a:ext cx="5653825" cy="45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ENABLE ALARM INTERRUPT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284093" y="2268398"/>
              <a:ext cx="6018191" cy="45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DISABLE THE ALARM INTERUPT REQUEST OF THE ICU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284093" y="3263875"/>
              <a:ext cx="6134401" cy="4558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DISABLE THE ALARM INTERUPT REQUEST OF THE RTC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284093" y="4285597"/>
              <a:ext cx="6018191" cy="797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WAIT FOR THE AIE BIT IN THE RCR1 REGISTER TO BE CLEAR TO 0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84093" y="5258037"/>
              <a:ext cx="6018191" cy="1481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UNTIL THE </a:t>
              </a:r>
              <a:r>
                <a:rPr lang="en-US" dirty="0">
                  <a:solidFill>
                    <a:prstClr val="black"/>
                  </a:solidFill>
                </a:rPr>
                <a:t>AIE </a:t>
              </a:r>
              <a:r>
                <a:rPr lang="en-US" dirty="0" smtClean="0">
                  <a:solidFill>
                    <a:prstClr val="black"/>
                  </a:solidFill>
                </a:rPr>
                <a:t>BIT IN THE RCR1 REGISTER IS CLEAR TO </a:t>
              </a:r>
              <a:r>
                <a:rPr lang="en-US" dirty="0">
                  <a:solidFill>
                    <a:prstClr val="black"/>
                  </a:solidFill>
                </a:rPr>
                <a:t>0,</a:t>
              </a:r>
            </a:p>
            <a:p>
              <a:r>
                <a:rPr lang="en-US" dirty="0" smtClean="0">
                  <a:solidFill>
                    <a:prstClr val="black"/>
                  </a:solidFill>
                </a:rPr>
                <a:t>CLEAR THE ALARM FLAG WITH CONSIDERATION THAT THE</a:t>
              </a:r>
              <a:r>
                <a:rPr lang="en-US" dirty="0">
                  <a:solidFill>
                    <a:prstClr val="black"/>
                  </a:solidFill>
                </a:rPr>
                <a:t> </a:t>
              </a:r>
              <a:r>
                <a:rPr lang="en-US" dirty="0" smtClean="0">
                  <a:solidFill>
                    <a:prstClr val="black"/>
                  </a:solidFill>
                </a:rPr>
                <a:t>IR92.IR FLAG OF THE ICU IS SET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66" name="Straight Arrow Connector 65"/>
            <p:cNvCxnSpPr>
              <a:stCxn id="30" idx="2"/>
              <a:endCxn id="44" idx="0"/>
            </p:cNvCxnSpPr>
            <p:nvPr/>
          </p:nvCxnSpPr>
          <p:spPr>
            <a:xfrm>
              <a:off x="3007217" y="1878394"/>
              <a:ext cx="0" cy="22899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44" idx="2"/>
              <a:endCxn id="58" idx="0"/>
            </p:cNvCxnSpPr>
            <p:nvPr/>
          </p:nvCxnSpPr>
          <p:spPr>
            <a:xfrm>
              <a:off x="3007217" y="2880125"/>
              <a:ext cx="0" cy="22899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8" idx="2"/>
              <a:endCxn id="59" idx="0"/>
            </p:cNvCxnSpPr>
            <p:nvPr/>
          </p:nvCxnSpPr>
          <p:spPr>
            <a:xfrm>
              <a:off x="3007217" y="3881856"/>
              <a:ext cx="0" cy="22899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9" idx="2"/>
              <a:endCxn id="60" idx="0"/>
            </p:cNvCxnSpPr>
            <p:nvPr/>
          </p:nvCxnSpPr>
          <p:spPr>
            <a:xfrm flipH="1">
              <a:off x="3007216" y="5258036"/>
              <a:ext cx="1" cy="22899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010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028313"/>
          </a:xfrm>
        </p:spPr>
        <p:txBody>
          <a:bodyPr/>
          <a:lstStyle/>
          <a:p>
            <a:r>
              <a:rPr lang="en-US" dirty="0"/>
              <a:t>HOW TO INVESTIGATE HW </a:t>
            </a:r>
            <a:r>
              <a:rPr lang="en-US" dirty="0" smtClean="0"/>
              <a:t>MANUAL</a:t>
            </a:r>
            <a:endParaRPr lang="en-US" altLang="ja-JP" dirty="0"/>
          </a:p>
        </p:txBody>
      </p:sp>
      <p:sp>
        <p:nvSpPr>
          <p:cNvPr id="4" name="Inhaltsplatzhalter 3"/>
          <p:cNvSpPr txBox="1">
            <a:spLocks/>
          </p:cNvSpPr>
          <p:nvPr/>
        </p:nvSpPr>
        <p:spPr>
          <a:xfrm>
            <a:off x="879033" y="2137292"/>
            <a:ext cx="9000000" cy="168661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endParaRPr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26670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Group info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765503"/>
            <a:ext cx="9000000" cy="36830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 smtClean="0"/>
              <a:t>Supporter: Mr. </a:t>
            </a:r>
            <a:r>
              <a:rPr lang="en-US" sz="2200" dirty="0" err="1" smtClean="0"/>
              <a:t>Huy</a:t>
            </a:r>
            <a:r>
              <a:rPr lang="en-US" sz="2200" dirty="0" smtClean="0"/>
              <a:t> Le</a:t>
            </a: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 smtClean="0"/>
              <a:t>Members:</a:t>
            </a:r>
          </a:p>
          <a:p>
            <a:pPr lvl="3">
              <a:lnSpc>
                <a:spcPct val="100000"/>
              </a:lnSpc>
            </a:pPr>
            <a:r>
              <a:rPr lang="en-US" sz="2200" dirty="0"/>
              <a:t> </a:t>
            </a:r>
            <a:r>
              <a:rPr lang="en-US" sz="2200" dirty="0" err="1" smtClean="0"/>
              <a:t>Nhi</a:t>
            </a:r>
            <a:r>
              <a:rPr lang="en-US" sz="2200" dirty="0" smtClean="0"/>
              <a:t> Cao</a:t>
            </a:r>
          </a:p>
          <a:p>
            <a:pPr lvl="3">
              <a:lnSpc>
                <a:spcPct val="100000"/>
              </a:lnSpc>
            </a:pPr>
            <a:r>
              <a:rPr lang="en-US" sz="2200" dirty="0"/>
              <a:t> </a:t>
            </a:r>
            <a:r>
              <a:rPr lang="en-US" sz="2200" dirty="0" smtClean="0"/>
              <a:t>Hoang Ta</a:t>
            </a:r>
          </a:p>
          <a:p>
            <a:pPr lvl="3">
              <a:lnSpc>
                <a:spcPct val="100000"/>
              </a:lnSpc>
            </a:pPr>
            <a:r>
              <a:rPr lang="en-US" sz="2200" dirty="0"/>
              <a:t> </a:t>
            </a:r>
            <a:r>
              <a:rPr lang="en-US" sz="2200" dirty="0" smtClean="0"/>
              <a:t>Hoang Pham</a:t>
            </a:r>
          </a:p>
          <a:p>
            <a:pPr lvl="3">
              <a:lnSpc>
                <a:spcPct val="100000"/>
              </a:lnSpc>
            </a:pPr>
            <a:r>
              <a:rPr lang="en-US" sz="2200" dirty="0" smtClean="0"/>
              <a:t> Hoang Huynh</a:t>
            </a:r>
          </a:p>
          <a:p>
            <a:pPr lvl="3">
              <a:lnSpc>
                <a:spcPct val="100000"/>
              </a:lnSpc>
            </a:pPr>
            <a:r>
              <a:rPr lang="en-US" sz="2200" dirty="0"/>
              <a:t> </a:t>
            </a:r>
            <a:r>
              <a:rPr lang="en-US" sz="2200" dirty="0" err="1" smtClean="0"/>
              <a:t>Huy</a:t>
            </a:r>
            <a:r>
              <a:rPr lang="en-US" sz="2200" dirty="0" smtClean="0"/>
              <a:t> Pho</a:t>
            </a:r>
          </a:p>
          <a:p>
            <a:pPr lvl="3">
              <a:lnSpc>
                <a:spcPct val="100000"/>
              </a:lnSpc>
            </a:pPr>
            <a:r>
              <a:rPr lang="en-US" sz="2200" dirty="0"/>
              <a:t> </a:t>
            </a:r>
            <a:r>
              <a:rPr lang="en-US" sz="2200" dirty="0" err="1" smtClean="0"/>
              <a:t>Duy</a:t>
            </a:r>
            <a:r>
              <a:rPr lang="en-US" sz="2200" dirty="0" smtClean="0"/>
              <a:t> Nguyen</a:t>
            </a:r>
          </a:p>
        </p:txBody>
      </p:sp>
    </p:spTree>
    <p:extLst>
      <p:ext uri="{BB962C8B-B14F-4D97-AF65-F5344CB8AC3E}">
        <p14:creationId xmlns:p14="http://schemas.microsoft.com/office/powerpoint/2010/main" val="382083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999" y="936000"/>
            <a:ext cx="10596185" cy="443198"/>
          </a:xfrm>
        </p:spPr>
        <p:txBody>
          <a:bodyPr/>
          <a:lstStyle/>
          <a:p>
            <a:r>
              <a:rPr lang="en-US" dirty="0"/>
              <a:t>HOW TO INVESTIGATE HW MANUAL QUICKLY AND EFFICIENTLY</a:t>
            </a:r>
            <a:endParaRPr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505238"/>
          </a:xfrm>
        </p:spPr>
        <p:txBody>
          <a:bodyPr/>
          <a:lstStyle/>
          <a:p>
            <a:pPr lvl="0"/>
            <a:r>
              <a:rPr lang="en-US" sz="2000" dirty="0"/>
              <a:t>We must know the target what we looking for ( what module: RTC or A&amp;D, …).</a:t>
            </a:r>
          </a:p>
          <a:p>
            <a:pPr lvl="0"/>
            <a:r>
              <a:rPr lang="en-US" sz="2000" dirty="0"/>
              <a:t>Find the content related to target that we looking for on Bookmarks.</a:t>
            </a:r>
          </a:p>
          <a:p>
            <a:pPr lvl="0"/>
            <a:r>
              <a:rPr lang="en-US" sz="2000" dirty="0"/>
              <a:t>Overview that we looking for module include: Specification and Block Diagram to understand operation of module.</a:t>
            </a:r>
          </a:p>
          <a:p>
            <a:pPr lvl="0"/>
            <a:r>
              <a:rPr lang="en-US" sz="2000" dirty="0"/>
              <a:t>Research each registers and interrupts of module to code for module.</a:t>
            </a:r>
          </a:p>
        </p:txBody>
      </p:sp>
    </p:spTree>
    <p:extLst>
      <p:ext uri="{BB962C8B-B14F-4D97-AF65-F5344CB8AC3E}">
        <p14:creationId xmlns:p14="http://schemas.microsoft.com/office/powerpoint/2010/main" val="60163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90_download\2819519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11277600" cy="563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1994392"/>
          </a:xfrm>
          <a:solidFill>
            <a:schemeClr val="tx2">
              <a:alpha val="75000"/>
            </a:schemeClr>
          </a:solidFill>
        </p:spPr>
        <p:txBody>
          <a:bodyPr/>
          <a:lstStyle/>
          <a:p>
            <a:endParaRPr lang="en-US" sz="3600" dirty="0" smtClean="0"/>
          </a:p>
          <a:p>
            <a:r>
              <a:rPr lang="en-US" sz="3600" dirty="0"/>
              <a:t>	</a:t>
            </a:r>
            <a:r>
              <a:rPr lang="en-US" sz="3600" dirty="0" smtClean="0"/>
              <a:t>Q&amp;A</a:t>
            </a:r>
            <a:endParaRPr lang="en-US" sz="36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90_download\2819519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11277600" cy="563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2086200"/>
          </a:xfrm>
          <a:solidFill>
            <a:schemeClr val="tx2">
              <a:alpha val="75000"/>
            </a:schemeClr>
          </a:solidFill>
        </p:spPr>
        <p:txBody>
          <a:bodyPr/>
          <a:lstStyle/>
          <a:p>
            <a:endParaRPr lang="en-US" sz="3600" dirty="0" smtClean="0"/>
          </a:p>
          <a:p>
            <a:r>
              <a:rPr lang="en-US" sz="3600" dirty="0" smtClean="0"/>
              <a:t>      Thank you!</a:t>
            </a:r>
            <a:endParaRPr lang="en-US" sz="36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5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765503"/>
            <a:ext cx="9000000" cy="31854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Introduction.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RTC </a:t>
            </a:r>
            <a:r>
              <a:rPr lang="en-US" sz="2200" dirty="0" smtClean="0"/>
              <a:t>Operation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Register &amp; I/O </a:t>
            </a: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Flow and register of time setting.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Background of Time-Error Adjustment and Alarm function.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How to investigate HW Manual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5976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altLang="ja-JP" dirty="0"/>
              <a:t>INTRODUCTION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79033" y="2137292"/>
            <a:ext cx="9000000" cy="168661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ja-JP" sz="2400" b="1" dirty="0" smtClean="0"/>
              <a:t>RTC </a:t>
            </a:r>
            <a:r>
              <a:rPr lang="en-US" altLang="ja-JP" sz="2400" b="1" dirty="0"/>
              <a:t>module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ja-JP" sz="2400" b="1" dirty="0" smtClean="0"/>
              <a:t>Functionality</a:t>
            </a:r>
            <a:endParaRPr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32931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RTC MODULE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003625"/>
          </a:xfrm>
        </p:spPr>
        <p:txBody>
          <a:bodyPr/>
          <a:lstStyle/>
          <a:p>
            <a:r>
              <a:rPr lang="en-US" sz="3200" dirty="0"/>
              <a:t>RTC stands for Real Time Clock.</a:t>
            </a:r>
          </a:p>
          <a:p>
            <a:r>
              <a:rPr lang="en-US" sz="3200" dirty="0"/>
              <a:t>Managing tasks related to controlling, observing and setting </a:t>
            </a:r>
            <a:r>
              <a:rPr lang="en-US" sz="3200" dirty="0" smtClean="0"/>
              <a:t>time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80000" y="5676489"/>
            <a:ext cx="7777923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5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5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5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5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kumimoji="0" lang="en-US" altLang="en-US" sz="1600" b="1" u="sng" dirty="0">
                <a:solidFill>
                  <a:srgbClr val="000000"/>
                </a:solidFill>
                <a:latin typeface="+mn-lt"/>
                <a:ea typeface="MS Gothic" panose="020B0609070205080204" pitchFamily="49" charset="-128"/>
              </a:rPr>
              <a:t>References</a:t>
            </a:r>
            <a:r>
              <a:rPr kumimoji="0" lang="en-US" altLang="en-US" sz="1600" b="1" u="sng" dirty="0" smtClean="0">
                <a:solidFill>
                  <a:srgbClr val="000000"/>
                </a:solidFill>
                <a:latin typeface="+mn-lt"/>
                <a:ea typeface="MS Gothic" panose="020B0609070205080204" pitchFamily="49" charset="-128"/>
              </a:rPr>
              <a:t>: </a:t>
            </a:r>
            <a:r>
              <a:rPr kumimoji="0" lang="en-GB" altLang="en-US" sz="1600" dirty="0" smtClean="0">
                <a:solidFill>
                  <a:srgbClr val="000000"/>
                </a:solidFill>
                <a:latin typeface="+mn-lt"/>
              </a:rPr>
              <a:t>Chapter 29 of </a:t>
            </a:r>
            <a:r>
              <a:rPr kumimoji="0" lang="en-US" altLang="en-US" sz="1600" dirty="0">
                <a:solidFill>
                  <a:srgbClr val="000000"/>
                </a:solidFill>
                <a:latin typeface="+mn-lt"/>
              </a:rPr>
              <a:t>RX63N Group, RX631 Group User's Hardware Manual</a:t>
            </a:r>
            <a:endParaRPr kumimoji="0" lang="en-GB" altLang="en-US" sz="16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063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/>
              <a:t>RTC Operation</a:t>
            </a:r>
            <a:endParaRPr lang="en-US" altLang="ja-JP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79033" y="2137292"/>
            <a:ext cx="9000000" cy="168661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ja-JP" sz="2400" b="1" dirty="0"/>
              <a:t>RTC </a:t>
            </a:r>
            <a:r>
              <a:rPr lang="en-US" altLang="ja-JP" sz="2400" b="1" dirty="0" smtClean="0"/>
              <a:t>Block Diagram</a:t>
            </a:r>
            <a:endParaRPr lang="en-US" altLang="ja-JP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ja-JP" sz="2400" b="1" dirty="0" smtClean="0"/>
              <a:t>RTC Registers</a:t>
            </a:r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2964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altLang="ja-JP" dirty="0"/>
              <a:t>RTC BLOCK DIAGRAM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538880" y="4466196"/>
            <a:ext cx="9397285" cy="287603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89116" y="1478594"/>
            <a:ext cx="10239719" cy="4788219"/>
            <a:chOff x="857521" y="614435"/>
            <a:chExt cx="10239719" cy="4788219"/>
          </a:xfrm>
        </p:grpSpPr>
        <p:grpSp>
          <p:nvGrpSpPr>
            <p:cNvPr id="11" name="Group 10"/>
            <p:cNvGrpSpPr/>
            <p:nvPr/>
          </p:nvGrpSpPr>
          <p:grpSpPr>
            <a:xfrm>
              <a:off x="857521" y="614435"/>
              <a:ext cx="10239719" cy="4788219"/>
              <a:chOff x="-15372" y="475275"/>
              <a:chExt cx="8896152" cy="446021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86115" y="475275"/>
                <a:ext cx="7383442" cy="4353900"/>
                <a:chOff x="507174" y="475275"/>
                <a:chExt cx="7383442" cy="43539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1571625" y="942975"/>
                  <a:ext cx="6029325" cy="388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83710" y="2085975"/>
                  <a:ext cx="764090" cy="3238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Sub-clock </a:t>
                  </a:r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07174" y="3419475"/>
                  <a:ext cx="959676" cy="3905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Main-clock 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1943100" y="1141332"/>
                  <a:ext cx="5381624" cy="3593413"/>
                  <a:chOff x="1162853" y="1474707"/>
                  <a:chExt cx="4323547" cy="3593413"/>
                </a:xfrm>
              </p:grpSpPr>
              <p:sp>
                <p:nvSpPr>
                  <p:cNvPr id="54" name="Rectangle 53"/>
                  <p:cNvSpPr/>
                  <p:nvPr/>
                </p:nvSpPr>
                <p:spPr>
                  <a:xfrm>
                    <a:off x="2238375" y="2232882"/>
                    <a:ext cx="776993" cy="19009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Pre-scaler </a:t>
                    </a: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3248025" y="2202425"/>
                    <a:ext cx="658692" cy="76782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6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Time counter 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4294197" y="2202425"/>
                    <a:ext cx="734738" cy="80333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6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Alarm function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4294196" y="3273075"/>
                    <a:ext cx="728534" cy="7284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6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Interrupt control 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4282420" y="4318228"/>
                    <a:ext cx="764181" cy="74989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6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Time capture control unit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" name="Left-Right Arrow 58"/>
                  <p:cNvSpPr/>
                  <p:nvPr/>
                </p:nvSpPr>
                <p:spPr>
                  <a:xfrm>
                    <a:off x="1162853" y="1474707"/>
                    <a:ext cx="4323547" cy="326572"/>
                  </a:xfrm>
                  <a:prstGeom prst="left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Bus interface</a:t>
                    </a:r>
                  </a:p>
                </p:txBody>
              </p:sp>
              <p:sp>
                <p:nvSpPr>
                  <p:cNvPr id="60" name="Down Arrow 59"/>
                  <p:cNvSpPr/>
                  <p:nvPr/>
                </p:nvSpPr>
                <p:spPr>
                  <a:xfrm>
                    <a:off x="4535315" y="3057525"/>
                    <a:ext cx="193508" cy="201803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" name="Up-Down Arrow 60"/>
                  <p:cNvSpPr/>
                  <p:nvPr/>
                </p:nvSpPr>
                <p:spPr>
                  <a:xfrm>
                    <a:off x="3489153" y="1752509"/>
                    <a:ext cx="145393" cy="443657"/>
                  </a:xfrm>
                  <a:prstGeom prst="up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2" name="Up-Down Arrow 61"/>
                  <p:cNvSpPr/>
                  <p:nvPr/>
                </p:nvSpPr>
                <p:spPr>
                  <a:xfrm>
                    <a:off x="4621691" y="1733313"/>
                    <a:ext cx="160698" cy="466961"/>
                  </a:xfrm>
                  <a:prstGeom prst="up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1305065" y="1970633"/>
                    <a:ext cx="473142" cy="16441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5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RCR2 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" name="Up-Down Arrow 63"/>
                  <p:cNvSpPr/>
                  <p:nvPr/>
                </p:nvSpPr>
                <p:spPr>
                  <a:xfrm>
                    <a:off x="4415079" y="1733314"/>
                    <a:ext cx="160698" cy="466961"/>
                  </a:xfrm>
                  <a:prstGeom prst="up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65" name="Straight Arrow Connector 64"/>
                  <p:cNvCxnSpPr/>
                  <p:nvPr/>
                </p:nvCxnSpPr>
                <p:spPr>
                  <a:xfrm>
                    <a:off x="2856139" y="2519053"/>
                    <a:ext cx="39188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Arrow Connector 65"/>
                  <p:cNvCxnSpPr/>
                  <p:nvPr/>
                </p:nvCxnSpPr>
                <p:spPr>
                  <a:xfrm>
                    <a:off x="3902401" y="2500010"/>
                    <a:ext cx="39179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Down Arrow 66"/>
                  <p:cNvSpPr/>
                  <p:nvPr/>
                </p:nvSpPr>
                <p:spPr>
                  <a:xfrm>
                    <a:off x="4551412" y="4076699"/>
                    <a:ext cx="207818" cy="223405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68" name="Elbow Connector 67"/>
                  <p:cNvCxnSpPr/>
                  <p:nvPr/>
                </p:nvCxnSpPr>
                <p:spPr>
                  <a:xfrm rot="16200000" flipH="1">
                    <a:off x="3535115" y="2981009"/>
                    <a:ext cx="1217317" cy="255320"/>
                  </a:xfrm>
                  <a:prstGeom prst="bentConnector3">
                    <a:avLst>
                      <a:gd name="adj1" fmla="val 10024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Elbow Connector 68"/>
                  <p:cNvCxnSpPr/>
                  <p:nvPr/>
                </p:nvCxnSpPr>
                <p:spPr>
                  <a:xfrm rot="16200000" flipH="1">
                    <a:off x="3631908" y="4088318"/>
                    <a:ext cx="1017438" cy="249027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Up-Down Arrow 69"/>
                  <p:cNvSpPr/>
                  <p:nvPr/>
                </p:nvSpPr>
                <p:spPr>
                  <a:xfrm>
                    <a:off x="1466990" y="1733314"/>
                    <a:ext cx="128758" cy="207454"/>
                  </a:xfrm>
                  <a:prstGeom prst="up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1971003" y="2011822"/>
                    <a:ext cx="445324" cy="164415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7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Each function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72" name="Straight Arrow Connector 71"/>
                  <p:cNvCxnSpPr/>
                  <p:nvPr/>
                </p:nvCxnSpPr>
                <p:spPr>
                  <a:xfrm flipV="1">
                    <a:off x="1778207" y="2074131"/>
                    <a:ext cx="192935" cy="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Up-Down Arrow 72"/>
                  <p:cNvSpPr/>
                  <p:nvPr/>
                </p:nvSpPr>
                <p:spPr>
                  <a:xfrm>
                    <a:off x="2433032" y="1762126"/>
                    <a:ext cx="137843" cy="434040"/>
                  </a:xfrm>
                  <a:prstGeom prst="up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1314450" y="2238375"/>
                  <a:ext cx="196737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1363640" y="3584870"/>
                  <a:ext cx="19510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4167557" y="3556295"/>
                  <a:ext cx="16490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Elbow Connector 45"/>
                <p:cNvCxnSpPr>
                  <a:endCxn id="31" idx="1"/>
                </p:cNvCxnSpPr>
                <p:nvPr/>
              </p:nvCxnSpPr>
              <p:spPr>
                <a:xfrm flipV="1">
                  <a:off x="5126831" y="1647425"/>
                  <a:ext cx="2763785" cy="239112"/>
                </a:xfrm>
                <a:prstGeom prst="bentConnector3">
                  <a:avLst>
                    <a:gd name="adj1" fmla="val 725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V="1">
                  <a:off x="1200150" y="4524375"/>
                  <a:ext cx="4612276" cy="1905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6696075" y="3152775"/>
                  <a:ext cx="1143000" cy="95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>
                  <a:stCxn id="25" idx="3"/>
                </p:cNvCxnSpPr>
                <p:nvPr/>
              </p:nvCxnSpPr>
              <p:spPr>
                <a:xfrm>
                  <a:off x="6733726" y="3330275"/>
                  <a:ext cx="111054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6715125" y="3457575"/>
                  <a:ext cx="1123950" cy="190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Up-Down Arrow 50"/>
                <p:cNvSpPr/>
                <p:nvPr/>
              </p:nvSpPr>
              <p:spPr>
                <a:xfrm>
                  <a:off x="6485550" y="1402325"/>
                  <a:ext cx="200025" cy="466725"/>
                </a:xfrm>
                <a:prstGeom prst="up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Left-Right Arrow 51"/>
                <p:cNvSpPr/>
                <p:nvPr/>
              </p:nvSpPr>
              <p:spPr>
                <a:xfrm>
                  <a:off x="1961175" y="475275"/>
                  <a:ext cx="5381625" cy="326390"/>
                </a:xfrm>
                <a:prstGeom prst="left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Internal peripheral bus 2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53" name="Up-Down Arrow 52"/>
                <p:cNvSpPr/>
                <p:nvPr/>
              </p:nvSpPr>
              <p:spPr>
                <a:xfrm>
                  <a:off x="4538565" y="766105"/>
                  <a:ext cx="180340" cy="443230"/>
                </a:xfrm>
                <a:prstGeom prst="up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0" name="Rectangle 19"/>
              <p:cNvSpPr/>
              <p:nvPr/>
            </p:nvSpPr>
            <p:spPr>
              <a:xfrm>
                <a:off x="136456" y="2061262"/>
                <a:ext cx="553720" cy="13432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00" b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XCIN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1168" y="2302788"/>
                <a:ext cx="553720" cy="13398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00" b="1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XCOUT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07093" y="3419475"/>
                <a:ext cx="553720" cy="13398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800" b="1" dirty="0" smtClean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00" b="1" dirty="0" smtClean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EXTAL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07100" y="3676015"/>
                <a:ext cx="553085" cy="13398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00" b="1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XTAL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64" idx="3"/>
              </p:cNvCxnSpPr>
              <p:nvPr/>
            </p:nvCxnSpPr>
            <p:spPr>
              <a:xfrm>
                <a:off x="690140" y="2128425"/>
                <a:ext cx="3807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646920" y="3502968"/>
                <a:ext cx="225291" cy="98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387097" y="4081864"/>
                <a:ext cx="1383997" cy="18946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7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Time capture event input pins</a:t>
                </a:r>
                <a:r>
                  <a:rPr lang="en-US" sz="7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098724" y="4305770"/>
                <a:ext cx="483365" cy="5143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RTCTC0</a:t>
                </a:r>
                <a:endPara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RTCTC1</a:t>
                </a:r>
                <a:endPara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RTCTC2</a:t>
                </a:r>
                <a:endPara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327695" y="3177570"/>
                <a:ext cx="553085" cy="13398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310327" y="3260952"/>
                <a:ext cx="552450" cy="13398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269557" y="3476140"/>
                <a:ext cx="552450" cy="13398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800" b="1" dirty="0" smtClean="0">
                  <a:solidFill>
                    <a:srgbClr val="00B05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269557" y="1580432"/>
                <a:ext cx="553085" cy="13398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00" b="1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RTCOUT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flipH="1">
                <a:off x="716692" y="2356022"/>
                <a:ext cx="3376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>
                <a:off x="637256" y="3743324"/>
                <a:ext cx="2488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-15372" y="4457541"/>
                <a:ext cx="113427" cy="13180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-14975" y="4711821"/>
                <a:ext cx="113030" cy="13144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68726" y="4383386"/>
                <a:ext cx="917342" cy="288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</a:t>
                </a:r>
                <a:endPara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8012" y="4636426"/>
                <a:ext cx="901724" cy="2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OUTPUT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0379946" y="3401982"/>
              <a:ext cx="37863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ALM</a:t>
              </a:r>
              <a:endParaRPr lang="en-US" sz="7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379946" y="3564853"/>
              <a:ext cx="3722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PRD</a:t>
              </a:r>
              <a:endParaRPr lang="en-US" sz="7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379946" y="3731942"/>
              <a:ext cx="3722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CUP</a:t>
              </a:r>
              <a:endParaRPr lang="en-US" sz="7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76434" y="2301977"/>
              <a:ext cx="8290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</a:rPr>
                <a:t>32.768 kHz</a:t>
              </a:r>
              <a:endParaRPr lang="en-US" sz="1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8105" y="3696783"/>
              <a:ext cx="96532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</a:rPr>
                <a:t>Up to 16 MHz</a:t>
              </a:r>
              <a:endParaRPr lang="en-US" sz="1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14511" y="2225992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</a:rPr>
                <a:t>128 Hz</a:t>
              </a:r>
              <a:endParaRPr lang="en-US" sz="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60659" y="1647858"/>
              <a:ext cx="84350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</a:rPr>
                <a:t>1-Hz output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389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err="1" smtClean="0"/>
              <a:t>Rtc</a:t>
            </a:r>
            <a:r>
              <a:rPr lang="en-US" dirty="0" smtClean="0"/>
              <a:t> register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3758" y="1664186"/>
            <a:ext cx="42371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strike="noStrike" baseline="0" dirty="0" smtClean="0">
                <a:latin typeface="Arial" panose="020B0604020202020204" pitchFamily="34" charset="0"/>
              </a:rPr>
              <a:t>Counter Registers</a:t>
            </a:r>
          </a:p>
          <a:p>
            <a:r>
              <a:rPr lang="en-US" sz="2000" b="0" i="0" u="none" strike="noStrike" baseline="0" dirty="0" smtClean="0">
                <a:latin typeface="Arial" panose="020B0604020202020204" pitchFamily="34" charset="0"/>
              </a:rPr>
              <a:t>RSECCNT: Second counter</a:t>
            </a:r>
          </a:p>
          <a:p>
            <a:r>
              <a:rPr lang="en-US" sz="2000" b="0" i="0" u="none" strike="noStrike" baseline="0" dirty="0" smtClean="0">
                <a:latin typeface="Arial" panose="020B0604020202020204" pitchFamily="34" charset="0"/>
              </a:rPr>
              <a:t>RMINCNT: Minute counter</a:t>
            </a:r>
          </a:p>
          <a:p>
            <a:r>
              <a:rPr lang="en-US" sz="2000" b="0" i="0" u="none" strike="noStrike" baseline="0" dirty="0" smtClean="0">
                <a:latin typeface="Arial" panose="020B0604020202020204" pitchFamily="34" charset="0"/>
              </a:rPr>
              <a:t>RHRCNT: Hour counter</a:t>
            </a:r>
          </a:p>
          <a:p>
            <a:r>
              <a:rPr lang="en-US" sz="2000" b="0" i="0" u="none" strike="noStrike" baseline="0" dirty="0" smtClean="0">
                <a:latin typeface="Arial" panose="020B0604020202020204" pitchFamily="34" charset="0"/>
              </a:rPr>
              <a:t>RWKCNT: Day-of-week counter</a:t>
            </a:r>
          </a:p>
          <a:p>
            <a:r>
              <a:rPr lang="en-US" sz="2000" b="0" i="0" u="none" strike="noStrike" baseline="0" dirty="0" smtClean="0">
                <a:latin typeface="Arial" panose="020B0604020202020204" pitchFamily="34" charset="0"/>
              </a:rPr>
              <a:t>RDAYCNT: Date counter</a:t>
            </a:r>
          </a:p>
          <a:p>
            <a:r>
              <a:rPr lang="en-US" sz="2000" b="0" i="0" u="none" strike="noStrike" baseline="0" dirty="0" smtClean="0">
                <a:latin typeface="Arial" panose="020B0604020202020204" pitchFamily="34" charset="0"/>
              </a:rPr>
              <a:t>RMONCNT: Month counter</a:t>
            </a:r>
          </a:p>
          <a:p>
            <a:r>
              <a:rPr lang="en-US" sz="2000" b="0" i="0" u="none" strike="noStrike" baseline="0" dirty="0" smtClean="0">
                <a:latin typeface="Arial" panose="020B0604020202020204" pitchFamily="34" charset="0"/>
              </a:rPr>
              <a:t>RYRCNT: Year counter</a:t>
            </a:r>
          </a:p>
          <a:p>
            <a:r>
              <a:rPr lang="en-US" sz="2000" b="0" i="0" u="none" strike="noStrike" baseline="0" dirty="0" smtClean="0">
                <a:latin typeface="Arial" panose="020B0604020202020204" pitchFamily="34" charset="0"/>
              </a:rPr>
              <a:t>R64CNT: 64-Hz counter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20290" y="1664186"/>
            <a:ext cx="49583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Alarm Registers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RSECAR: Second alarm register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RMINAR: Minute alarm register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RHRAR: Hour alarm register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RWKAR: Day-of-week alarm register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RDAYAR: Date alarm register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RMONAR: Month alarm register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RYRAR: Year alarm register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RYRAREN: Year alarm enable register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42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err="1" smtClean="0"/>
              <a:t>Rtc</a:t>
            </a:r>
            <a:r>
              <a:rPr lang="en-US" dirty="0" smtClean="0"/>
              <a:t> register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80000" y="2530968"/>
            <a:ext cx="45546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 Registers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RCR1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RTC control register 1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RCR2: RTC control register 2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RCR3: RTC control register 3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RCR4: RTC control register 4</a:t>
            </a:r>
          </a:p>
          <a:p>
            <a:r>
              <a:rPr lang="en-US" sz="2000" dirty="0">
                <a:latin typeface="Arial" panose="020B0604020202020204" pitchFamily="34" charset="0"/>
              </a:rPr>
              <a:t>RFRH/L: Frequency </a:t>
            </a:r>
            <a:r>
              <a:rPr lang="en-US" sz="2000" dirty="0" smtClean="0">
                <a:latin typeface="Arial" panose="020B0604020202020204" pitchFamily="34" charset="0"/>
              </a:rPr>
              <a:t>register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RADJ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Time error adjustment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5280" y="2530968"/>
            <a:ext cx="56463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Capture Registers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RTCCR0/1/2: Time capture control register 0/1/2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RSECCP0/1/2: Second capture register 0/1/2</a:t>
            </a:r>
          </a:p>
          <a:p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RMINCP0/1/2: Minute capture register 0/1/2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RHRCP0/1/2: Hour capture register 0/1/2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RDAYCP0/1/2: Date capture register 0/1/2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RMONCP0/1/2: Month capture register 0/1/2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612F9F2B-6676-4FF8-AB23-980561356941}" vid="{9A8FCC0E-004E-44BF-8F6F-82E8B84C5546}"/>
    </a:ext>
  </a:extLst>
</a:theme>
</file>

<file path=ppt/theme/theme2.xml><?xml version="1.0" encoding="utf-8"?>
<a:theme xmlns:a="http://schemas.openxmlformats.org/drawingml/2006/main" name="1_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612F9F2B-6676-4FF8-AB23-980561356941}" vid="{9A8FCC0E-004E-44BF-8F6F-82E8B84C5546}"/>
    </a:ext>
  </a:extLst>
</a:theme>
</file>

<file path=ppt/theme/theme3.xml><?xml version="1.0" encoding="utf-8"?>
<a:theme xmlns:a="http://schemas.openxmlformats.org/drawingml/2006/main" name="2_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612F9F2B-6676-4FF8-AB23-980561356941}" vid="{9A8FCC0E-004E-44BF-8F6F-82E8B84C5546}"/>
    </a:ext>
  </a:extLst>
</a:theme>
</file>

<file path=ppt/theme/theme4.xml><?xml version="1.0" encoding="utf-8"?>
<a:theme xmlns:a="http://schemas.openxmlformats.org/drawingml/2006/main" name="3_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612F9F2B-6676-4FF8-AB23-980561356941}" vid="{9A8FCC0E-004E-44BF-8F6F-82E8B84C5546}"/>
    </a:ext>
  </a:extLst>
</a:theme>
</file>

<file path=ppt/theme/theme5.xml><?xml version="1.0" encoding="utf-8"?>
<a:theme xmlns:a="http://schemas.openxmlformats.org/drawingml/2006/main" name="4_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612F9F2B-6676-4FF8-AB23-980561356941}" vid="{9A8FCC0E-004E-44BF-8F6F-82E8B84C5546}"/>
    </a:ext>
  </a:extLst>
</a:theme>
</file>

<file path=ppt/theme/theme6.xml><?xml version="1.0" encoding="utf-8"?>
<a:theme xmlns:a="http://schemas.openxmlformats.org/drawingml/2006/main" name="5_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612F9F2B-6676-4FF8-AB23-980561356941}" vid="{9A8FCC0E-004E-44BF-8F6F-82E8B84C5546}"/>
    </a:ext>
  </a:extLst>
</a:theme>
</file>

<file path=ppt/theme/theme7.xml><?xml version="1.0" encoding="utf-8"?>
<a:theme xmlns:a="http://schemas.openxmlformats.org/drawingml/2006/main" name="6_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612F9F2B-6676-4FF8-AB23-980561356941}" vid="{9A8FCC0E-004E-44BF-8F6F-82E8B84C554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956</Words>
  <Application>Microsoft Office PowerPoint</Application>
  <PresentationFormat>Widescreen</PresentationFormat>
  <Paragraphs>316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22</vt:i4>
      </vt:variant>
    </vt:vector>
  </HeadingPairs>
  <TitlesOfParts>
    <vt:vector size="38" baseType="lpstr">
      <vt:lpstr>メイリオ</vt:lpstr>
      <vt:lpstr>MS Gothic</vt:lpstr>
      <vt:lpstr>ＭＳ Ｐゴシック</vt:lpstr>
      <vt:lpstr>Arial</vt:lpstr>
      <vt:lpstr>Arial Narrow</vt:lpstr>
      <vt:lpstr>Calibri</vt:lpstr>
      <vt:lpstr>Symbol</vt:lpstr>
      <vt:lpstr>Times New Roman</vt:lpstr>
      <vt:lpstr>Wingdings</vt:lpstr>
      <vt:lpstr>151229_Renesas_Templates_16_9_EN</vt:lpstr>
      <vt:lpstr>1_151229_Renesas_Templates_16_9_EN</vt:lpstr>
      <vt:lpstr>2_151229_Renesas_Templates_16_9_EN</vt:lpstr>
      <vt:lpstr>3_151229_Renesas_Templates_16_9_EN</vt:lpstr>
      <vt:lpstr>4_151229_Renesas_Templates_16_9_EN</vt:lpstr>
      <vt:lpstr>5_151229_Renesas_Templates_16_9_EN</vt:lpstr>
      <vt:lpstr>6_151229_Renesas_Templates_16_9_EN</vt:lpstr>
      <vt:lpstr>PowerPoint Presentation</vt:lpstr>
      <vt:lpstr>Group info</vt:lpstr>
      <vt:lpstr>Table of contents</vt:lpstr>
      <vt:lpstr>PowerPoint Presentation</vt:lpstr>
      <vt:lpstr>RTC MODULE</vt:lpstr>
      <vt:lpstr>PowerPoint Presentation</vt:lpstr>
      <vt:lpstr>RTC BLOCK DIAGRAM</vt:lpstr>
      <vt:lpstr>Rtc register</vt:lpstr>
      <vt:lpstr>Rtc register</vt:lpstr>
      <vt:lpstr>PowerPoint Presentation</vt:lpstr>
      <vt:lpstr>Time setting Flow CHART</vt:lpstr>
      <vt:lpstr>PowerPoint Presentation</vt:lpstr>
      <vt:lpstr>Select adjustment.</vt:lpstr>
      <vt:lpstr>MODIFY adjustment.</vt:lpstr>
      <vt:lpstr>Changing the Mode of Adjustment</vt:lpstr>
      <vt:lpstr>PowerPoint Presentation</vt:lpstr>
      <vt:lpstr>Enable alarm function</vt:lpstr>
      <vt:lpstr>DISABLING ALARM INTERRUPT</vt:lpstr>
      <vt:lpstr>PowerPoint Presentation</vt:lpstr>
      <vt:lpstr>HOW TO INVESTIGATE HW MANUAL QUICKLY AND EFFICIENTLY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Gia Luc. Ta</dc:creator>
  <cp:lastModifiedBy>Duy Thanh. Nguyen</cp:lastModifiedBy>
  <cp:revision>48</cp:revision>
  <dcterms:created xsi:type="dcterms:W3CDTF">2017-03-14T10:11:01Z</dcterms:created>
  <dcterms:modified xsi:type="dcterms:W3CDTF">2017-03-23T11:16:43Z</dcterms:modified>
</cp:coreProperties>
</file>