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6" r:id="rId4"/>
    <p:sldMasterId id="2147483714" r:id="rId5"/>
    <p:sldMasterId id="2147483732" r:id="rId6"/>
    <p:sldMasterId id="2147483750" r:id="rId7"/>
    <p:sldMasterId id="2147483768" r:id="rId8"/>
  </p:sldMasterIdLst>
  <p:notesMasterIdLst>
    <p:notesMasterId r:id="rId36"/>
  </p:notesMasterIdLst>
  <p:sldIdLst>
    <p:sldId id="296" r:id="rId9"/>
    <p:sldId id="279" r:id="rId10"/>
    <p:sldId id="280" r:id="rId11"/>
    <p:sldId id="281" r:id="rId12"/>
    <p:sldId id="283" r:id="rId13"/>
    <p:sldId id="284" r:id="rId14"/>
    <p:sldId id="287" r:id="rId15"/>
    <p:sldId id="260" r:id="rId16"/>
    <p:sldId id="290" r:id="rId17"/>
    <p:sldId id="285" r:id="rId18"/>
    <p:sldId id="286" r:id="rId19"/>
    <p:sldId id="288" r:id="rId20"/>
    <p:sldId id="289" r:id="rId21"/>
    <p:sldId id="291" r:id="rId22"/>
    <p:sldId id="310" r:id="rId23"/>
    <p:sldId id="295" r:id="rId24"/>
    <p:sldId id="307" r:id="rId25"/>
    <p:sldId id="311" r:id="rId26"/>
    <p:sldId id="308" r:id="rId27"/>
    <p:sldId id="312" r:id="rId28"/>
    <p:sldId id="313" r:id="rId29"/>
    <p:sldId id="314" r:id="rId30"/>
    <p:sldId id="315" r:id="rId31"/>
    <p:sldId id="316" r:id="rId32"/>
    <p:sldId id="317" r:id="rId33"/>
    <p:sldId id="318" r:id="rId34"/>
    <p:sldId id="31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E3F72-B04D-4665-ACD6-BE19B7FE6448}" type="doc">
      <dgm:prSet loTypeId="urn:microsoft.com/office/officeart/2005/8/layout/StepDownProcess" loCatId="process" qsTypeId="urn:microsoft.com/office/officeart/2005/8/quickstyle/simple1" qsCatId="simple" csTypeId="urn:microsoft.com/office/officeart/2005/8/colors/accent1_2" csCatId="accent1" phldr="0"/>
      <dgm:spPr/>
      <dgm:t>
        <a:bodyPr/>
        <a:lstStyle/>
        <a:p>
          <a:endParaRPr lang="en-US"/>
        </a:p>
      </dgm:t>
    </dgm:pt>
    <dgm:pt modelId="{D63CE122-09E3-43BB-9A7E-46C3E7FFA77F}" type="pres">
      <dgm:prSet presAssocID="{075E3F72-B04D-4665-ACD6-BE19B7FE6448}" presName="rootnode" presStyleCnt="0">
        <dgm:presLayoutVars>
          <dgm:chMax/>
          <dgm:chPref/>
          <dgm:dir/>
          <dgm:animLvl val="lvl"/>
        </dgm:presLayoutVars>
      </dgm:prSet>
      <dgm:spPr/>
      <dgm:t>
        <a:bodyPr/>
        <a:lstStyle/>
        <a:p>
          <a:endParaRPr lang="en-US"/>
        </a:p>
      </dgm:t>
    </dgm:pt>
  </dgm:ptLst>
  <dgm:cxnLst>
    <dgm:cxn modelId="{466034A9-B294-47EA-BF55-09214375F956}" type="presOf" srcId="{075E3F72-B04D-4665-ACD6-BE19B7FE6448}" destId="{D63CE122-09E3-43BB-9A7E-46C3E7FFA77F}"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7C033E-CC88-4E9F-8B90-61E144EE67B9}" type="doc">
      <dgm:prSet loTypeId="urn:microsoft.com/office/officeart/2005/8/layout/process2" loCatId="process" qsTypeId="urn:microsoft.com/office/officeart/2005/8/quickstyle/simple1" qsCatId="simple" csTypeId="urn:microsoft.com/office/officeart/2005/8/colors/accent1_2" csCatId="accent1" phldr="1"/>
      <dgm:spPr/>
    </dgm:pt>
    <dgm:pt modelId="{1DA832E2-68D1-4620-9CEC-7469BE38D0F2}">
      <dgm:prSet phldrT="[Text]"/>
      <dgm:spPr/>
      <dgm:t>
        <a:bodyPr/>
        <a:lstStyle/>
        <a:p>
          <a:r>
            <a:rPr lang="en-US" dirty="0" smtClean="0"/>
            <a:t>Set the alarm</a:t>
          </a:r>
          <a:endParaRPr lang="en-US" dirty="0"/>
        </a:p>
      </dgm:t>
    </dgm:pt>
    <dgm:pt modelId="{F61979B5-F3AA-47C5-BBD7-405BB1FA5C23}" type="parTrans" cxnId="{4011466F-873E-46EF-BA7C-3EE69DC15DF0}">
      <dgm:prSet/>
      <dgm:spPr/>
      <dgm:t>
        <a:bodyPr/>
        <a:lstStyle/>
        <a:p>
          <a:endParaRPr lang="en-US"/>
        </a:p>
      </dgm:t>
    </dgm:pt>
    <dgm:pt modelId="{87180E78-6BE4-4208-B01E-E8493C901F32}" type="sibTrans" cxnId="{4011466F-873E-46EF-BA7C-3EE69DC15DF0}">
      <dgm:prSet/>
      <dgm:spPr/>
      <dgm:t>
        <a:bodyPr/>
        <a:lstStyle/>
        <a:p>
          <a:endParaRPr lang="en-US" dirty="0"/>
        </a:p>
      </dgm:t>
    </dgm:pt>
    <dgm:pt modelId="{1A5C3978-9E1E-48E0-8790-484175D434DC}">
      <dgm:prSet phldrT="[Text]"/>
      <dgm:spPr/>
      <dgm:t>
        <a:bodyPr/>
        <a:lstStyle/>
        <a:p>
          <a:r>
            <a:rPr lang="en-US" dirty="0" smtClean="0"/>
            <a:t>Set the interrupt</a:t>
          </a:r>
          <a:endParaRPr lang="en-US" dirty="0"/>
        </a:p>
      </dgm:t>
    </dgm:pt>
    <dgm:pt modelId="{6E4EC97D-CFB5-4870-B4EF-6B2B9CB04D67}" type="parTrans" cxnId="{B1F4D322-25E9-447B-9372-A53F9CFB1F29}">
      <dgm:prSet/>
      <dgm:spPr/>
      <dgm:t>
        <a:bodyPr/>
        <a:lstStyle/>
        <a:p>
          <a:endParaRPr lang="en-US"/>
        </a:p>
      </dgm:t>
    </dgm:pt>
    <dgm:pt modelId="{CA833E36-5EE3-45B2-A1AC-C484005E2F9A}" type="sibTrans" cxnId="{B1F4D322-25E9-447B-9372-A53F9CFB1F29}">
      <dgm:prSet/>
      <dgm:spPr/>
      <dgm:t>
        <a:bodyPr/>
        <a:lstStyle/>
        <a:p>
          <a:endParaRPr lang="en-US"/>
        </a:p>
      </dgm:t>
    </dgm:pt>
    <dgm:pt modelId="{CB7F3818-0B0C-40DF-8450-59B8298C3D9B}" type="pres">
      <dgm:prSet presAssocID="{767C033E-CC88-4E9F-8B90-61E144EE67B9}" presName="linearFlow" presStyleCnt="0">
        <dgm:presLayoutVars>
          <dgm:resizeHandles val="exact"/>
        </dgm:presLayoutVars>
      </dgm:prSet>
      <dgm:spPr/>
    </dgm:pt>
    <dgm:pt modelId="{68BA2D8B-B427-4439-B61F-D6C4B3A27B52}" type="pres">
      <dgm:prSet presAssocID="{1DA832E2-68D1-4620-9CEC-7469BE38D0F2}" presName="node" presStyleLbl="node1" presStyleIdx="0" presStyleCnt="2" custScaleX="179151" custLinFactNeighborX="-74190" custLinFactNeighborY="4964">
        <dgm:presLayoutVars>
          <dgm:bulletEnabled val="1"/>
        </dgm:presLayoutVars>
      </dgm:prSet>
      <dgm:spPr/>
      <dgm:t>
        <a:bodyPr/>
        <a:lstStyle/>
        <a:p>
          <a:endParaRPr lang="en-US"/>
        </a:p>
      </dgm:t>
    </dgm:pt>
    <dgm:pt modelId="{244581AF-3A66-4FB0-96A3-9CB374D44864}" type="pres">
      <dgm:prSet presAssocID="{87180E78-6BE4-4208-B01E-E8493C901F32}" presName="sibTrans" presStyleLbl="sibTrans2D1" presStyleIdx="0" presStyleCnt="1" custScaleX="119177" custScaleY="156919"/>
      <dgm:spPr/>
      <dgm:t>
        <a:bodyPr/>
        <a:lstStyle/>
        <a:p>
          <a:endParaRPr lang="en-US"/>
        </a:p>
      </dgm:t>
    </dgm:pt>
    <dgm:pt modelId="{959A84FF-D6DC-4482-B0A9-346B059C8BBD}" type="pres">
      <dgm:prSet presAssocID="{87180E78-6BE4-4208-B01E-E8493C901F32}" presName="connectorText" presStyleLbl="sibTrans2D1" presStyleIdx="0" presStyleCnt="1"/>
      <dgm:spPr/>
      <dgm:t>
        <a:bodyPr/>
        <a:lstStyle/>
        <a:p>
          <a:endParaRPr lang="en-US"/>
        </a:p>
      </dgm:t>
    </dgm:pt>
    <dgm:pt modelId="{A908CB70-2FC0-40C8-948C-4ADE44159B0B}" type="pres">
      <dgm:prSet presAssocID="{1A5C3978-9E1E-48E0-8790-484175D434DC}" presName="node" presStyleLbl="node1" presStyleIdx="1" presStyleCnt="2" custScaleX="178946" custLinFactNeighborX="-72262" custLinFactNeighborY="-23084">
        <dgm:presLayoutVars>
          <dgm:bulletEnabled val="1"/>
        </dgm:presLayoutVars>
      </dgm:prSet>
      <dgm:spPr/>
      <dgm:t>
        <a:bodyPr/>
        <a:lstStyle/>
        <a:p>
          <a:endParaRPr lang="en-US"/>
        </a:p>
      </dgm:t>
    </dgm:pt>
  </dgm:ptLst>
  <dgm:cxnLst>
    <dgm:cxn modelId="{08415399-301E-4688-8266-C10EBDE7EB60}" type="presOf" srcId="{87180E78-6BE4-4208-B01E-E8493C901F32}" destId="{244581AF-3A66-4FB0-96A3-9CB374D44864}" srcOrd="0" destOrd="0" presId="urn:microsoft.com/office/officeart/2005/8/layout/process2"/>
    <dgm:cxn modelId="{09371EA8-76EA-4B65-8DE0-77F8B37BD6EA}" type="presOf" srcId="{1A5C3978-9E1E-48E0-8790-484175D434DC}" destId="{A908CB70-2FC0-40C8-948C-4ADE44159B0B}" srcOrd="0" destOrd="0" presId="urn:microsoft.com/office/officeart/2005/8/layout/process2"/>
    <dgm:cxn modelId="{B1F4D322-25E9-447B-9372-A53F9CFB1F29}" srcId="{767C033E-CC88-4E9F-8B90-61E144EE67B9}" destId="{1A5C3978-9E1E-48E0-8790-484175D434DC}" srcOrd="1" destOrd="0" parTransId="{6E4EC97D-CFB5-4870-B4EF-6B2B9CB04D67}" sibTransId="{CA833E36-5EE3-45B2-A1AC-C484005E2F9A}"/>
    <dgm:cxn modelId="{11E0AD72-3CB2-4AB4-BFCF-CCE7152BC439}" type="presOf" srcId="{1DA832E2-68D1-4620-9CEC-7469BE38D0F2}" destId="{68BA2D8B-B427-4439-B61F-D6C4B3A27B52}" srcOrd="0" destOrd="0" presId="urn:microsoft.com/office/officeart/2005/8/layout/process2"/>
    <dgm:cxn modelId="{ED5C891D-D121-45C0-84F1-E53BB1182417}" type="presOf" srcId="{767C033E-CC88-4E9F-8B90-61E144EE67B9}" destId="{CB7F3818-0B0C-40DF-8450-59B8298C3D9B}" srcOrd="0" destOrd="0" presId="urn:microsoft.com/office/officeart/2005/8/layout/process2"/>
    <dgm:cxn modelId="{97DACF2E-06B2-4AC1-9EBC-532D90F63500}" type="presOf" srcId="{87180E78-6BE4-4208-B01E-E8493C901F32}" destId="{959A84FF-D6DC-4482-B0A9-346B059C8BBD}" srcOrd="1" destOrd="0" presId="urn:microsoft.com/office/officeart/2005/8/layout/process2"/>
    <dgm:cxn modelId="{4011466F-873E-46EF-BA7C-3EE69DC15DF0}" srcId="{767C033E-CC88-4E9F-8B90-61E144EE67B9}" destId="{1DA832E2-68D1-4620-9CEC-7469BE38D0F2}" srcOrd="0" destOrd="0" parTransId="{F61979B5-F3AA-47C5-BBD7-405BB1FA5C23}" sibTransId="{87180E78-6BE4-4208-B01E-E8493C901F32}"/>
    <dgm:cxn modelId="{98F60E0A-B094-479A-A7C5-B98976DD6DEE}" type="presParOf" srcId="{CB7F3818-0B0C-40DF-8450-59B8298C3D9B}" destId="{68BA2D8B-B427-4439-B61F-D6C4B3A27B52}" srcOrd="0" destOrd="0" presId="urn:microsoft.com/office/officeart/2005/8/layout/process2"/>
    <dgm:cxn modelId="{F2F47F5E-7E18-4DB0-860C-A657195A79A6}" type="presParOf" srcId="{CB7F3818-0B0C-40DF-8450-59B8298C3D9B}" destId="{244581AF-3A66-4FB0-96A3-9CB374D44864}" srcOrd="1" destOrd="0" presId="urn:microsoft.com/office/officeart/2005/8/layout/process2"/>
    <dgm:cxn modelId="{C63E4052-263F-4FE2-8DE6-800332AB05E1}" type="presParOf" srcId="{244581AF-3A66-4FB0-96A3-9CB374D44864}" destId="{959A84FF-D6DC-4482-B0A9-346B059C8BBD}" srcOrd="0" destOrd="0" presId="urn:microsoft.com/office/officeart/2005/8/layout/process2"/>
    <dgm:cxn modelId="{7724C787-22E5-4C8C-8DA8-A0AA686CA2BD}" type="presParOf" srcId="{CB7F3818-0B0C-40DF-8450-59B8298C3D9B}" destId="{A908CB70-2FC0-40C8-948C-4ADE44159B0B}" srcOrd="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2D8B-B427-4439-B61F-D6C4B3A27B52}">
      <dsp:nvSpPr>
        <dsp:cNvPr id="0" name=""/>
        <dsp:cNvSpPr/>
      </dsp:nvSpPr>
      <dsp:spPr>
        <a:xfrm>
          <a:off x="75520" y="13830"/>
          <a:ext cx="2766306" cy="8578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Set the alarm</a:t>
          </a:r>
          <a:endParaRPr lang="en-US" sz="2600" kern="1200" dirty="0"/>
        </a:p>
      </dsp:txBody>
      <dsp:txXfrm>
        <a:off x="100645" y="38955"/>
        <a:ext cx="2716056" cy="807594"/>
      </dsp:txXfrm>
    </dsp:sp>
    <dsp:sp modelId="{244581AF-3A66-4FB0-96A3-9CB374D44864}">
      <dsp:nvSpPr>
        <dsp:cNvPr id="0" name=""/>
        <dsp:cNvSpPr/>
      </dsp:nvSpPr>
      <dsp:spPr>
        <a:xfrm rot="5315442">
          <a:off x="1316083" y="744925"/>
          <a:ext cx="314951" cy="605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5400000">
        <a:off x="1290671" y="890341"/>
        <a:ext cx="363452" cy="220466"/>
      </dsp:txXfrm>
    </dsp:sp>
    <dsp:sp modelId="{A908CB70-2FC0-40C8-948C-4ADE44159B0B}">
      <dsp:nvSpPr>
        <dsp:cNvPr id="0" name=""/>
        <dsp:cNvSpPr/>
      </dsp:nvSpPr>
      <dsp:spPr>
        <a:xfrm>
          <a:off x="106873" y="1223930"/>
          <a:ext cx="2763141" cy="8578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Set the interrupt</a:t>
          </a:r>
          <a:endParaRPr lang="en-US" sz="2600" kern="1200" dirty="0"/>
        </a:p>
      </dsp:txBody>
      <dsp:txXfrm>
        <a:off x="131998" y="1249055"/>
        <a:ext cx="2712891" cy="80759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A02DD-BF90-4881-BC0D-D8371EE5DC04}" type="datetimeFigureOut">
              <a:rPr lang="en-US" smtClean="0"/>
              <a:t>3/22/2017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18CC0-EFE0-4905-9CB2-79B9F93B7641}" type="slidenum">
              <a:rPr lang="en-US" smtClean="0"/>
              <a:t>‹#›</a:t>
            </a:fld>
            <a:endParaRPr lang="en-US"/>
          </a:p>
        </p:txBody>
      </p:sp>
    </p:spTree>
    <p:extLst>
      <p:ext uri="{BB962C8B-B14F-4D97-AF65-F5344CB8AC3E}">
        <p14:creationId xmlns:p14="http://schemas.microsoft.com/office/powerpoint/2010/main" val="428605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18CC0-EFE0-4905-9CB2-79B9F93B7641}" type="slidenum">
              <a:rPr lang="en-US" smtClean="0"/>
              <a:t>8</a:t>
            </a:fld>
            <a:endParaRPr lang="en-US"/>
          </a:p>
        </p:txBody>
      </p:sp>
    </p:spTree>
    <p:extLst>
      <p:ext uri="{BB962C8B-B14F-4D97-AF65-F5344CB8AC3E}">
        <p14:creationId xmlns:p14="http://schemas.microsoft.com/office/powerpoint/2010/main" val="88954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18CC0-EFE0-4905-9CB2-79B9F93B764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6003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E789C-9EE5-4883-B9D3-B6395E2556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120719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E789C-9EE5-4883-B9D3-B6395E2556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35938831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003134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70771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009668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18841678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53281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0307900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1696783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090184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7001807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8786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E789C-9EE5-4883-B9D3-B6395E2556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351131125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8991224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304643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226588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24290813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9135511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1088862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5934630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99752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7559408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70165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72363183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6111423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9970009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821424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1193298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903661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943117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0266453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560587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3785435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1313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75465540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146130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687338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37807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41505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241102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9829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0798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E789C-9EE5-4883-B9D3-B6395E2556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1072759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144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169646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23123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08447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686966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733835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569330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275601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4044482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95989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E789C-9EE5-4883-B9D3-B6395E2556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27359044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4076588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824126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64694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0943613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1609211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002701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8535099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89015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195625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54537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E789C-9EE5-4883-B9D3-B6395E2556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2553312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669296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5700596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8745655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516817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021065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148070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544448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3367040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773820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2226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AE789C-9EE5-4883-B9D3-B6395E2556F0}"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39691495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913460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5912917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065991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112269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697918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973606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196365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652041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697788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3396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AE789C-9EE5-4883-B9D3-B6395E2556F0}"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19448728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328638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510478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37656075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4059307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3129535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5448253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681756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2661879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6713869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8795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E789C-9EE5-4883-B9D3-B6395E2556F0}"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19031199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7657303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567916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912387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556288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2716201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151730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555070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500469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047863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150844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E789C-9EE5-4883-B9D3-B6395E2556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35213922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6157167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41616810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063536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453405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9764415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1128952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025329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152601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6956709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9155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E789C-9EE5-4883-B9D3-B6395E2556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DB814-30FB-4219-BA44-0609FAE03DC8}" type="slidenum">
              <a:rPr lang="en-US" smtClean="0"/>
              <a:t>‹#›</a:t>
            </a:fld>
            <a:endParaRPr lang="en-US"/>
          </a:p>
        </p:txBody>
      </p:sp>
    </p:spTree>
    <p:extLst>
      <p:ext uri="{BB962C8B-B14F-4D97-AF65-F5344CB8AC3E}">
        <p14:creationId xmlns:p14="http://schemas.microsoft.com/office/powerpoint/2010/main" val="5171959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517336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58239327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53749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473090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0436889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8811795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39323319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8595689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2841473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14258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gi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gif"/><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1.gif"/><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image" Target="../media/image1.gif"/><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theme" Target="../theme/theme6.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1.gif"/><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theme" Target="../theme/theme7.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image" Target="../media/image1.gif"/><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theme" Target="../theme/theme8.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10" Type="http://schemas.openxmlformats.org/officeDocument/2006/relationships/slideLayout" Target="../slideLayouts/slideLayout123.xml"/><Relationship Id="rId19" Type="http://schemas.openxmlformats.org/officeDocument/2006/relationships/image" Target="../media/image1.gif"/><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E789C-9EE5-4883-B9D3-B6395E2556F0}" type="datetimeFigureOut">
              <a:rPr lang="en-US" smtClean="0"/>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DB814-30FB-4219-BA44-0609FAE03DC8}" type="slidenum">
              <a:rPr lang="en-US" smtClean="0"/>
              <a:t>‹#›</a:t>
            </a:fld>
            <a:endParaRPr lang="en-US"/>
          </a:p>
        </p:txBody>
      </p:sp>
    </p:spTree>
    <p:extLst>
      <p:ext uri="{BB962C8B-B14F-4D97-AF65-F5344CB8AC3E}">
        <p14:creationId xmlns:p14="http://schemas.microsoft.com/office/powerpoint/2010/main" val="1442841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5753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21124953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29983014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42104140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27077758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21355380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35496108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4.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t="12583" b="12583"/>
          <a:stretch/>
        </p:blipFill>
        <p:spPr/>
      </p:pic>
      <p:sp>
        <p:nvSpPr>
          <p:cNvPr id="3" name="Textplatzhalter 2"/>
          <p:cNvSpPr>
            <a:spLocks noGrp="1"/>
          </p:cNvSpPr>
          <p:nvPr>
            <p:ph type="body" sz="quarter" idx="11"/>
          </p:nvPr>
        </p:nvSpPr>
        <p:spPr>
          <a:xfrm>
            <a:off x="1080000" y="-1"/>
            <a:ext cx="5477554" cy="2592000"/>
          </a:xfrm>
        </p:spPr>
        <p:txBody>
          <a:bodyPr/>
          <a:lstStyle/>
          <a:p>
            <a:pPr lvl="1"/>
            <a:r>
              <a:rPr lang="en-US" altLang="ja-JP" sz="3600" dirty="0"/>
              <a:t>Real time clock </a:t>
            </a:r>
          </a:p>
          <a:p>
            <a:pPr lvl="1"/>
            <a:r>
              <a:rPr lang="en-US" altLang="ja-JP" sz="3600" dirty="0"/>
              <a:t>manual </a:t>
            </a:r>
            <a:r>
              <a:rPr lang="en-US" altLang="ja-JP" sz="3600" dirty="0" smtClean="0"/>
              <a:t>Investigation</a:t>
            </a:r>
            <a:endParaRPr lang="en-US" altLang="ja-JP" sz="3600" dirty="0"/>
          </a:p>
        </p:txBody>
      </p:sp>
      <p:sp>
        <p:nvSpPr>
          <p:cNvPr id="4" name="Textplatzhalter 3"/>
          <p:cNvSpPr>
            <a:spLocks noGrp="1"/>
          </p:cNvSpPr>
          <p:nvPr>
            <p:ph type="body" sz="quarter" idx="13"/>
          </p:nvPr>
        </p:nvSpPr>
        <p:spPr>
          <a:xfrm>
            <a:off x="1080000" y="2700000"/>
            <a:ext cx="5040000" cy="917513"/>
          </a:xfrm>
        </p:spPr>
        <p:txBody>
          <a:bodyPr/>
          <a:lstStyle/>
          <a:p>
            <a:r>
              <a:rPr lang="en-US" altLang="ja-JP" sz="1800" b="1" dirty="0"/>
              <a:t>GROUP 2</a:t>
            </a:r>
          </a:p>
          <a:p>
            <a:r>
              <a:rPr lang="en-US" altLang="ja-JP" sz="1800" b="1" dirty="0"/>
              <a:t>MARCH 2017</a:t>
            </a:r>
          </a:p>
        </p:txBody>
      </p:sp>
      <p:sp>
        <p:nvSpPr>
          <p:cNvPr id="2" name="テキスト プレースホルダー 1"/>
          <p:cNvSpPr>
            <a:spLocks noGrp="1"/>
          </p:cNvSpPr>
          <p:nvPr>
            <p:ph type="body" sz="quarter" idx="15"/>
          </p:nvPr>
        </p:nvSpPr>
        <p:spPr/>
        <p:txBody>
          <a:bodyPr/>
          <a:lstStyle/>
          <a:p>
            <a:endParaRPr kumimoji="1" lang="ja-JP" altLang="en-US" dirty="0"/>
          </a:p>
        </p:txBody>
      </p:sp>
    </p:spTree>
    <p:extLst>
      <p:ext uri="{BB962C8B-B14F-4D97-AF65-F5344CB8AC3E}">
        <p14:creationId xmlns:p14="http://schemas.microsoft.com/office/powerpoint/2010/main" val="14382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a:t>RTC Operation</a:t>
            </a:r>
            <a:endParaRPr kumimoji="1" lang="en-US" altLang="ja-JP" cap="all"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334312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Diagram 56"/>
          <p:cNvGraphicFramePr/>
          <p:nvPr/>
        </p:nvGraphicFramePr>
        <p:xfrm>
          <a:off x="267596" y="642394"/>
          <a:ext cx="6519572" cy="2512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1417139" y="136754"/>
            <a:ext cx="5208513" cy="6598897"/>
            <a:chOff x="1417139" y="136754"/>
            <a:chExt cx="5208513" cy="6598897"/>
          </a:xfrm>
        </p:grpSpPr>
        <p:grpSp>
          <p:nvGrpSpPr>
            <p:cNvPr id="94" name="Group 93"/>
            <p:cNvGrpSpPr/>
            <p:nvPr/>
          </p:nvGrpSpPr>
          <p:grpSpPr>
            <a:xfrm>
              <a:off x="1417139" y="136754"/>
              <a:ext cx="5208513" cy="5441186"/>
              <a:chOff x="4616723" y="46602"/>
              <a:chExt cx="2546126" cy="5397924"/>
            </a:xfrm>
          </p:grpSpPr>
          <p:grpSp>
            <p:nvGrpSpPr>
              <p:cNvPr id="88" name="Group 87"/>
              <p:cNvGrpSpPr/>
              <p:nvPr/>
            </p:nvGrpSpPr>
            <p:grpSpPr>
              <a:xfrm>
                <a:off x="4622794" y="46602"/>
                <a:ext cx="1369076" cy="2899827"/>
                <a:chOff x="4622794" y="46602"/>
                <a:chExt cx="1369076" cy="2899827"/>
              </a:xfrm>
            </p:grpSpPr>
            <p:sp>
              <p:nvSpPr>
                <p:cNvPr id="89" name="Freeform 88"/>
                <p:cNvSpPr/>
                <p:nvPr/>
              </p:nvSpPr>
              <p:spPr>
                <a:xfrm>
                  <a:off x="4629814" y="46602"/>
                  <a:ext cx="1352561" cy="751423"/>
                </a:xfrm>
                <a:custGeom>
                  <a:avLst/>
                  <a:gdLst>
                    <a:gd name="connsiteX0" fmla="*/ 0 w 1352561"/>
                    <a:gd name="connsiteY0" fmla="*/ 75142 h 751423"/>
                    <a:gd name="connsiteX1" fmla="*/ 75142 w 1352561"/>
                    <a:gd name="connsiteY1" fmla="*/ 0 h 751423"/>
                    <a:gd name="connsiteX2" fmla="*/ 1277419 w 1352561"/>
                    <a:gd name="connsiteY2" fmla="*/ 0 h 751423"/>
                    <a:gd name="connsiteX3" fmla="*/ 1352561 w 1352561"/>
                    <a:gd name="connsiteY3" fmla="*/ 75142 h 751423"/>
                    <a:gd name="connsiteX4" fmla="*/ 1352561 w 1352561"/>
                    <a:gd name="connsiteY4" fmla="*/ 676281 h 751423"/>
                    <a:gd name="connsiteX5" fmla="*/ 1277419 w 1352561"/>
                    <a:gd name="connsiteY5" fmla="*/ 751423 h 751423"/>
                    <a:gd name="connsiteX6" fmla="*/ 75142 w 1352561"/>
                    <a:gd name="connsiteY6" fmla="*/ 751423 h 751423"/>
                    <a:gd name="connsiteX7" fmla="*/ 0 w 1352561"/>
                    <a:gd name="connsiteY7" fmla="*/ 676281 h 751423"/>
                    <a:gd name="connsiteX8" fmla="*/ 0 w 1352561"/>
                    <a:gd name="connsiteY8" fmla="*/ 75142 h 75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61" h="751423">
                      <a:moveTo>
                        <a:pt x="0" y="75142"/>
                      </a:moveTo>
                      <a:cubicBezTo>
                        <a:pt x="0" y="33642"/>
                        <a:pt x="33642" y="0"/>
                        <a:pt x="75142" y="0"/>
                      </a:cubicBezTo>
                      <a:lnTo>
                        <a:pt x="1277419" y="0"/>
                      </a:lnTo>
                      <a:cubicBezTo>
                        <a:pt x="1318919" y="0"/>
                        <a:pt x="1352561" y="33642"/>
                        <a:pt x="1352561" y="75142"/>
                      </a:cubicBezTo>
                      <a:lnTo>
                        <a:pt x="1352561" y="676281"/>
                      </a:lnTo>
                      <a:cubicBezTo>
                        <a:pt x="1352561" y="717781"/>
                        <a:pt x="1318919" y="751423"/>
                        <a:pt x="1277419" y="751423"/>
                      </a:cubicBezTo>
                      <a:lnTo>
                        <a:pt x="75142" y="751423"/>
                      </a:lnTo>
                      <a:cubicBezTo>
                        <a:pt x="33642" y="751423"/>
                        <a:pt x="0" y="717781"/>
                        <a:pt x="0" y="676281"/>
                      </a:cubicBezTo>
                      <a:lnTo>
                        <a:pt x="0" y="751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28" tIns="143928" rIns="143928" bIns="143928" numCol="1" spcCol="1270" anchor="ctr" anchorCtr="0">
                  <a:noAutofit/>
                </a:bodyPr>
                <a:lstStyle/>
                <a:p>
                  <a:pPr algn="ctr" defTabSz="1422400">
                    <a:lnSpc>
                      <a:spcPct val="90000"/>
                    </a:lnSpc>
                    <a:spcBef>
                      <a:spcPct val="0"/>
                    </a:spcBef>
                    <a:spcAft>
                      <a:spcPct val="35000"/>
                    </a:spcAft>
                  </a:pPr>
                  <a:r>
                    <a:rPr lang="en-US" sz="2300" b="1" dirty="0" smtClean="0">
                      <a:solidFill>
                        <a:prstClr val="white"/>
                      </a:solidFill>
                    </a:rPr>
                    <a:t>Power On</a:t>
                  </a:r>
                </a:p>
              </p:txBody>
            </p:sp>
            <p:sp>
              <p:nvSpPr>
                <p:cNvPr id="90" name="Freeform 89"/>
                <p:cNvSpPr/>
                <p:nvPr/>
              </p:nvSpPr>
              <p:spPr>
                <a:xfrm rot="22168">
                  <a:off x="5148884" y="813617"/>
                  <a:ext cx="307400" cy="306009"/>
                </a:xfrm>
                <a:custGeom>
                  <a:avLst/>
                  <a:gdLst>
                    <a:gd name="connsiteX0" fmla="*/ 0 w 252900"/>
                    <a:gd name="connsiteY0" fmla="*/ 67628 h 338140"/>
                    <a:gd name="connsiteX1" fmla="*/ 126450 w 252900"/>
                    <a:gd name="connsiteY1" fmla="*/ 67628 h 338140"/>
                    <a:gd name="connsiteX2" fmla="*/ 126450 w 252900"/>
                    <a:gd name="connsiteY2" fmla="*/ 0 h 338140"/>
                    <a:gd name="connsiteX3" fmla="*/ 252900 w 252900"/>
                    <a:gd name="connsiteY3" fmla="*/ 169070 h 338140"/>
                    <a:gd name="connsiteX4" fmla="*/ 126450 w 252900"/>
                    <a:gd name="connsiteY4" fmla="*/ 338140 h 338140"/>
                    <a:gd name="connsiteX5" fmla="*/ 126450 w 252900"/>
                    <a:gd name="connsiteY5" fmla="*/ 270512 h 338140"/>
                    <a:gd name="connsiteX6" fmla="*/ 0 w 252900"/>
                    <a:gd name="connsiteY6" fmla="*/ 270512 h 338140"/>
                    <a:gd name="connsiteX7" fmla="*/ 0 w 252900"/>
                    <a:gd name="connsiteY7" fmla="*/ 67628 h 3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00" h="338140">
                      <a:moveTo>
                        <a:pt x="202320" y="1"/>
                      </a:moveTo>
                      <a:lnTo>
                        <a:pt x="202320" y="169070"/>
                      </a:lnTo>
                      <a:lnTo>
                        <a:pt x="252900" y="169070"/>
                      </a:lnTo>
                      <a:lnTo>
                        <a:pt x="126450" y="338139"/>
                      </a:lnTo>
                      <a:lnTo>
                        <a:pt x="0" y="169070"/>
                      </a:lnTo>
                      <a:lnTo>
                        <a:pt x="50580" y="169070"/>
                      </a:lnTo>
                      <a:lnTo>
                        <a:pt x="50580" y="1"/>
                      </a:lnTo>
                      <a:lnTo>
                        <a:pt x="202320"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7628" tIns="0" rIns="67627" bIns="75869" numCol="1" spcCol="1270" anchor="ctr" anchorCtr="0">
                  <a:noAutofit/>
                </a:bodyPr>
                <a:lstStyle/>
                <a:p>
                  <a:pPr algn="ctr" defTabSz="533400">
                    <a:lnSpc>
                      <a:spcPct val="90000"/>
                    </a:lnSpc>
                    <a:spcBef>
                      <a:spcPct val="0"/>
                    </a:spcBef>
                    <a:spcAft>
                      <a:spcPct val="35000"/>
                    </a:spcAft>
                  </a:pPr>
                  <a:endParaRPr lang="en-US" sz="2300" b="1" smtClean="0">
                    <a:solidFill>
                      <a:prstClr val="white"/>
                    </a:solidFill>
                  </a:endParaRPr>
                </a:p>
              </p:txBody>
            </p:sp>
            <p:sp>
              <p:nvSpPr>
                <p:cNvPr id="91" name="Freeform 90"/>
                <p:cNvSpPr/>
                <p:nvPr/>
              </p:nvSpPr>
              <p:spPr>
                <a:xfrm>
                  <a:off x="4622794" y="1135218"/>
                  <a:ext cx="1352561" cy="751423"/>
                </a:xfrm>
                <a:custGeom>
                  <a:avLst/>
                  <a:gdLst>
                    <a:gd name="connsiteX0" fmla="*/ 0 w 1352561"/>
                    <a:gd name="connsiteY0" fmla="*/ 75142 h 751423"/>
                    <a:gd name="connsiteX1" fmla="*/ 75142 w 1352561"/>
                    <a:gd name="connsiteY1" fmla="*/ 0 h 751423"/>
                    <a:gd name="connsiteX2" fmla="*/ 1277419 w 1352561"/>
                    <a:gd name="connsiteY2" fmla="*/ 0 h 751423"/>
                    <a:gd name="connsiteX3" fmla="*/ 1352561 w 1352561"/>
                    <a:gd name="connsiteY3" fmla="*/ 75142 h 751423"/>
                    <a:gd name="connsiteX4" fmla="*/ 1352561 w 1352561"/>
                    <a:gd name="connsiteY4" fmla="*/ 676281 h 751423"/>
                    <a:gd name="connsiteX5" fmla="*/ 1277419 w 1352561"/>
                    <a:gd name="connsiteY5" fmla="*/ 751423 h 751423"/>
                    <a:gd name="connsiteX6" fmla="*/ 75142 w 1352561"/>
                    <a:gd name="connsiteY6" fmla="*/ 751423 h 751423"/>
                    <a:gd name="connsiteX7" fmla="*/ 0 w 1352561"/>
                    <a:gd name="connsiteY7" fmla="*/ 676281 h 751423"/>
                    <a:gd name="connsiteX8" fmla="*/ 0 w 1352561"/>
                    <a:gd name="connsiteY8" fmla="*/ 75142 h 75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61" h="751423">
                      <a:moveTo>
                        <a:pt x="0" y="75142"/>
                      </a:moveTo>
                      <a:cubicBezTo>
                        <a:pt x="0" y="33642"/>
                        <a:pt x="33642" y="0"/>
                        <a:pt x="75142" y="0"/>
                      </a:cubicBezTo>
                      <a:lnTo>
                        <a:pt x="1277419" y="0"/>
                      </a:lnTo>
                      <a:cubicBezTo>
                        <a:pt x="1318919" y="0"/>
                        <a:pt x="1352561" y="33642"/>
                        <a:pt x="1352561" y="75142"/>
                      </a:cubicBezTo>
                      <a:lnTo>
                        <a:pt x="1352561" y="676281"/>
                      </a:lnTo>
                      <a:cubicBezTo>
                        <a:pt x="1352561" y="717781"/>
                        <a:pt x="1318919" y="751423"/>
                        <a:pt x="1277419" y="751423"/>
                      </a:cubicBezTo>
                      <a:lnTo>
                        <a:pt x="75142" y="751423"/>
                      </a:lnTo>
                      <a:cubicBezTo>
                        <a:pt x="33642" y="751423"/>
                        <a:pt x="0" y="717781"/>
                        <a:pt x="0" y="676281"/>
                      </a:cubicBezTo>
                      <a:lnTo>
                        <a:pt x="0" y="751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28" tIns="143928" rIns="143928" bIns="143928" numCol="1" spcCol="1270" anchor="ctr" anchorCtr="0">
                  <a:noAutofit/>
                </a:bodyPr>
                <a:lstStyle/>
                <a:p>
                  <a:pPr algn="ctr" defTabSz="1422400">
                    <a:lnSpc>
                      <a:spcPct val="90000"/>
                    </a:lnSpc>
                    <a:spcBef>
                      <a:spcPct val="0"/>
                    </a:spcBef>
                    <a:spcAft>
                      <a:spcPct val="35000"/>
                    </a:spcAft>
                  </a:pPr>
                  <a:r>
                    <a:rPr lang="en-US" sz="2300" b="1" dirty="0" smtClean="0">
                      <a:solidFill>
                        <a:prstClr val="white"/>
                      </a:solidFill>
                    </a:rPr>
                    <a:t>Set the clock</a:t>
                  </a:r>
                </a:p>
              </p:txBody>
            </p:sp>
            <p:sp>
              <p:nvSpPr>
                <p:cNvPr id="92" name="Freeform 91"/>
                <p:cNvSpPr/>
                <p:nvPr/>
              </p:nvSpPr>
              <p:spPr>
                <a:xfrm rot="21546434">
                  <a:off x="5153631" y="1900886"/>
                  <a:ext cx="307401" cy="279875"/>
                </a:xfrm>
                <a:custGeom>
                  <a:avLst/>
                  <a:gdLst>
                    <a:gd name="connsiteX0" fmla="*/ 0 w 231301"/>
                    <a:gd name="connsiteY0" fmla="*/ 67628 h 338140"/>
                    <a:gd name="connsiteX1" fmla="*/ 115651 w 231301"/>
                    <a:gd name="connsiteY1" fmla="*/ 67628 h 338140"/>
                    <a:gd name="connsiteX2" fmla="*/ 115651 w 231301"/>
                    <a:gd name="connsiteY2" fmla="*/ 0 h 338140"/>
                    <a:gd name="connsiteX3" fmla="*/ 231301 w 231301"/>
                    <a:gd name="connsiteY3" fmla="*/ 169070 h 338140"/>
                    <a:gd name="connsiteX4" fmla="*/ 115651 w 231301"/>
                    <a:gd name="connsiteY4" fmla="*/ 338140 h 338140"/>
                    <a:gd name="connsiteX5" fmla="*/ 115651 w 231301"/>
                    <a:gd name="connsiteY5" fmla="*/ 270512 h 338140"/>
                    <a:gd name="connsiteX6" fmla="*/ 0 w 231301"/>
                    <a:gd name="connsiteY6" fmla="*/ 270512 h 338140"/>
                    <a:gd name="connsiteX7" fmla="*/ 0 w 231301"/>
                    <a:gd name="connsiteY7" fmla="*/ 67628 h 3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301" h="338140">
                      <a:moveTo>
                        <a:pt x="185041" y="1"/>
                      </a:moveTo>
                      <a:lnTo>
                        <a:pt x="185041" y="169071"/>
                      </a:lnTo>
                      <a:lnTo>
                        <a:pt x="231301" y="169071"/>
                      </a:lnTo>
                      <a:lnTo>
                        <a:pt x="115651" y="338139"/>
                      </a:lnTo>
                      <a:lnTo>
                        <a:pt x="0" y="169071"/>
                      </a:lnTo>
                      <a:lnTo>
                        <a:pt x="46260" y="169071"/>
                      </a:lnTo>
                      <a:lnTo>
                        <a:pt x="46260" y="1"/>
                      </a:lnTo>
                      <a:lnTo>
                        <a:pt x="18504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7628" tIns="-1" rIns="67628" bIns="69391" numCol="1" spcCol="1270" anchor="ctr" anchorCtr="0">
                  <a:noAutofit/>
                </a:bodyPr>
                <a:lstStyle/>
                <a:p>
                  <a:pPr algn="ctr" defTabSz="488950">
                    <a:lnSpc>
                      <a:spcPct val="90000"/>
                    </a:lnSpc>
                    <a:spcBef>
                      <a:spcPct val="0"/>
                    </a:spcBef>
                    <a:spcAft>
                      <a:spcPct val="35000"/>
                    </a:spcAft>
                  </a:pPr>
                  <a:endParaRPr lang="en-US" sz="2300" b="1" smtClean="0">
                    <a:solidFill>
                      <a:prstClr val="white"/>
                    </a:solidFill>
                  </a:endParaRPr>
                </a:p>
              </p:txBody>
            </p:sp>
            <p:sp>
              <p:nvSpPr>
                <p:cNvPr id="93" name="Freeform 92"/>
                <p:cNvSpPr/>
                <p:nvPr/>
              </p:nvSpPr>
              <p:spPr>
                <a:xfrm>
                  <a:off x="4639309" y="2195006"/>
                  <a:ext cx="1352561" cy="751423"/>
                </a:xfrm>
                <a:custGeom>
                  <a:avLst/>
                  <a:gdLst>
                    <a:gd name="connsiteX0" fmla="*/ 0 w 1352561"/>
                    <a:gd name="connsiteY0" fmla="*/ 75142 h 751423"/>
                    <a:gd name="connsiteX1" fmla="*/ 75142 w 1352561"/>
                    <a:gd name="connsiteY1" fmla="*/ 0 h 751423"/>
                    <a:gd name="connsiteX2" fmla="*/ 1277419 w 1352561"/>
                    <a:gd name="connsiteY2" fmla="*/ 0 h 751423"/>
                    <a:gd name="connsiteX3" fmla="*/ 1352561 w 1352561"/>
                    <a:gd name="connsiteY3" fmla="*/ 75142 h 751423"/>
                    <a:gd name="connsiteX4" fmla="*/ 1352561 w 1352561"/>
                    <a:gd name="connsiteY4" fmla="*/ 676281 h 751423"/>
                    <a:gd name="connsiteX5" fmla="*/ 1277419 w 1352561"/>
                    <a:gd name="connsiteY5" fmla="*/ 751423 h 751423"/>
                    <a:gd name="connsiteX6" fmla="*/ 75142 w 1352561"/>
                    <a:gd name="connsiteY6" fmla="*/ 751423 h 751423"/>
                    <a:gd name="connsiteX7" fmla="*/ 0 w 1352561"/>
                    <a:gd name="connsiteY7" fmla="*/ 676281 h 751423"/>
                    <a:gd name="connsiteX8" fmla="*/ 0 w 1352561"/>
                    <a:gd name="connsiteY8" fmla="*/ 75142 h 75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61" h="751423">
                      <a:moveTo>
                        <a:pt x="0" y="75142"/>
                      </a:moveTo>
                      <a:cubicBezTo>
                        <a:pt x="0" y="33642"/>
                        <a:pt x="33642" y="0"/>
                        <a:pt x="75142" y="0"/>
                      </a:cubicBezTo>
                      <a:lnTo>
                        <a:pt x="1277419" y="0"/>
                      </a:lnTo>
                      <a:cubicBezTo>
                        <a:pt x="1318919" y="0"/>
                        <a:pt x="1352561" y="33642"/>
                        <a:pt x="1352561" y="75142"/>
                      </a:cubicBezTo>
                      <a:lnTo>
                        <a:pt x="1352561" y="676281"/>
                      </a:lnTo>
                      <a:cubicBezTo>
                        <a:pt x="1352561" y="717781"/>
                        <a:pt x="1318919" y="751423"/>
                        <a:pt x="1277419" y="751423"/>
                      </a:cubicBezTo>
                      <a:lnTo>
                        <a:pt x="75142" y="751423"/>
                      </a:lnTo>
                      <a:cubicBezTo>
                        <a:pt x="33642" y="751423"/>
                        <a:pt x="0" y="717781"/>
                        <a:pt x="0" y="676281"/>
                      </a:cubicBezTo>
                      <a:lnTo>
                        <a:pt x="0" y="751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28" tIns="143928" rIns="143928" bIns="143928" numCol="1" spcCol="1270" anchor="ctr" anchorCtr="0">
                  <a:noAutofit/>
                </a:bodyPr>
                <a:lstStyle/>
                <a:p>
                  <a:pPr algn="ctr" defTabSz="1422400">
                    <a:lnSpc>
                      <a:spcPct val="90000"/>
                    </a:lnSpc>
                    <a:spcBef>
                      <a:spcPct val="0"/>
                    </a:spcBef>
                    <a:spcAft>
                      <a:spcPct val="35000"/>
                    </a:spcAft>
                  </a:pPr>
                  <a:r>
                    <a:rPr lang="en-US" sz="2300" b="1" dirty="0" smtClean="0">
                      <a:solidFill>
                        <a:prstClr val="white"/>
                      </a:solidFill>
                    </a:rPr>
                    <a:t>Set the time</a:t>
                  </a:r>
                </a:p>
              </p:txBody>
            </p:sp>
          </p:grpSp>
          <p:graphicFrame>
            <p:nvGraphicFramePr>
              <p:cNvPr id="84" name="Diagram 83"/>
              <p:cNvGraphicFramePr/>
              <p:nvPr>
                <p:extLst>
                  <p:ext uri="{D42A27DB-BD31-4B8C-83A1-F6EECF244321}">
                    <p14:modId xmlns:p14="http://schemas.microsoft.com/office/powerpoint/2010/main" val="889071011"/>
                  </p:ext>
                </p:extLst>
              </p:nvPr>
            </p:nvGraphicFramePr>
            <p:xfrm>
              <a:off x="4616723" y="3316447"/>
              <a:ext cx="2546126" cy="21280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7" name="Right Arrow 4"/>
              <p:cNvSpPr/>
              <p:nvPr/>
            </p:nvSpPr>
            <p:spPr>
              <a:xfrm>
                <a:off x="5223207" y="2976532"/>
                <a:ext cx="204415" cy="1511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44500">
                  <a:lnSpc>
                    <a:spcPct val="90000"/>
                  </a:lnSpc>
                  <a:spcBef>
                    <a:spcPct val="0"/>
                  </a:spcBef>
                  <a:spcAft>
                    <a:spcPct val="35000"/>
                  </a:spcAft>
                </a:pPr>
                <a:endParaRPr lang="en-US" sz="2300" b="1">
                  <a:solidFill>
                    <a:prstClr val="white"/>
                  </a:solidFill>
                </a:endParaRPr>
              </a:p>
            </p:txBody>
          </p:sp>
        </p:grpSp>
        <p:grpSp>
          <p:nvGrpSpPr>
            <p:cNvPr id="95" name="Group 94"/>
            <p:cNvGrpSpPr/>
            <p:nvPr/>
          </p:nvGrpSpPr>
          <p:grpSpPr>
            <a:xfrm>
              <a:off x="1429559" y="5877807"/>
              <a:ext cx="2829394" cy="857844"/>
              <a:chOff x="-29809" y="1156898"/>
              <a:chExt cx="2454724" cy="851023"/>
            </a:xfrm>
          </p:grpSpPr>
          <p:sp>
            <p:nvSpPr>
              <p:cNvPr id="96" name="Rounded Rectangle 95"/>
              <p:cNvSpPr/>
              <p:nvPr/>
            </p:nvSpPr>
            <p:spPr>
              <a:xfrm>
                <a:off x="-29809" y="1156898"/>
                <a:ext cx="2454724" cy="8510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2300" b="1" dirty="0" smtClean="0">
                    <a:solidFill>
                      <a:prstClr val="white"/>
                    </a:solidFill>
                  </a:rPr>
                  <a:t>Set the time capture control register</a:t>
                </a:r>
              </a:p>
            </p:txBody>
          </p:sp>
          <p:sp>
            <p:nvSpPr>
              <p:cNvPr id="97" name="Rounded Rectangle 4"/>
              <p:cNvSpPr/>
              <p:nvPr/>
            </p:nvSpPr>
            <p:spPr>
              <a:xfrm>
                <a:off x="24930" y="1181824"/>
                <a:ext cx="2350132" cy="8011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Bef>
                    <a:spcPct val="0"/>
                  </a:spcBef>
                  <a:spcAft>
                    <a:spcPct val="35000"/>
                  </a:spcAft>
                </a:pPr>
                <a:endParaRPr lang="en-US" sz="2300" b="1" dirty="0">
                  <a:solidFill>
                    <a:prstClr val="white"/>
                  </a:solidFill>
                </a:endParaRPr>
              </a:p>
            </p:txBody>
          </p:sp>
        </p:grpSp>
        <p:sp>
          <p:nvSpPr>
            <p:cNvPr id="98" name="Freeform 97"/>
            <p:cNvSpPr/>
            <p:nvPr/>
          </p:nvSpPr>
          <p:spPr>
            <a:xfrm rot="22168">
              <a:off x="2505759" y="3097193"/>
              <a:ext cx="628836" cy="308462"/>
            </a:xfrm>
            <a:custGeom>
              <a:avLst/>
              <a:gdLst>
                <a:gd name="connsiteX0" fmla="*/ 0 w 252900"/>
                <a:gd name="connsiteY0" fmla="*/ 67628 h 338140"/>
                <a:gd name="connsiteX1" fmla="*/ 126450 w 252900"/>
                <a:gd name="connsiteY1" fmla="*/ 67628 h 338140"/>
                <a:gd name="connsiteX2" fmla="*/ 126450 w 252900"/>
                <a:gd name="connsiteY2" fmla="*/ 0 h 338140"/>
                <a:gd name="connsiteX3" fmla="*/ 252900 w 252900"/>
                <a:gd name="connsiteY3" fmla="*/ 169070 h 338140"/>
                <a:gd name="connsiteX4" fmla="*/ 126450 w 252900"/>
                <a:gd name="connsiteY4" fmla="*/ 338140 h 338140"/>
                <a:gd name="connsiteX5" fmla="*/ 126450 w 252900"/>
                <a:gd name="connsiteY5" fmla="*/ 270512 h 338140"/>
                <a:gd name="connsiteX6" fmla="*/ 0 w 252900"/>
                <a:gd name="connsiteY6" fmla="*/ 270512 h 338140"/>
                <a:gd name="connsiteX7" fmla="*/ 0 w 252900"/>
                <a:gd name="connsiteY7" fmla="*/ 67628 h 3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00" h="338140">
                  <a:moveTo>
                    <a:pt x="202320" y="1"/>
                  </a:moveTo>
                  <a:lnTo>
                    <a:pt x="202320" y="169070"/>
                  </a:lnTo>
                  <a:lnTo>
                    <a:pt x="252900" y="169070"/>
                  </a:lnTo>
                  <a:lnTo>
                    <a:pt x="126450" y="338139"/>
                  </a:lnTo>
                  <a:lnTo>
                    <a:pt x="0" y="169070"/>
                  </a:lnTo>
                  <a:lnTo>
                    <a:pt x="50580" y="169070"/>
                  </a:lnTo>
                  <a:lnTo>
                    <a:pt x="50580" y="1"/>
                  </a:lnTo>
                  <a:lnTo>
                    <a:pt x="202320"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7628" tIns="0" rIns="67627" bIns="75869" numCol="1" spcCol="1270" anchor="ctr" anchorCtr="0">
              <a:noAutofit/>
            </a:bodyPr>
            <a:lstStyle/>
            <a:p>
              <a:pPr algn="ctr" defTabSz="533400">
                <a:lnSpc>
                  <a:spcPct val="90000"/>
                </a:lnSpc>
                <a:spcBef>
                  <a:spcPct val="0"/>
                </a:spcBef>
                <a:spcAft>
                  <a:spcPct val="35000"/>
                </a:spcAft>
              </a:pPr>
              <a:endParaRPr lang="en-US" sz="2300" b="1" smtClean="0">
                <a:solidFill>
                  <a:prstClr val="white"/>
                </a:solidFill>
              </a:endParaRPr>
            </a:p>
          </p:txBody>
        </p:sp>
        <p:grpSp>
          <p:nvGrpSpPr>
            <p:cNvPr id="99" name="Group 98"/>
            <p:cNvGrpSpPr/>
            <p:nvPr/>
          </p:nvGrpSpPr>
          <p:grpSpPr>
            <a:xfrm>
              <a:off x="2529409" y="5492844"/>
              <a:ext cx="629692" cy="367472"/>
              <a:chOff x="903242" y="869162"/>
              <a:chExt cx="546308" cy="331409"/>
            </a:xfrm>
          </p:grpSpPr>
          <p:sp>
            <p:nvSpPr>
              <p:cNvPr id="100" name="Right Arrow 99"/>
              <p:cNvSpPr/>
              <p:nvPr/>
            </p:nvSpPr>
            <p:spPr>
              <a:xfrm rot="5377079">
                <a:off x="1037556" y="788577"/>
                <a:ext cx="277680" cy="5463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Right Arrow 4"/>
              <p:cNvSpPr/>
              <p:nvPr/>
            </p:nvSpPr>
            <p:spPr>
              <a:xfrm rot="-22921">
                <a:off x="1031822" y="869162"/>
                <a:ext cx="327784" cy="213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66750">
                  <a:lnSpc>
                    <a:spcPct val="90000"/>
                  </a:lnSpc>
                  <a:spcBef>
                    <a:spcPct val="0"/>
                  </a:spcBef>
                  <a:spcAft>
                    <a:spcPct val="35000"/>
                  </a:spcAft>
                </a:pPr>
                <a:endParaRPr lang="en-US" sz="2300" b="1" dirty="0">
                  <a:solidFill>
                    <a:prstClr val="white"/>
                  </a:solidFill>
                </a:endParaRPr>
              </a:p>
            </p:txBody>
          </p:sp>
        </p:grpSp>
      </p:grpSp>
      <p:sp>
        <p:nvSpPr>
          <p:cNvPr id="103" name="TextBox 102"/>
          <p:cNvSpPr txBox="1"/>
          <p:nvPr/>
        </p:nvSpPr>
        <p:spPr>
          <a:xfrm>
            <a:off x="4684836" y="1428151"/>
            <a:ext cx="6531853" cy="400110"/>
          </a:xfrm>
          <a:prstGeom prst="rect">
            <a:avLst/>
          </a:prstGeom>
          <a:noFill/>
        </p:spPr>
        <p:txBody>
          <a:bodyPr wrap="none" rtlCol="0">
            <a:spAutoFit/>
          </a:bodyPr>
          <a:lstStyle/>
          <a:p>
            <a:r>
              <a:rPr lang="en-US" sz="2000" dirty="0" smtClean="0">
                <a:solidFill>
                  <a:prstClr val="black"/>
                </a:solidFill>
              </a:rPr>
              <a:t>Setting of clock signal distribution and reset by RTC software.</a:t>
            </a:r>
          </a:p>
        </p:txBody>
      </p:sp>
      <p:sp>
        <p:nvSpPr>
          <p:cNvPr id="104" name="TextBox 103"/>
          <p:cNvSpPr txBox="1"/>
          <p:nvPr/>
        </p:nvSpPr>
        <p:spPr>
          <a:xfrm>
            <a:off x="4684836" y="2357933"/>
            <a:ext cx="4817986" cy="707886"/>
          </a:xfrm>
          <a:prstGeom prst="rect">
            <a:avLst/>
          </a:prstGeom>
          <a:noFill/>
        </p:spPr>
        <p:txBody>
          <a:bodyPr wrap="none" rtlCol="0">
            <a:spAutoFit/>
          </a:bodyPr>
          <a:lstStyle/>
          <a:p>
            <a:r>
              <a:rPr lang="en-US" sz="2000" dirty="0" smtClean="0">
                <a:solidFill>
                  <a:prstClr val="black"/>
                </a:solidFill>
              </a:rPr>
              <a:t>Time setting in the clock counter and initial</a:t>
            </a:r>
          </a:p>
          <a:p>
            <a:r>
              <a:rPr lang="en-US" sz="2000" dirty="0" smtClean="0">
                <a:solidFill>
                  <a:prstClr val="black"/>
                </a:solidFill>
              </a:rPr>
              <a:t>setting of the time-error adjustment register</a:t>
            </a:r>
          </a:p>
        </p:txBody>
      </p:sp>
      <p:sp>
        <p:nvSpPr>
          <p:cNvPr id="105" name="TextBox 104"/>
          <p:cNvSpPr txBox="1"/>
          <p:nvPr/>
        </p:nvSpPr>
        <p:spPr>
          <a:xfrm>
            <a:off x="4684836" y="3591286"/>
            <a:ext cx="3729291" cy="400110"/>
          </a:xfrm>
          <a:prstGeom prst="rect">
            <a:avLst/>
          </a:prstGeom>
          <a:noFill/>
        </p:spPr>
        <p:txBody>
          <a:bodyPr wrap="none" rtlCol="0">
            <a:spAutoFit/>
          </a:bodyPr>
          <a:lstStyle/>
          <a:p>
            <a:r>
              <a:rPr lang="en-US" sz="2000" dirty="0" smtClean="0">
                <a:solidFill>
                  <a:prstClr val="black"/>
                </a:solidFill>
              </a:rPr>
              <a:t>Initial setting of the alarm register</a:t>
            </a:r>
          </a:p>
        </p:txBody>
      </p:sp>
      <p:sp>
        <p:nvSpPr>
          <p:cNvPr id="106" name="Rectangle 105"/>
          <p:cNvSpPr/>
          <p:nvPr/>
        </p:nvSpPr>
        <p:spPr>
          <a:xfrm>
            <a:off x="4684836" y="4712525"/>
            <a:ext cx="5094664" cy="400110"/>
          </a:xfrm>
          <a:prstGeom prst="rect">
            <a:avLst/>
          </a:prstGeom>
        </p:spPr>
        <p:txBody>
          <a:bodyPr wrap="none">
            <a:spAutoFit/>
          </a:bodyPr>
          <a:lstStyle/>
          <a:p>
            <a:r>
              <a:rPr lang="en-US" sz="2000" dirty="0" smtClean="0">
                <a:solidFill>
                  <a:prstClr val="black"/>
                </a:solidFill>
                <a:latin typeface="Arial" panose="020B0604020202020204" pitchFamily="34" charset="0"/>
              </a:rPr>
              <a:t>Initial setting of the interrupt control register</a:t>
            </a:r>
            <a:endParaRPr lang="en-US" sz="2000" dirty="0" smtClean="0">
              <a:solidFill>
                <a:prstClr val="black"/>
              </a:solidFill>
            </a:endParaRPr>
          </a:p>
        </p:txBody>
      </p:sp>
      <p:sp>
        <p:nvSpPr>
          <p:cNvPr id="107" name="Rectangle 106"/>
          <p:cNvSpPr/>
          <p:nvPr/>
        </p:nvSpPr>
        <p:spPr>
          <a:xfrm>
            <a:off x="4684836" y="6122063"/>
            <a:ext cx="5564344" cy="400110"/>
          </a:xfrm>
          <a:prstGeom prst="rect">
            <a:avLst/>
          </a:prstGeom>
        </p:spPr>
        <p:txBody>
          <a:bodyPr wrap="none">
            <a:spAutoFit/>
          </a:bodyPr>
          <a:lstStyle/>
          <a:p>
            <a:r>
              <a:rPr lang="en-US" sz="2000" dirty="0" smtClean="0">
                <a:solidFill>
                  <a:prstClr val="black"/>
                </a:solidFill>
                <a:latin typeface="Arial" panose="020B0604020202020204" pitchFamily="34" charset="0"/>
              </a:rPr>
              <a:t>Initial setting of the time capture control register</a:t>
            </a:r>
            <a:endParaRPr lang="en-US" sz="2000" dirty="0" smtClean="0">
              <a:solidFill>
                <a:prstClr val="black"/>
              </a:solidFill>
            </a:endParaRPr>
          </a:p>
        </p:txBody>
      </p:sp>
    </p:spTree>
    <p:extLst>
      <p:ext uri="{BB962C8B-B14F-4D97-AF65-F5344CB8AC3E}">
        <p14:creationId xmlns:p14="http://schemas.microsoft.com/office/powerpoint/2010/main" val="2789377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smtClean="0"/>
              <a:t>MODES</a:t>
            </a:r>
            <a:endParaRPr kumimoji="1" lang="en-US" altLang="ja-JP" cap="all"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79533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modes</a:t>
            </a:r>
            <a:endParaRPr lang="en-US" dirty="0"/>
          </a:p>
        </p:txBody>
      </p:sp>
      <p:sp>
        <p:nvSpPr>
          <p:cNvPr id="4" name="Inhaltsplatzhalter 3"/>
          <p:cNvSpPr>
            <a:spLocks noGrp="1"/>
          </p:cNvSpPr>
          <p:nvPr>
            <p:ph idx="1"/>
          </p:nvPr>
        </p:nvSpPr>
        <p:spPr>
          <a:xfrm>
            <a:off x="1080000" y="1598016"/>
            <a:ext cx="9810739" cy="4406784"/>
          </a:xfrm>
        </p:spPr>
        <p:txBody>
          <a:bodyPr/>
          <a:lstStyle/>
          <a:p>
            <a:pPr>
              <a:lnSpc>
                <a:spcPct val="150000"/>
              </a:lnSpc>
            </a:pPr>
            <a:r>
              <a:rPr lang="en-US" sz="2300" dirty="0" smtClean="0">
                <a:latin typeface="Arial" panose="020B0604020202020204" pitchFamily="34" charset="0"/>
                <a:cs typeface="Arial" panose="020B0604020202020204" pitchFamily="34" charset="0"/>
              </a:rPr>
              <a:t>Low power</a:t>
            </a:r>
          </a:p>
          <a:p>
            <a:pPr>
              <a:lnSpc>
                <a:spcPct val="150000"/>
              </a:lnSpc>
            </a:pPr>
            <a:r>
              <a:rPr lang="en-US" sz="2300" dirty="0" smtClean="0">
                <a:latin typeface="Arial" panose="020B0604020202020204" pitchFamily="34" charset="0"/>
                <a:cs typeface="Arial" panose="020B0604020202020204" pitchFamily="34" charset="0"/>
              </a:rPr>
              <a:t>Software standby mode</a:t>
            </a:r>
          </a:p>
          <a:p>
            <a:pPr>
              <a:lnSpc>
                <a:spcPct val="150000"/>
              </a:lnSpc>
            </a:pPr>
            <a:r>
              <a:rPr lang="en-US" sz="2300" dirty="0" smtClean="0">
                <a:latin typeface="Arial" panose="020B0604020202020204" pitchFamily="34" charset="0"/>
                <a:cs typeface="Arial" panose="020B0604020202020204" pitchFamily="34" charset="0"/>
              </a:rPr>
              <a:t>Deep software standby mode</a:t>
            </a:r>
          </a:p>
          <a:p>
            <a:pPr>
              <a:lnSpc>
                <a:spcPct val="150000"/>
              </a:lnSpc>
            </a:pPr>
            <a:r>
              <a:rPr lang="en-US" sz="2300" dirty="0" smtClean="0">
                <a:latin typeface="Arial" panose="020B0604020202020204" pitchFamily="34" charset="0"/>
                <a:cs typeface="Arial" panose="020B0604020202020204" pitchFamily="34" charset="0"/>
              </a:rPr>
              <a:t>Battery backup</a:t>
            </a:r>
          </a:p>
          <a:p>
            <a:pPr>
              <a:lnSpc>
                <a:spcPct val="150000"/>
              </a:lnSpc>
            </a:pPr>
            <a:r>
              <a:rPr lang="en-US" sz="2300" dirty="0" smtClean="0">
                <a:latin typeface="Arial" panose="020B0604020202020204" pitchFamily="34" charset="0"/>
                <a:cs typeface="Arial" panose="020B0604020202020204" pitchFamily="34" charset="0"/>
              </a:rPr>
              <a:t>Hour mode</a:t>
            </a:r>
            <a:endParaRPr lang="en-US" sz="2300" dirty="0">
              <a:latin typeface="Arial" panose="020B0604020202020204" pitchFamily="34" charset="0"/>
              <a:cs typeface="Arial" panose="020B0604020202020204" pitchFamily="34" charset="0"/>
            </a:endParaRPr>
          </a:p>
          <a:p>
            <a:pPr lvl="0">
              <a:lnSpc>
                <a:spcPct val="200000"/>
              </a:lnSpc>
            </a:pP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184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kumimoji="1" lang="en-US" altLang="ja-JP" cap="all" dirty="0" smtClean="0"/>
              <a:t>Time setting</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979069"/>
          </a:xfrm>
        </p:spPr>
        <p:txBody>
          <a:bodyPr/>
          <a:lstStyle/>
          <a:p>
            <a:r>
              <a:rPr lang="en-US" altLang="ja-JP" sz="2000" b="1" dirty="0" smtClean="0"/>
              <a:t>TIME SETTING Flow CHART</a:t>
            </a:r>
          </a:p>
          <a:p>
            <a:r>
              <a:rPr kumimoji="1" lang="en-US" altLang="ja-JP" sz="2000" b="1" dirty="0" smtClean="0"/>
              <a:t>REGISTERS FOR TIME SETTING</a:t>
            </a:r>
            <a:endParaRPr kumimoji="1" lang="ja-JP" altLang="en-US" sz="2000" b="1"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932276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Time setting Flow CHART</a:t>
            </a:r>
            <a:endParaRPr lang="en-US" dirty="0"/>
          </a:p>
        </p:txBody>
      </p:sp>
      <p:grpSp>
        <p:nvGrpSpPr>
          <p:cNvPr id="7" name="Canvas 1"/>
          <p:cNvGrpSpPr/>
          <p:nvPr/>
        </p:nvGrpSpPr>
        <p:grpSpPr>
          <a:xfrm>
            <a:off x="6718007" y="360948"/>
            <a:ext cx="5763985" cy="6770682"/>
            <a:chOff x="379310" y="262928"/>
            <a:chExt cx="4975645" cy="8155902"/>
          </a:xfrm>
        </p:grpSpPr>
        <p:sp>
          <p:nvSpPr>
            <p:cNvPr id="8" name="Rectangle 7"/>
            <p:cNvSpPr/>
            <p:nvPr/>
          </p:nvSpPr>
          <p:spPr>
            <a:xfrm>
              <a:off x="1175385" y="914400"/>
              <a:ext cx="4179570" cy="7504430"/>
            </a:xfrm>
            <a:prstGeom prst="rect">
              <a:avLst/>
            </a:prstGeom>
          </p:spPr>
        </p:sp>
        <p:sp>
          <p:nvSpPr>
            <p:cNvPr id="9" name="Rectangle 8"/>
            <p:cNvSpPr/>
            <p:nvPr/>
          </p:nvSpPr>
          <p:spPr>
            <a:xfrm>
              <a:off x="834066" y="262928"/>
              <a:ext cx="18669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a:solidFill>
                    <a:prstClr val="white"/>
                  </a:solidFill>
                  <a:ea typeface="Calibri" panose="020F0502020204030204" pitchFamily="34" charset="0"/>
                  <a:cs typeface="Times New Roman" panose="02020603050405020304" pitchFamily="18" charset="0"/>
                </a:rPr>
                <a:t>RCR2.START = 0</a:t>
              </a:r>
            </a:p>
          </p:txBody>
        </p:sp>
        <p:sp>
          <p:nvSpPr>
            <p:cNvPr id="10" name="Diamond 9"/>
            <p:cNvSpPr/>
            <p:nvPr/>
          </p:nvSpPr>
          <p:spPr>
            <a:xfrm>
              <a:off x="664232" y="961846"/>
              <a:ext cx="2206925" cy="5795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dirty="0">
                  <a:solidFill>
                    <a:prstClr val="white"/>
                  </a:solidFill>
                  <a:ea typeface="Calibri" panose="020F0502020204030204" pitchFamily="34" charset="0"/>
                  <a:cs typeface="Times New Roman" panose="02020603050405020304" pitchFamily="18" charset="0"/>
                </a:rPr>
                <a:t>RCR2.START = 0 ?</a:t>
              </a:r>
              <a:endParaRPr lang="en-US" sz="1100" dirty="0">
                <a:solidFill>
                  <a:prstClr val="white"/>
                </a:solidFill>
                <a:ea typeface="Calibri" panose="020F0502020204030204" pitchFamily="34" charset="0"/>
                <a:cs typeface="Times New Roman" panose="02020603050405020304" pitchFamily="18" charset="0"/>
              </a:endParaRPr>
            </a:p>
          </p:txBody>
        </p:sp>
        <p:cxnSp>
          <p:nvCxnSpPr>
            <p:cNvPr id="11" name="Straight Arrow Connector 10"/>
            <p:cNvCxnSpPr>
              <a:stCxn id="9" idx="2"/>
              <a:endCxn id="10" idx="0"/>
            </p:cNvCxnSpPr>
            <p:nvPr/>
          </p:nvCxnSpPr>
          <p:spPr>
            <a:xfrm>
              <a:off x="1767516" y="720128"/>
              <a:ext cx="179" cy="24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24327" y="1792072"/>
              <a:ext cx="1885950" cy="404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a:solidFill>
                    <a:prstClr val="white"/>
                  </a:solidFill>
                  <a:ea typeface="Calibri" panose="020F0502020204030204" pitchFamily="34" charset="0"/>
                  <a:cs typeface="Times New Roman" panose="02020603050405020304" pitchFamily="18" charset="0"/>
                </a:rPr>
                <a:t>RCR2.RESET = 1</a:t>
              </a:r>
            </a:p>
          </p:txBody>
        </p:sp>
        <p:cxnSp>
          <p:nvCxnSpPr>
            <p:cNvPr id="13" name="Straight Arrow Connector 12"/>
            <p:cNvCxnSpPr>
              <a:stCxn id="10" idx="2"/>
              <a:endCxn id="12" idx="0"/>
            </p:cNvCxnSpPr>
            <p:nvPr/>
          </p:nvCxnSpPr>
          <p:spPr>
            <a:xfrm flipH="1">
              <a:off x="1767180" y="1541433"/>
              <a:ext cx="515" cy="25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5016" y="2421985"/>
              <a:ext cx="18859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a:solidFill>
                    <a:prstClr val="white"/>
                  </a:solidFill>
                  <a:ea typeface="Calibri" panose="020F0502020204030204" pitchFamily="34" charset="0"/>
                  <a:cs typeface="Times New Roman" panose="02020603050405020304" pitchFamily="18" charset="0"/>
                </a:rPr>
                <a:t>Set RCR3 </a:t>
              </a:r>
              <a:br>
                <a:rPr lang="en-US" sz="1050" dirty="0">
                  <a:solidFill>
                    <a:prstClr val="white"/>
                  </a:solidFill>
                  <a:ea typeface="Calibri" panose="020F0502020204030204" pitchFamily="34" charset="0"/>
                  <a:cs typeface="Times New Roman" panose="02020603050405020304" pitchFamily="18" charset="0"/>
                </a:rPr>
              </a:br>
              <a:r>
                <a:rPr lang="en-US" sz="1050" dirty="0">
                  <a:solidFill>
                    <a:prstClr val="white"/>
                  </a:solidFill>
                  <a:ea typeface="Calibri" panose="020F0502020204030204" pitchFamily="34" charset="0"/>
                  <a:cs typeface="Times New Roman" panose="02020603050405020304" pitchFamily="18" charset="0"/>
                </a:rPr>
                <a:t>(Sub-clock oscillator)</a:t>
              </a:r>
            </a:p>
          </p:txBody>
        </p:sp>
        <p:sp>
          <p:nvSpPr>
            <p:cNvPr id="15" name="Rectangle 14"/>
            <p:cNvSpPr/>
            <p:nvPr/>
          </p:nvSpPr>
          <p:spPr>
            <a:xfrm>
              <a:off x="457199" y="3116396"/>
              <a:ext cx="2587925" cy="69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a:solidFill>
                    <a:prstClr val="white"/>
                  </a:solidFill>
                  <a:ea typeface="Calibri" panose="020F0502020204030204" pitchFamily="34" charset="0"/>
                  <a:cs typeface="Times New Roman" panose="02020603050405020304" pitchFamily="18" charset="0"/>
                </a:rPr>
                <a:t>Set RSECCNT, RMINCNT, RHRCNT, </a:t>
              </a:r>
              <a:br>
                <a:rPr lang="en-US" sz="1050" dirty="0">
                  <a:solidFill>
                    <a:prstClr val="white"/>
                  </a:solidFill>
                  <a:ea typeface="Calibri" panose="020F0502020204030204" pitchFamily="34" charset="0"/>
                  <a:cs typeface="Times New Roman" panose="02020603050405020304" pitchFamily="18" charset="0"/>
                </a:rPr>
              </a:br>
              <a:r>
                <a:rPr lang="en-US" sz="1050" dirty="0">
                  <a:solidFill>
                    <a:prstClr val="white"/>
                  </a:solidFill>
                  <a:ea typeface="Calibri" panose="020F0502020204030204" pitchFamily="34" charset="0"/>
                  <a:cs typeface="Times New Roman" panose="02020603050405020304" pitchFamily="18" charset="0"/>
                </a:rPr>
                <a:t>RWKCNT, RDAYCNT, RMONCNT,RYRCNT</a:t>
              </a:r>
              <a:br>
                <a:rPr lang="en-US" sz="1050" dirty="0">
                  <a:solidFill>
                    <a:prstClr val="white"/>
                  </a:solidFill>
                  <a:ea typeface="Calibri" panose="020F0502020204030204" pitchFamily="34" charset="0"/>
                  <a:cs typeface="Times New Roman" panose="02020603050405020304" pitchFamily="18" charset="0"/>
                </a:rPr>
              </a:br>
              <a:r>
                <a:rPr lang="en-US" sz="1050" dirty="0">
                  <a:solidFill>
                    <a:prstClr val="white"/>
                  </a:solidFill>
                  <a:ea typeface="Calibri" panose="020F0502020204030204" pitchFamily="34" charset="0"/>
                  <a:cs typeface="Times New Roman" panose="02020603050405020304" pitchFamily="18" charset="0"/>
                </a:rPr>
                <a:t>(Counter Registers)</a:t>
              </a:r>
            </a:p>
          </p:txBody>
        </p:sp>
        <p:sp>
          <p:nvSpPr>
            <p:cNvPr id="16" name="Rectangle 15"/>
            <p:cNvSpPr/>
            <p:nvPr/>
          </p:nvSpPr>
          <p:spPr>
            <a:xfrm>
              <a:off x="804516" y="4881221"/>
              <a:ext cx="18859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a:solidFill>
                    <a:prstClr val="white"/>
                  </a:solidFill>
                  <a:ea typeface="Calibri" panose="020F0502020204030204" pitchFamily="34" charset="0"/>
                  <a:cs typeface="Times New Roman" panose="02020603050405020304" pitchFamily="18" charset="0"/>
                </a:rPr>
                <a:t>Set RADJ </a:t>
              </a:r>
              <a:br>
                <a:rPr lang="en-US" sz="1050" dirty="0">
                  <a:solidFill>
                    <a:prstClr val="white"/>
                  </a:solidFill>
                  <a:ea typeface="Calibri" panose="020F0502020204030204" pitchFamily="34" charset="0"/>
                  <a:cs typeface="Times New Roman" panose="02020603050405020304" pitchFamily="18" charset="0"/>
                </a:rPr>
              </a:br>
              <a:r>
                <a:rPr lang="en-US" sz="1050" dirty="0">
                  <a:solidFill>
                    <a:prstClr val="white"/>
                  </a:solidFill>
                  <a:ea typeface="Calibri" panose="020F0502020204030204" pitchFamily="34" charset="0"/>
                  <a:cs typeface="Times New Roman" panose="02020603050405020304" pitchFamily="18" charset="0"/>
                </a:rPr>
                <a:t>(Time Error Adjustment)</a:t>
              </a:r>
            </a:p>
          </p:txBody>
        </p:sp>
        <p:sp>
          <p:nvSpPr>
            <p:cNvPr id="17" name="Rectangle 16"/>
            <p:cNvSpPr/>
            <p:nvPr/>
          </p:nvSpPr>
          <p:spPr>
            <a:xfrm>
              <a:off x="804516" y="5656514"/>
              <a:ext cx="18859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50" dirty="0" smtClean="0">
                  <a:solidFill>
                    <a:prstClr val="white"/>
                  </a:solidFill>
                  <a:ea typeface="Calibri" panose="020F0502020204030204" pitchFamily="34" charset="0"/>
                  <a:cs typeface="Times New Roman" panose="02020603050405020304" pitchFamily="18" charset="0"/>
                </a:rPr>
                <a:t>RCR2.START </a:t>
              </a:r>
              <a:r>
                <a:rPr lang="en-US" sz="1050" dirty="0">
                  <a:solidFill>
                    <a:prstClr val="white"/>
                  </a:solidFill>
                  <a:ea typeface="Calibri" panose="020F0502020204030204" pitchFamily="34" charset="0"/>
                  <a:cs typeface="Times New Roman" panose="02020603050405020304" pitchFamily="18" charset="0"/>
                </a:rPr>
                <a:t>= 1</a:t>
              </a:r>
            </a:p>
          </p:txBody>
        </p:sp>
        <p:sp>
          <p:nvSpPr>
            <p:cNvPr id="18" name="Diamond 17"/>
            <p:cNvSpPr/>
            <p:nvPr/>
          </p:nvSpPr>
          <p:spPr>
            <a:xfrm>
              <a:off x="526210" y="4038820"/>
              <a:ext cx="2449902" cy="676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900" dirty="0">
                  <a:solidFill>
                    <a:prstClr val="white"/>
                  </a:solidFill>
                  <a:latin typeface="Times New Roman" panose="02020603050405020304" pitchFamily="18" charset="0"/>
                  <a:ea typeface="Calibri" panose="020F0502020204030204" pitchFamily="34" charset="0"/>
                </a:rPr>
                <a:t>RCR4.RCKSEL = 0 ?</a:t>
              </a:r>
              <a:endParaRPr lang="en-US" sz="1200" dirty="0">
                <a:solidFill>
                  <a:prstClr val="white"/>
                </a:solidFill>
                <a:latin typeface="Times New Roman" panose="02020603050405020304" pitchFamily="18" charset="0"/>
                <a:ea typeface="Times New Roman" panose="02020603050405020304" pitchFamily="18" charset="0"/>
              </a:endParaRPr>
            </a:p>
          </p:txBody>
        </p:sp>
        <p:cxnSp>
          <p:nvCxnSpPr>
            <p:cNvPr id="19" name="Straight Arrow Connector 18"/>
            <p:cNvCxnSpPr>
              <a:stCxn id="12" idx="2"/>
              <a:endCxn id="14" idx="0"/>
            </p:cNvCxnSpPr>
            <p:nvPr/>
          </p:nvCxnSpPr>
          <p:spPr>
            <a:xfrm flipH="1">
              <a:off x="1757991" y="2196935"/>
              <a:ext cx="9189" cy="22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a:endCxn id="18" idx="0"/>
            </p:cNvCxnSpPr>
            <p:nvPr/>
          </p:nvCxnSpPr>
          <p:spPr>
            <a:xfrm flipH="1">
              <a:off x="1751161" y="3812696"/>
              <a:ext cx="1" cy="22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2"/>
              <a:endCxn id="15" idx="0"/>
            </p:cNvCxnSpPr>
            <p:nvPr/>
          </p:nvCxnSpPr>
          <p:spPr>
            <a:xfrm flipH="1">
              <a:off x="1751162" y="2879185"/>
              <a:ext cx="6829" cy="23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16" idx="0"/>
            </p:cNvCxnSpPr>
            <p:nvPr/>
          </p:nvCxnSpPr>
          <p:spPr>
            <a:xfrm flipH="1">
              <a:off x="1747491" y="4715095"/>
              <a:ext cx="3670" cy="16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7" idx="0"/>
            </p:cNvCxnSpPr>
            <p:nvPr/>
          </p:nvCxnSpPr>
          <p:spPr>
            <a:xfrm>
              <a:off x="1747491" y="5338421"/>
              <a:ext cx="0" cy="3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p:cNvSpPr/>
            <p:nvPr/>
          </p:nvSpPr>
          <p:spPr>
            <a:xfrm>
              <a:off x="560718" y="6382395"/>
              <a:ext cx="2380891" cy="676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900" dirty="0">
                  <a:solidFill>
                    <a:prstClr val="white"/>
                  </a:solidFill>
                  <a:latin typeface="Times New Roman" panose="02020603050405020304" pitchFamily="18" charset="0"/>
                  <a:ea typeface="Calibri" panose="020F0502020204030204" pitchFamily="34" charset="0"/>
                </a:rPr>
                <a:t>RCR2.START = 1 ?</a:t>
              </a:r>
              <a:endParaRPr lang="en-US" sz="1200" dirty="0">
                <a:solidFill>
                  <a:prstClr val="white"/>
                </a:solidFill>
                <a:latin typeface="Times New Roman" panose="02020603050405020304" pitchFamily="18" charset="0"/>
                <a:ea typeface="Times New Roman" panose="02020603050405020304" pitchFamily="18" charset="0"/>
              </a:endParaRPr>
            </a:p>
          </p:txBody>
        </p:sp>
        <p:cxnSp>
          <p:nvCxnSpPr>
            <p:cNvPr id="25" name="Straight Arrow Connector 24"/>
            <p:cNvCxnSpPr>
              <a:stCxn id="17" idx="2"/>
              <a:endCxn id="24" idx="0"/>
            </p:cNvCxnSpPr>
            <p:nvPr/>
          </p:nvCxnSpPr>
          <p:spPr>
            <a:xfrm>
              <a:off x="1747491" y="6113714"/>
              <a:ext cx="3673" cy="2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2"/>
            </p:cNvCxnSpPr>
            <p:nvPr/>
          </p:nvCxnSpPr>
          <p:spPr>
            <a:xfrm>
              <a:off x="1751164" y="7058670"/>
              <a:ext cx="0" cy="35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p:cNvCxnSpPr>
            <p:nvPr/>
          </p:nvCxnSpPr>
          <p:spPr>
            <a:xfrm rot="5400000" flipH="1">
              <a:off x="1314398" y="6621905"/>
              <a:ext cx="864903" cy="8628"/>
            </a:xfrm>
            <a:prstGeom prst="bentConnector5">
              <a:avLst>
                <a:gd name="adj1" fmla="val -6484"/>
                <a:gd name="adj2" fmla="val 16446987"/>
                <a:gd name="adj3" fmla="val 1000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H="1">
              <a:off x="767748" y="810884"/>
              <a:ext cx="1009292" cy="443452"/>
            </a:xfrm>
            <a:prstGeom prst="bentConnector3">
              <a:avLst>
                <a:gd name="adj1" fmla="val -4231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 Box 31"/>
            <p:cNvSpPr txBox="1"/>
            <p:nvPr/>
          </p:nvSpPr>
          <p:spPr>
            <a:xfrm>
              <a:off x="379310" y="970766"/>
              <a:ext cx="526212" cy="25879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900" dirty="0">
                  <a:solidFill>
                    <a:srgbClr val="5B9BD5"/>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No</a:t>
              </a:r>
              <a:endParaRPr lang="en-US" sz="900" dirty="0">
                <a:solidFill>
                  <a:prstClr val="black"/>
                </a:solidFill>
                <a:ea typeface="Calibri" panose="020F0502020204030204" pitchFamily="34" charset="0"/>
                <a:cs typeface="Times New Roman" panose="02020603050405020304" pitchFamily="18" charset="0"/>
              </a:endParaRPr>
            </a:p>
          </p:txBody>
        </p:sp>
        <p:sp>
          <p:nvSpPr>
            <p:cNvPr id="30" name="Text Box 31"/>
            <p:cNvSpPr txBox="1"/>
            <p:nvPr/>
          </p:nvSpPr>
          <p:spPr>
            <a:xfrm>
              <a:off x="793207" y="6876497"/>
              <a:ext cx="325069" cy="2584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900" dirty="0">
                  <a:solidFill>
                    <a:srgbClr val="5B9BD5"/>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rPr>
                <a:t>No</a:t>
              </a:r>
              <a:endParaRPr lang="en-US" sz="900" dirty="0">
                <a:solidFill>
                  <a:prstClr val="black"/>
                </a:solidFill>
                <a:latin typeface="Times New Roman" panose="02020603050405020304" pitchFamily="18" charset="0"/>
                <a:ea typeface="Times New Roman" panose="02020603050405020304" pitchFamily="18" charset="0"/>
              </a:endParaRPr>
            </a:p>
          </p:txBody>
        </p:sp>
        <p:sp>
          <p:nvSpPr>
            <p:cNvPr id="31" name="Text Box 31"/>
            <p:cNvSpPr txBox="1"/>
            <p:nvPr/>
          </p:nvSpPr>
          <p:spPr>
            <a:xfrm>
              <a:off x="1772415" y="1473978"/>
              <a:ext cx="525780" cy="2584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900" dirty="0">
                  <a:solidFill>
                    <a:srgbClr val="5B9BD5"/>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rPr>
                <a:t>Yes</a:t>
              </a:r>
              <a:endParaRPr lang="en-US" sz="900" dirty="0">
                <a:solidFill>
                  <a:prstClr val="black"/>
                </a:solidFill>
                <a:latin typeface="Times New Roman" panose="02020603050405020304" pitchFamily="18" charset="0"/>
                <a:ea typeface="Times New Roman" panose="02020603050405020304" pitchFamily="18" charset="0"/>
              </a:endParaRPr>
            </a:p>
          </p:txBody>
        </p:sp>
        <p:sp>
          <p:nvSpPr>
            <p:cNvPr id="32" name="Text Box 31"/>
            <p:cNvSpPr txBox="1"/>
            <p:nvPr/>
          </p:nvSpPr>
          <p:spPr>
            <a:xfrm>
              <a:off x="1787334" y="4640025"/>
              <a:ext cx="1241978"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n-US" sz="900" dirty="0">
                  <a:solidFill>
                    <a:srgbClr val="5B9BD5"/>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rPr>
                <a:t>Yes (sub-clock)</a:t>
              </a:r>
              <a:endParaRPr lang="en-US" sz="900" dirty="0">
                <a:solidFill>
                  <a:prstClr val="black"/>
                </a:solidFill>
                <a:latin typeface="Times New Roman" panose="02020603050405020304" pitchFamily="18" charset="0"/>
                <a:ea typeface="Times New Roman" panose="02020603050405020304" pitchFamily="18" charset="0"/>
              </a:endParaRPr>
            </a:p>
          </p:txBody>
        </p:sp>
        <p:sp>
          <p:nvSpPr>
            <p:cNvPr id="33" name="Text Box 31"/>
            <p:cNvSpPr txBox="1"/>
            <p:nvPr/>
          </p:nvSpPr>
          <p:spPr>
            <a:xfrm>
              <a:off x="1734495" y="7118074"/>
              <a:ext cx="525145" cy="2584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n-US" sz="900" dirty="0">
                  <a:solidFill>
                    <a:srgbClr val="5B9BD5"/>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rPr>
                <a:t>Yes</a:t>
              </a:r>
              <a:endParaRPr lang="en-US" sz="900" dirty="0">
                <a:solidFill>
                  <a:prstClr val="black"/>
                </a:solidFill>
                <a:latin typeface="Times New Roman" panose="02020603050405020304" pitchFamily="18" charset="0"/>
                <a:ea typeface="Times New Roman" panose="02020603050405020304" pitchFamily="18" charset="0"/>
              </a:endParaRPr>
            </a:p>
          </p:txBody>
        </p:sp>
        <p:cxnSp>
          <p:nvCxnSpPr>
            <p:cNvPr id="34" name="Elbow Connector 33"/>
            <p:cNvCxnSpPr/>
            <p:nvPr/>
          </p:nvCxnSpPr>
          <p:spPr>
            <a:xfrm flipH="1">
              <a:off x="1742534" y="4376969"/>
              <a:ext cx="1242080" cy="1100827"/>
            </a:xfrm>
            <a:prstGeom prst="bentConnector3">
              <a:avLst>
                <a:gd name="adj1" fmla="val -5662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 Box 31"/>
            <p:cNvSpPr txBox="1"/>
            <p:nvPr/>
          </p:nvSpPr>
          <p:spPr>
            <a:xfrm>
              <a:off x="2753208" y="4100886"/>
              <a:ext cx="1147924" cy="2584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en-US" sz="900" dirty="0">
                  <a:solidFill>
                    <a:srgbClr val="5B9BD5"/>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rPr>
                <a:t>No (main-clock)</a:t>
              </a:r>
              <a:endParaRPr lang="en-US" sz="900" dirty="0">
                <a:solidFill>
                  <a:prstClr val="black"/>
                </a:solidFill>
                <a:latin typeface="Times New Roman" panose="02020603050405020304" pitchFamily="18" charset="0"/>
                <a:ea typeface="Times New Roman" panose="02020603050405020304" pitchFamily="18" charset="0"/>
              </a:endParaRPr>
            </a:p>
          </p:txBody>
        </p:sp>
      </p:grpSp>
      <p:sp>
        <p:nvSpPr>
          <p:cNvPr id="36" name="TextBox 35"/>
          <p:cNvSpPr txBox="1"/>
          <p:nvPr/>
        </p:nvSpPr>
        <p:spPr>
          <a:xfrm>
            <a:off x="1238956" y="1702139"/>
            <a:ext cx="3493851" cy="4401205"/>
          </a:xfrm>
          <a:prstGeom prst="rect">
            <a:avLst/>
          </a:prstGeom>
          <a:noFill/>
        </p:spPr>
        <p:txBody>
          <a:bodyPr wrap="square" rtlCol="0">
            <a:spAutoFit/>
          </a:bodyPr>
          <a:lstStyle/>
          <a:p>
            <a:r>
              <a:rPr lang="en-US" sz="1400" i="1" dirty="0" smtClean="0">
                <a:solidFill>
                  <a:prstClr val="black"/>
                </a:solidFill>
                <a:latin typeface="Arial" panose="020B0604020202020204" pitchFamily="34" charset="0"/>
                <a:cs typeface="Arial" panose="020B0604020202020204" pitchFamily="34" charset="0"/>
              </a:rPr>
              <a:t>START_TIME_SETTING</a:t>
            </a:r>
          </a:p>
          <a:p>
            <a:endParaRPr lang="en-US" sz="1400" dirty="0" smtClean="0">
              <a:solidFill>
                <a:prstClr val="black"/>
              </a:solidFill>
              <a:latin typeface="Arial" panose="020B0604020202020204" pitchFamily="34" charset="0"/>
              <a:cs typeface="Arial" panose="020B0604020202020204" pitchFamily="34" charset="0"/>
            </a:endParaRPr>
          </a:p>
          <a:p>
            <a:endParaRPr lang="en-US" sz="1400" dirty="0" smtClean="0">
              <a:solidFill>
                <a:prstClr val="black"/>
              </a:solidFill>
              <a:latin typeface="Arial" panose="020B0604020202020204" pitchFamily="34" charset="0"/>
              <a:cs typeface="Arial" panose="020B0604020202020204" pitchFamily="34" charset="0"/>
            </a:endParaRPr>
          </a:p>
          <a:p>
            <a:r>
              <a:rPr lang="en-US" sz="1400" dirty="0" smtClean="0">
                <a:solidFill>
                  <a:prstClr val="black"/>
                </a:solidFill>
                <a:latin typeface="Arial" panose="020B0604020202020204" pitchFamily="34" charset="0"/>
                <a:cs typeface="Arial" panose="020B0604020202020204" pitchFamily="34" charset="0"/>
              </a:rPr>
              <a:t>RCR2.START = 0</a:t>
            </a:r>
          </a:p>
          <a:p>
            <a:r>
              <a:rPr lang="en-US" sz="1400" dirty="0" smtClean="0">
                <a:solidFill>
                  <a:prstClr val="black"/>
                </a:solidFill>
                <a:latin typeface="Arial" panose="020B0604020202020204" pitchFamily="34" charset="0"/>
                <a:cs typeface="Arial" panose="020B0604020202020204" pitchFamily="34" charset="0"/>
              </a:rPr>
              <a:t>While( RCR2.START != 0 )</a:t>
            </a:r>
          </a:p>
          <a:p>
            <a:r>
              <a:rPr lang="en-US" sz="1400" dirty="0">
                <a:solidFill>
                  <a:prstClr val="black"/>
                </a:solidFill>
                <a:latin typeface="Arial" panose="020B0604020202020204" pitchFamily="34" charset="0"/>
                <a:cs typeface="Arial" panose="020B0604020202020204" pitchFamily="34" charset="0"/>
              </a:rPr>
              <a:t>	</a:t>
            </a:r>
            <a:r>
              <a:rPr lang="en-US" sz="1400" dirty="0" smtClean="0">
                <a:solidFill>
                  <a:prstClr val="black"/>
                </a:solidFill>
                <a:latin typeface="Arial" panose="020B0604020202020204" pitchFamily="34" charset="0"/>
                <a:cs typeface="Arial" panose="020B0604020202020204" pitchFamily="34" charset="0"/>
              </a:rPr>
              <a:t>;</a:t>
            </a:r>
          </a:p>
          <a:p>
            <a:endParaRPr lang="en-US" sz="1400" dirty="0" smtClean="0">
              <a:solidFill>
                <a:prstClr val="black"/>
              </a:solidFill>
              <a:latin typeface="Arial" panose="020B0604020202020204" pitchFamily="34" charset="0"/>
              <a:cs typeface="Arial" panose="020B0604020202020204" pitchFamily="34" charset="0"/>
            </a:endParaRPr>
          </a:p>
          <a:p>
            <a:r>
              <a:rPr lang="en-US" sz="1400" dirty="0" smtClean="0">
                <a:solidFill>
                  <a:prstClr val="black"/>
                </a:solidFill>
                <a:latin typeface="Arial" panose="020B0604020202020204" pitchFamily="34" charset="0"/>
                <a:cs typeface="Arial" panose="020B0604020202020204" pitchFamily="34" charset="0"/>
              </a:rPr>
              <a:t>RCR2.RESET = 1</a:t>
            </a:r>
          </a:p>
          <a:p>
            <a:r>
              <a:rPr lang="en-US" sz="1400" dirty="0" err="1" smtClean="0">
                <a:solidFill>
                  <a:prstClr val="black"/>
                </a:solidFill>
                <a:latin typeface="Arial" panose="020B0604020202020204" pitchFamily="34" charset="0"/>
                <a:cs typeface="Arial" panose="020B0604020202020204" pitchFamily="34" charset="0"/>
              </a:rPr>
              <a:t>Set_Subclock_Oscillator</a:t>
            </a:r>
            <a:endParaRPr lang="en-US" sz="1400" dirty="0" smtClean="0">
              <a:solidFill>
                <a:prstClr val="black"/>
              </a:solidFill>
              <a:latin typeface="Arial" panose="020B0604020202020204" pitchFamily="34" charset="0"/>
              <a:cs typeface="Arial" panose="020B0604020202020204" pitchFamily="34" charset="0"/>
            </a:endParaRPr>
          </a:p>
          <a:p>
            <a:r>
              <a:rPr lang="en-US" sz="1400" dirty="0" err="1" smtClean="0">
                <a:solidFill>
                  <a:prstClr val="black"/>
                </a:solidFill>
                <a:latin typeface="Arial" panose="020B0604020202020204" pitchFamily="34" charset="0"/>
                <a:cs typeface="Arial" panose="020B0604020202020204" pitchFamily="34" charset="0"/>
              </a:rPr>
              <a:t>Set_Time</a:t>
            </a:r>
            <a:endParaRPr lang="en-US" sz="1400" dirty="0" smtClean="0">
              <a:solidFill>
                <a:prstClr val="black"/>
              </a:solidFill>
              <a:latin typeface="Arial" panose="020B0604020202020204" pitchFamily="34" charset="0"/>
              <a:cs typeface="Arial" panose="020B0604020202020204" pitchFamily="34" charset="0"/>
            </a:endParaRPr>
          </a:p>
          <a:p>
            <a:endParaRPr lang="en-US" sz="1400" dirty="0" smtClean="0">
              <a:solidFill>
                <a:prstClr val="black"/>
              </a:solidFill>
              <a:latin typeface="Arial" panose="020B0604020202020204" pitchFamily="34" charset="0"/>
              <a:cs typeface="Arial" panose="020B0604020202020204" pitchFamily="34" charset="0"/>
            </a:endParaRPr>
          </a:p>
          <a:p>
            <a:r>
              <a:rPr lang="en-US" sz="1400" dirty="0" smtClean="0">
                <a:solidFill>
                  <a:prstClr val="black"/>
                </a:solidFill>
                <a:latin typeface="Arial" panose="020B0604020202020204" pitchFamily="34" charset="0"/>
                <a:cs typeface="Arial" panose="020B0604020202020204" pitchFamily="34" charset="0"/>
              </a:rPr>
              <a:t>if ( RCR4.RCKSEL )</a:t>
            </a:r>
          </a:p>
          <a:p>
            <a:r>
              <a:rPr lang="en-US" sz="1400" dirty="0" smtClean="0">
                <a:solidFill>
                  <a:prstClr val="black"/>
                </a:solidFill>
                <a:latin typeface="Arial" panose="020B0604020202020204" pitchFamily="34" charset="0"/>
                <a:cs typeface="Arial" panose="020B0604020202020204" pitchFamily="34" charset="0"/>
              </a:rPr>
              <a:t>	</a:t>
            </a:r>
            <a:r>
              <a:rPr lang="en-US" sz="1400" dirty="0" err="1" smtClean="0">
                <a:solidFill>
                  <a:prstClr val="black"/>
                </a:solidFill>
                <a:latin typeface="Arial" panose="020B0604020202020204" pitchFamily="34" charset="0"/>
                <a:cs typeface="Arial" panose="020B0604020202020204" pitchFamily="34" charset="0"/>
              </a:rPr>
              <a:t>Set_Time_Error</a:t>
            </a:r>
            <a:r>
              <a:rPr lang="en-US" sz="1400" dirty="0" err="1">
                <a:solidFill>
                  <a:prstClr val="black"/>
                </a:solidFill>
                <a:latin typeface="Arial" panose="020B0604020202020204" pitchFamily="34" charset="0"/>
                <a:cs typeface="Arial" panose="020B0604020202020204" pitchFamily="34" charset="0"/>
              </a:rPr>
              <a:t>_</a:t>
            </a:r>
            <a:r>
              <a:rPr lang="en-US" sz="1400" dirty="0" err="1" smtClean="0">
                <a:solidFill>
                  <a:prstClr val="black"/>
                </a:solidFill>
                <a:latin typeface="Arial" panose="020B0604020202020204" pitchFamily="34" charset="0"/>
                <a:cs typeface="Arial" panose="020B0604020202020204" pitchFamily="34" charset="0"/>
              </a:rPr>
              <a:t>Adjment</a:t>
            </a:r>
            <a:endParaRPr lang="en-US" sz="1400" dirty="0" smtClean="0">
              <a:solidFill>
                <a:prstClr val="black"/>
              </a:solidFill>
              <a:latin typeface="Arial" panose="020B0604020202020204" pitchFamily="34" charset="0"/>
              <a:cs typeface="Arial" panose="020B0604020202020204" pitchFamily="34" charset="0"/>
            </a:endParaRPr>
          </a:p>
          <a:p>
            <a:endParaRPr lang="en-US" sz="1400" dirty="0" smtClean="0">
              <a:solidFill>
                <a:prstClr val="black"/>
              </a:solidFill>
              <a:latin typeface="Arial" panose="020B0604020202020204" pitchFamily="34" charset="0"/>
              <a:cs typeface="Arial" panose="020B0604020202020204" pitchFamily="34" charset="0"/>
            </a:endParaRPr>
          </a:p>
          <a:p>
            <a:r>
              <a:rPr lang="en-US" sz="1400" dirty="0" smtClean="0">
                <a:solidFill>
                  <a:prstClr val="black"/>
                </a:solidFill>
                <a:latin typeface="Arial" panose="020B0604020202020204" pitchFamily="34" charset="0"/>
                <a:cs typeface="Arial" panose="020B0604020202020204" pitchFamily="34" charset="0"/>
              </a:rPr>
              <a:t>RCR2.START = 1</a:t>
            </a:r>
          </a:p>
          <a:p>
            <a:r>
              <a:rPr lang="en-US" sz="1400" dirty="0" smtClean="0">
                <a:solidFill>
                  <a:prstClr val="black"/>
                </a:solidFill>
                <a:latin typeface="Arial" panose="020B0604020202020204" pitchFamily="34" charset="0"/>
                <a:cs typeface="Arial" panose="020B0604020202020204" pitchFamily="34" charset="0"/>
              </a:rPr>
              <a:t>while( RCR2.START != 1 )</a:t>
            </a:r>
          </a:p>
          <a:p>
            <a:r>
              <a:rPr lang="en-US" sz="1400" dirty="0" smtClean="0">
                <a:solidFill>
                  <a:prstClr val="black"/>
                </a:solidFill>
                <a:latin typeface="Arial" panose="020B0604020202020204" pitchFamily="34" charset="0"/>
                <a:cs typeface="Arial" panose="020B0604020202020204" pitchFamily="34" charset="0"/>
              </a:rPr>
              <a:t>	;</a:t>
            </a:r>
          </a:p>
          <a:p>
            <a:endParaRPr lang="en-US" sz="1400" dirty="0" smtClean="0">
              <a:solidFill>
                <a:prstClr val="black"/>
              </a:solidFill>
              <a:latin typeface="Arial" panose="020B0604020202020204" pitchFamily="34" charset="0"/>
              <a:cs typeface="Arial" panose="020B0604020202020204" pitchFamily="34" charset="0"/>
            </a:endParaRPr>
          </a:p>
          <a:p>
            <a:endParaRPr lang="en-US" sz="1400" dirty="0">
              <a:solidFill>
                <a:prstClr val="black"/>
              </a:solidFill>
              <a:latin typeface="Arial" panose="020B0604020202020204" pitchFamily="34" charset="0"/>
              <a:cs typeface="Arial" panose="020B0604020202020204" pitchFamily="34" charset="0"/>
            </a:endParaRPr>
          </a:p>
          <a:p>
            <a:r>
              <a:rPr lang="en-US" sz="1400" i="1" dirty="0" smtClean="0">
                <a:solidFill>
                  <a:prstClr val="black"/>
                </a:solidFill>
                <a:latin typeface="Arial" panose="020B0604020202020204" pitchFamily="34" charset="0"/>
                <a:cs typeface="Arial" panose="020B0604020202020204" pitchFamily="34" charset="0"/>
              </a:rPr>
              <a:t>END_TIME_SETTING</a:t>
            </a:r>
          </a:p>
        </p:txBody>
      </p:sp>
    </p:spTree>
    <p:extLst>
      <p:ext uri="{BB962C8B-B14F-4D97-AF65-F5344CB8AC3E}">
        <p14:creationId xmlns:p14="http://schemas.microsoft.com/office/powerpoint/2010/main" val="1580182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Registers FOR TIME SETTING</a:t>
            </a:r>
            <a:endParaRPr lang="en-US" dirty="0"/>
          </a:p>
        </p:txBody>
      </p:sp>
      <p:sp>
        <p:nvSpPr>
          <p:cNvPr id="5" name="Content Placeholder 2"/>
          <p:cNvSpPr txBox="1">
            <a:spLocks/>
          </p:cNvSpPr>
          <p:nvPr/>
        </p:nvSpPr>
        <p:spPr>
          <a:xfrm>
            <a:off x="838200" y="1825625"/>
            <a:ext cx="5543265" cy="4351338"/>
          </a:xfrm>
          <a:prstGeom prst="rect">
            <a:avLst/>
          </a:prstGeom>
          <a:ln>
            <a:noFill/>
          </a:ln>
        </p:spPr>
        <p:txBody>
          <a:bodyPr vert="horz" lIns="0" tIns="0" rIns="0" bIns="0" rtlCol="0">
            <a:norm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sz="2200" b="1" dirty="0" smtClean="0">
                <a:solidFill>
                  <a:schemeClr val="tx2"/>
                </a:solidFill>
              </a:rPr>
              <a:t>Control Registers</a:t>
            </a:r>
          </a:p>
          <a:p>
            <a:r>
              <a:rPr lang="en-US" sz="2200" dirty="0" smtClean="0"/>
              <a:t>RTC Control Register 2 (RCR2)</a:t>
            </a:r>
          </a:p>
          <a:p>
            <a:r>
              <a:rPr lang="en-US" sz="2200" dirty="0" smtClean="0"/>
              <a:t>RTC Control Register 3 (RCR3)</a:t>
            </a:r>
          </a:p>
          <a:p>
            <a:r>
              <a:rPr lang="en-US" sz="2200" dirty="0" smtClean="0"/>
              <a:t>RTC Control Register 4 (RCR4)</a:t>
            </a:r>
          </a:p>
          <a:p>
            <a:r>
              <a:rPr lang="en-US" sz="2200" dirty="0" smtClean="0"/>
              <a:t>Time Error Adjustment Register (RADJ)</a:t>
            </a:r>
          </a:p>
          <a:p>
            <a:endParaRPr lang="en-US" sz="2200" dirty="0" smtClean="0"/>
          </a:p>
          <a:p>
            <a:pPr marL="0" indent="0">
              <a:buFont typeface="Wingdings" panose="05000000000000000000" pitchFamily="2" charset="2"/>
              <a:buNone/>
            </a:pPr>
            <a:endParaRPr lang="en-US" sz="2200" dirty="0" smtClean="0"/>
          </a:p>
          <a:p>
            <a:pPr marL="0" indent="0">
              <a:buFont typeface="Wingdings" panose="05000000000000000000" pitchFamily="2" charset="2"/>
              <a:buNone/>
            </a:pPr>
            <a:endParaRPr lang="en-US" sz="2200" dirty="0"/>
          </a:p>
        </p:txBody>
      </p:sp>
      <p:sp>
        <p:nvSpPr>
          <p:cNvPr id="6" name="Content Placeholder 2"/>
          <p:cNvSpPr txBox="1">
            <a:spLocks/>
          </p:cNvSpPr>
          <p:nvPr/>
        </p:nvSpPr>
        <p:spPr>
          <a:xfrm>
            <a:off x="6096037" y="1825625"/>
            <a:ext cx="58105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smtClean="0">
                <a:solidFill>
                  <a:schemeClr val="tx2"/>
                </a:solidFill>
              </a:rPr>
              <a:t>Counter Registers</a:t>
            </a:r>
          </a:p>
          <a:p>
            <a:pPr>
              <a:buFont typeface="Wingdings" panose="05000000000000000000" pitchFamily="2" charset="2"/>
              <a:buChar char="§"/>
            </a:pPr>
            <a:r>
              <a:rPr lang="en-US" sz="2200" dirty="0">
                <a:solidFill>
                  <a:prstClr val="black"/>
                </a:solidFill>
              </a:rPr>
              <a:t>R64CNT</a:t>
            </a:r>
          </a:p>
          <a:p>
            <a:pPr>
              <a:buFont typeface="Wingdings" panose="05000000000000000000" pitchFamily="2" charset="2"/>
              <a:buChar char="§"/>
            </a:pPr>
            <a:r>
              <a:rPr lang="en-US" sz="2200" dirty="0">
                <a:solidFill>
                  <a:prstClr val="black"/>
                </a:solidFill>
              </a:rPr>
              <a:t>RSECCNT, RMINCNT, RHRCNT, RHRCNT</a:t>
            </a:r>
          </a:p>
          <a:p>
            <a:pPr>
              <a:buFont typeface="Wingdings" panose="05000000000000000000" pitchFamily="2" charset="2"/>
              <a:buChar char="§"/>
            </a:pPr>
            <a:r>
              <a:rPr lang="en-US" sz="2200" dirty="0">
                <a:solidFill>
                  <a:prstClr val="black"/>
                </a:solidFill>
              </a:rPr>
              <a:t>RWKCNT, RDAYCNT, RMONCNT, </a:t>
            </a:r>
            <a:r>
              <a:rPr lang="en-US" sz="2200" dirty="0" smtClean="0">
                <a:solidFill>
                  <a:prstClr val="black"/>
                </a:solidFill>
              </a:rPr>
              <a:t>RYRCNT</a:t>
            </a:r>
            <a:endParaRPr lang="en-US" sz="2200" b="1" dirty="0">
              <a:solidFill>
                <a:schemeClr val="tx2"/>
              </a:solidFill>
            </a:endParaRPr>
          </a:p>
          <a:p>
            <a:pPr marL="0" indent="0">
              <a:buNone/>
            </a:pPr>
            <a:endParaRPr lang="en-US" sz="2200" dirty="0">
              <a:solidFill>
                <a:prstClr val="black"/>
              </a:solidFill>
            </a:endParaRPr>
          </a:p>
        </p:txBody>
      </p:sp>
    </p:spTree>
    <p:extLst>
      <p:ext uri="{BB962C8B-B14F-4D97-AF65-F5344CB8AC3E}">
        <p14:creationId xmlns:p14="http://schemas.microsoft.com/office/powerpoint/2010/main" val="3934805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a:t>ALARM FUNCTION</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1286845"/>
          </a:xfrm>
        </p:spPr>
        <p:txBody>
          <a:bodyPr/>
          <a:lstStyle/>
          <a:p>
            <a:r>
              <a:rPr lang="en-US" sz="2000" dirty="0" smtClean="0"/>
              <a:t>Flow chart </a:t>
            </a:r>
            <a:r>
              <a:rPr lang="en-US" sz="2000" dirty="0"/>
              <a:t>alarm </a:t>
            </a:r>
            <a:r>
              <a:rPr lang="en-US" sz="2000" dirty="0" smtClean="0"/>
              <a:t>function</a:t>
            </a:r>
          </a:p>
          <a:p>
            <a:r>
              <a:rPr lang="en-US" sz="2000" dirty="0"/>
              <a:t>PROCEDURE FOR DISABLING ALARM </a:t>
            </a:r>
            <a:r>
              <a:rPr lang="en-US" sz="2000" dirty="0" smtClean="0"/>
              <a:t>INTERRUPT</a:t>
            </a:r>
            <a:endParaRPr lang="ja-JP" altLang="en-US" sz="2000" b="1"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4103650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Flow </a:t>
            </a:r>
            <a:r>
              <a:rPr lang="en-US" dirty="0"/>
              <a:t>chart alarm </a:t>
            </a:r>
            <a:r>
              <a:rPr lang="en-US" dirty="0" smtClean="0"/>
              <a:t>function</a:t>
            </a:r>
            <a:endParaRPr lang="en-US" dirty="0"/>
          </a:p>
        </p:txBody>
      </p:sp>
      <p:sp>
        <p:nvSpPr>
          <p:cNvPr id="31" name="Flowchart: Decision 30"/>
          <p:cNvSpPr/>
          <p:nvPr/>
        </p:nvSpPr>
        <p:spPr>
          <a:xfrm>
            <a:off x="3387141" y="1325563"/>
            <a:ext cx="2627291" cy="11471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RCR2[0]=1?</a:t>
            </a:r>
            <a:endParaRPr lang="en-US" dirty="0">
              <a:solidFill>
                <a:prstClr val="white"/>
              </a:solidFill>
            </a:endParaRPr>
          </a:p>
        </p:txBody>
      </p:sp>
      <p:sp>
        <p:nvSpPr>
          <p:cNvPr id="32" name="Flowchart: Process 31"/>
          <p:cNvSpPr/>
          <p:nvPr/>
        </p:nvSpPr>
        <p:spPr>
          <a:xfrm>
            <a:off x="3522370" y="2732465"/>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CLR1 IER0B.IEN4 </a:t>
            </a:r>
            <a:endParaRPr lang="en-US" dirty="0">
              <a:solidFill>
                <a:prstClr val="white"/>
              </a:solidFill>
            </a:endParaRPr>
          </a:p>
        </p:txBody>
      </p:sp>
      <p:cxnSp>
        <p:nvCxnSpPr>
          <p:cNvPr id="33" name="Straight Arrow Connector 32"/>
          <p:cNvCxnSpPr>
            <a:stCxn id="31" idx="2"/>
            <a:endCxn id="32" idx="0"/>
          </p:cNvCxnSpPr>
          <p:nvPr/>
        </p:nvCxnSpPr>
        <p:spPr>
          <a:xfrm>
            <a:off x="4700787" y="2472744"/>
            <a:ext cx="0" cy="25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6" y="1616890"/>
            <a:ext cx="2762636" cy="533474"/>
          </a:xfrm>
          <a:prstGeom prst="rect">
            <a:avLst/>
          </a:prstGeom>
        </p:spPr>
      </p:pic>
      <p:sp>
        <p:nvSpPr>
          <p:cNvPr id="35" name="Flowchart: Process 34"/>
          <p:cNvSpPr/>
          <p:nvPr/>
        </p:nvSpPr>
        <p:spPr>
          <a:xfrm>
            <a:off x="3522370" y="3872053"/>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SET ALARM TIME…</a:t>
            </a:r>
            <a:endParaRPr lang="en-US" dirty="0">
              <a:solidFill>
                <a:prstClr val="white"/>
              </a:solidFill>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23" y="5169139"/>
            <a:ext cx="2648320" cy="562053"/>
          </a:xfrm>
          <a:prstGeom prst="rect">
            <a:avLst/>
          </a:prstGeom>
        </p:spPr>
      </p:pic>
      <p:sp>
        <p:nvSpPr>
          <p:cNvPr id="37" name="Flowchart: Process 36"/>
          <p:cNvSpPr/>
          <p:nvPr/>
        </p:nvSpPr>
        <p:spPr>
          <a:xfrm>
            <a:off x="3463340" y="4927644"/>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SET1 RCR1.AIE </a:t>
            </a:r>
            <a:endParaRPr lang="en-US" dirty="0">
              <a:solidFill>
                <a:prstClr val="white"/>
              </a:solidFill>
            </a:endParaRPr>
          </a:p>
        </p:txBody>
      </p:sp>
      <p:cxnSp>
        <p:nvCxnSpPr>
          <p:cNvPr id="38" name="Straight Arrow Connector 37"/>
          <p:cNvCxnSpPr/>
          <p:nvPr/>
        </p:nvCxnSpPr>
        <p:spPr>
          <a:xfrm flipH="1">
            <a:off x="4700786" y="3469673"/>
            <a:ext cx="1" cy="38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702963" y="4541278"/>
            <a:ext cx="1" cy="38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6778551" y="4921789"/>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MOV RCR1.PES , #8H</a:t>
            </a:r>
            <a:endParaRPr lang="en-US" dirty="0">
              <a:solidFill>
                <a:prstClr val="white"/>
              </a:solidFill>
            </a:endParaRPr>
          </a:p>
        </p:txBody>
      </p:sp>
      <p:cxnSp>
        <p:nvCxnSpPr>
          <p:cNvPr id="41" name="Straight Arrow Connector 40"/>
          <p:cNvCxnSpPr>
            <a:stCxn id="37" idx="3"/>
            <a:endCxn id="40" idx="1"/>
          </p:cNvCxnSpPr>
          <p:nvPr/>
        </p:nvCxnSpPr>
        <p:spPr>
          <a:xfrm flipV="1">
            <a:off x="5820174" y="5308155"/>
            <a:ext cx="958377" cy="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nvPr>
        </p:nvGraphicFramePr>
        <p:xfrm>
          <a:off x="738823" y="5786100"/>
          <a:ext cx="2648320" cy="370840"/>
        </p:xfrm>
        <a:graphic>
          <a:graphicData uri="http://schemas.openxmlformats.org/drawingml/2006/table">
            <a:tbl>
              <a:tblPr firstRow="1" bandRow="1">
                <a:tableStyleId>{5940675A-B579-460E-94D1-54222C63F5DA}</a:tableStyleId>
              </a:tblPr>
              <a:tblGrid>
                <a:gridCol w="331040"/>
                <a:gridCol w="331040"/>
                <a:gridCol w="331040"/>
                <a:gridCol w="331040"/>
                <a:gridCol w="331040"/>
                <a:gridCol w="331040"/>
                <a:gridCol w="331040"/>
                <a:gridCol w="331040"/>
              </a:tblGrid>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bl>
          </a:graphicData>
        </a:graphic>
      </p:graphicFrame>
      <p:graphicFrame>
        <p:nvGraphicFramePr>
          <p:cNvPr id="43" name="Table 42"/>
          <p:cNvGraphicFramePr>
            <a:graphicFrameLocks noGrp="1"/>
          </p:cNvGraphicFramePr>
          <p:nvPr>
            <p:extLst/>
          </p:nvPr>
        </p:nvGraphicFramePr>
        <p:xfrm>
          <a:off x="688901" y="3245476"/>
          <a:ext cx="2648320" cy="370840"/>
        </p:xfrm>
        <a:graphic>
          <a:graphicData uri="http://schemas.openxmlformats.org/drawingml/2006/table">
            <a:tbl>
              <a:tblPr firstRow="1" bandRow="1">
                <a:tableStyleId>{5940675A-B579-460E-94D1-54222C63F5DA}</a:tableStyleId>
              </a:tblPr>
              <a:tblGrid>
                <a:gridCol w="331040"/>
                <a:gridCol w="331040"/>
                <a:gridCol w="331040"/>
                <a:gridCol w="331040"/>
                <a:gridCol w="331040"/>
                <a:gridCol w="331040"/>
                <a:gridCol w="331040"/>
                <a:gridCol w="33104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5" name="TextBox 44"/>
          <p:cNvSpPr txBox="1"/>
          <p:nvPr/>
        </p:nvSpPr>
        <p:spPr>
          <a:xfrm>
            <a:off x="9260803" y="4984989"/>
            <a:ext cx="2588654" cy="646331"/>
          </a:xfrm>
          <a:prstGeom prst="rect">
            <a:avLst/>
          </a:prstGeom>
          <a:noFill/>
        </p:spPr>
        <p:txBody>
          <a:bodyPr wrap="square" rtlCol="0">
            <a:spAutoFit/>
          </a:bodyPr>
          <a:lstStyle/>
          <a:p>
            <a:pPr algn="ctr"/>
            <a:r>
              <a:rPr lang="en-US" sz="1200" dirty="0" smtClean="0">
                <a:solidFill>
                  <a:prstClr val="black"/>
                </a:solidFill>
              </a:rPr>
              <a:t>WAIT FOR PERIODIC INTERRUPT TWICE 64Hz( COMPLETE INTERRUPT)</a:t>
            </a:r>
            <a:endParaRPr lang="en-US" sz="1200" dirty="0">
              <a:solidFill>
                <a:prstClr val="black"/>
              </a:solidFill>
            </a:endParaRPr>
          </a:p>
        </p:txBody>
      </p:sp>
      <p:sp>
        <p:nvSpPr>
          <p:cNvPr id="46" name="Flowchart: Process 45"/>
          <p:cNvSpPr/>
          <p:nvPr/>
        </p:nvSpPr>
        <p:spPr>
          <a:xfrm>
            <a:off x="6778551" y="3859855"/>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CLR1 IR92.IR </a:t>
            </a:r>
            <a:endParaRPr lang="en-US" dirty="0">
              <a:solidFill>
                <a:prstClr val="white"/>
              </a:solidFill>
            </a:endParaRPr>
          </a:p>
        </p:txBody>
      </p:sp>
      <p:cxnSp>
        <p:nvCxnSpPr>
          <p:cNvPr id="47" name="Straight Arrow Connector 46"/>
          <p:cNvCxnSpPr>
            <a:endCxn id="46" idx="2"/>
          </p:cNvCxnSpPr>
          <p:nvPr/>
        </p:nvCxnSpPr>
        <p:spPr>
          <a:xfrm flipV="1">
            <a:off x="7943461" y="4632587"/>
            <a:ext cx="13507" cy="28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260803" y="3785795"/>
            <a:ext cx="2588654" cy="830997"/>
          </a:xfrm>
          <a:prstGeom prst="rect">
            <a:avLst/>
          </a:prstGeom>
          <a:noFill/>
        </p:spPr>
        <p:txBody>
          <a:bodyPr wrap="square" rtlCol="0">
            <a:spAutoFit/>
          </a:bodyPr>
          <a:lstStyle/>
          <a:p>
            <a:pPr algn="ctr"/>
            <a:r>
              <a:rPr lang="en-US" sz="1200" dirty="0" smtClean="0">
                <a:solidFill>
                  <a:prstClr val="black"/>
                </a:solidFill>
              </a:rPr>
              <a:t>ALWAYS CLEAR WHEN FLAG’VE BEEN SET WHILE ALARM TIME BEING SET PREVENT MATCHING CLOCK</a:t>
            </a:r>
            <a:endParaRPr lang="en-US" sz="1200" dirty="0">
              <a:solidFill>
                <a:prstClr val="black"/>
              </a:solidFill>
            </a:endParaRPr>
          </a:p>
        </p:txBody>
      </p:sp>
      <p:sp>
        <p:nvSpPr>
          <p:cNvPr id="49" name="Flowchart: Process 48"/>
          <p:cNvSpPr/>
          <p:nvPr/>
        </p:nvSpPr>
        <p:spPr>
          <a:xfrm>
            <a:off x="6768741" y="2730994"/>
            <a:ext cx="2356834"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SET1 IER0B.IEN4</a:t>
            </a:r>
            <a:endParaRPr lang="en-US" dirty="0">
              <a:solidFill>
                <a:prstClr val="white"/>
              </a:solidFill>
            </a:endParaRPr>
          </a:p>
        </p:txBody>
      </p:sp>
      <p:sp>
        <p:nvSpPr>
          <p:cNvPr id="50" name="TextBox 49"/>
          <p:cNvSpPr txBox="1"/>
          <p:nvPr/>
        </p:nvSpPr>
        <p:spPr>
          <a:xfrm>
            <a:off x="9260803" y="2790227"/>
            <a:ext cx="2588654" cy="461665"/>
          </a:xfrm>
          <a:prstGeom prst="rect">
            <a:avLst/>
          </a:prstGeom>
          <a:noFill/>
        </p:spPr>
        <p:txBody>
          <a:bodyPr wrap="square" rtlCol="0">
            <a:spAutoFit/>
          </a:bodyPr>
          <a:lstStyle/>
          <a:p>
            <a:pPr algn="ctr"/>
            <a:r>
              <a:rPr lang="en-US" sz="1200" dirty="0" smtClean="0">
                <a:solidFill>
                  <a:prstClr val="black"/>
                </a:solidFill>
              </a:rPr>
              <a:t>ENABLE ALARM INTERRUPT REQUEST(ICU)</a:t>
            </a:r>
            <a:endParaRPr lang="en-US" sz="1200" dirty="0">
              <a:solidFill>
                <a:prstClr val="black"/>
              </a:solidFill>
            </a:endParaRPr>
          </a:p>
        </p:txBody>
      </p:sp>
      <p:sp>
        <p:nvSpPr>
          <p:cNvPr id="51" name="Flowchart: Decision 50"/>
          <p:cNvSpPr/>
          <p:nvPr/>
        </p:nvSpPr>
        <p:spPr>
          <a:xfrm>
            <a:off x="6633512" y="1310037"/>
            <a:ext cx="2627291" cy="11471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IR92.IR = 1?</a:t>
            </a:r>
            <a:endParaRPr lang="en-US" dirty="0">
              <a:solidFill>
                <a:prstClr val="white"/>
              </a:solidFill>
            </a:endParaRPr>
          </a:p>
        </p:txBody>
      </p:sp>
      <p:cxnSp>
        <p:nvCxnSpPr>
          <p:cNvPr id="52" name="Straight Arrow Connector 51"/>
          <p:cNvCxnSpPr/>
          <p:nvPr/>
        </p:nvCxnSpPr>
        <p:spPr>
          <a:xfrm flipV="1">
            <a:off x="7933651" y="3503726"/>
            <a:ext cx="0" cy="38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0"/>
          </p:cNvCxnSpPr>
          <p:nvPr/>
        </p:nvCxnSpPr>
        <p:spPr>
          <a:xfrm flipH="1" flipV="1">
            <a:off x="7947157" y="2453321"/>
            <a:ext cx="1" cy="27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530366" y="1325563"/>
            <a:ext cx="2442512" cy="646331"/>
          </a:xfrm>
          <a:prstGeom prst="rect">
            <a:avLst/>
          </a:prstGeom>
          <a:noFill/>
        </p:spPr>
        <p:txBody>
          <a:bodyPr wrap="square" rtlCol="0">
            <a:spAutoFit/>
          </a:bodyPr>
          <a:lstStyle/>
          <a:p>
            <a:r>
              <a:rPr lang="en-US" sz="1200" dirty="0" err="1">
                <a:solidFill>
                  <a:prstClr val="black"/>
                </a:solidFill>
              </a:rPr>
              <a:t>ALM:Alarm</a:t>
            </a:r>
            <a:r>
              <a:rPr lang="en-US" sz="1200" dirty="0">
                <a:solidFill>
                  <a:prstClr val="black"/>
                </a:solidFill>
              </a:rPr>
              <a:t> interrupt (IR92.IR)</a:t>
            </a:r>
          </a:p>
          <a:p>
            <a:r>
              <a:rPr lang="en-US" sz="1200" dirty="0" err="1">
                <a:solidFill>
                  <a:prstClr val="black"/>
                </a:solidFill>
              </a:rPr>
              <a:t>PRD:Periodic</a:t>
            </a:r>
            <a:r>
              <a:rPr lang="en-US" sz="1200" dirty="0">
                <a:solidFill>
                  <a:prstClr val="black"/>
                </a:solidFill>
              </a:rPr>
              <a:t> interrupt (IR93.IR)</a:t>
            </a:r>
          </a:p>
          <a:p>
            <a:r>
              <a:rPr lang="en-US" sz="1200" dirty="0" err="1">
                <a:solidFill>
                  <a:prstClr val="black"/>
                </a:solidFill>
              </a:rPr>
              <a:t>CUP:Carry</a:t>
            </a:r>
            <a:r>
              <a:rPr lang="en-US" sz="1200" dirty="0">
                <a:solidFill>
                  <a:prstClr val="black"/>
                </a:solidFill>
              </a:rPr>
              <a:t> interrupt (IR62.IR)</a:t>
            </a:r>
          </a:p>
        </p:txBody>
      </p:sp>
      <p:sp>
        <p:nvSpPr>
          <p:cNvPr id="55" name="TextBox 54"/>
          <p:cNvSpPr txBox="1"/>
          <p:nvPr/>
        </p:nvSpPr>
        <p:spPr>
          <a:xfrm>
            <a:off x="631743" y="2131063"/>
            <a:ext cx="2648320" cy="307777"/>
          </a:xfrm>
          <a:prstGeom prst="rect">
            <a:avLst/>
          </a:prstGeom>
          <a:noFill/>
        </p:spPr>
        <p:txBody>
          <a:bodyPr wrap="square" rtlCol="0">
            <a:spAutoFit/>
          </a:bodyPr>
          <a:lstStyle/>
          <a:p>
            <a:r>
              <a:rPr lang="en-US" sz="1400" dirty="0" smtClean="0">
                <a:solidFill>
                  <a:prstClr val="black"/>
                </a:solidFill>
              </a:rPr>
              <a:t>Clock running</a:t>
            </a:r>
            <a:endParaRPr lang="en-US" sz="1400" dirty="0">
              <a:solidFill>
                <a:prstClr val="black"/>
              </a:solidFill>
            </a:endParaRPr>
          </a:p>
        </p:txBody>
      </p:sp>
      <p:sp>
        <p:nvSpPr>
          <p:cNvPr id="56" name="TextBox 55"/>
          <p:cNvSpPr txBox="1"/>
          <p:nvPr/>
        </p:nvSpPr>
        <p:spPr>
          <a:xfrm>
            <a:off x="3561071" y="5842016"/>
            <a:ext cx="2738291" cy="276999"/>
          </a:xfrm>
          <a:prstGeom prst="rect">
            <a:avLst/>
          </a:prstGeom>
          <a:noFill/>
        </p:spPr>
        <p:txBody>
          <a:bodyPr wrap="square" rtlCol="0">
            <a:spAutoFit/>
          </a:bodyPr>
          <a:lstStyle/>
          <a:p>
            <a:r>
              <a:rPr lang="en-US" sz="1200" dirty="0" smtClean="0">
                <a:solidFill>
                  <a:prstClr val="black"/>
                </a:solidFill>
              </a:rPr>
              <a:t>EN RTC ALM INT REQUEST</a:t>
            </a:r>
            <a:endParaRPr lang="en-US" sz="1200" dirty="0">
              <a:solidFill>
                <a:prstClr val="black"/>
              </a:solidFill>
            </a:endParaRPr>
          </a:p>
        </p:txBody>
      </p:sp>
      <p:sp>
        <p:nvSpPr>
          <p:cNvPr id="57" name="TextBox 56"/>
          <p:cNvSpPr txBox="1"/>
          <p:nvPr/>
        </p:nvSpPr>
        <p:spPr>
          <a:xfrm>
            <a:off x="706743" y="2620182"/>
            <a:ext cx="2756597" cy="646331"/>
          </a:xfrm>
          <a:prstGeom prst="rect">
            <a:avLst/>
          </a:prstGeom>
          <a:noFill/>
        </p:spPr>
        <p:txBody>
          <a:bodyPr wrap="square" rtlCol="0">
            <a:spAutoFit/>
          </a:bodyPr>
          <a:lstStyle/>
          <a:p>
            <a:r>
              <a:rPr lang="en-US" dirty="0" smtClean="0">
                <a:solidFill>
                  <a:prstClr val="black"/>
                </a:solidFill>
              </a:rPr>
              <a:t>IER0B.IEN</a:t>
            </a:r>
          </a:p>
          <a:p>
            <a:r>
              <a:rPr lang="en-US" dirty="0" smtClean="0">
                <a:solidFill>
                  <a:prstClr val="black"/>
                </a:solidFill>
              </a:rPr>
              <a:t>7   6   5    4   3   2   1   0</a:t>
            </a:r>
            <a:endParaRPr lang="en-US" dirty="0">
              <a:solidFill>
                <a:prstClr val="black"/>
              </a:solidFill>
            </a:endParaRPr>
          </a:p>
        </p:txBody>
      </p:sp>
    </p:spTree>
    <p:extLst>
      <p:ext uri="{BB962C8B-B14F-4D97-AF65-F5344CB8AC3E}">
        <p14:creationId xmlns:p14="http://schemas.microsoft.com/office/powerpoint/2010/main" val="486516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a:t>ALARM FUNCTION</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979069"/>
          </a:xfrm>
        </p:spPr>
        <p:txBody>
          <a:bodyPr/>
          <a:lstStyle/>
          <a:p>
            <a:r>
              <a:rPr lang="en-US" sz="2000" dirty="0"/>
              <a:t>PROCEDURE FOR DISABLING ALARM INTERRUPT</a:t>
            </a:r>
            <a:endParaRPr kumimoji="1" lang="ja-JP" altLang="en-US" sz="2000" b="1"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92555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a:t>Table of contents</a:t>
            </a:r>
          </a:p>
        </p:txBody>
      </p:sp>
      <p:sp>
        <p:nvSpPr>
          <p:cNvPr id="4" name="Inhaltsplatzhalter 3"/>
          <p:cNvSpPr>
            <a:spLocks noGrp="1"/>
          </p:cNvSpPr>
          <p:nvPr>
            <p:ph idx="1"/>
          </p:nvPr>
        </p:nvSpPr>
        <p:spPr>
          <a:xfrm>
            <a:off x="1080000" y="1765503"/>
            <a:ext cx="9000000" cy="3754874"/>
          </a:xfrm>
        </p:spPr>
        <p:txBody>
          <a:bodyPr/>
          <a:lstStyle/>
          <a:p>
            <a:pPr>
              <a:lnSpc>
                <a:spcPct val="100000"/>
              </a:lnSpc>
            </a:pPr>
            <a:r>
              <a:rPr lang="en-US" sz="2200" dirty="0"/>
              <a:t>Introduction</a:t>
            </a:r>
            <a:r>
              <a:rPr lang="en-US" sz="2200" dirty="0" smtClean="0"/>
              <a:t>.</a:t>
            </a:r>
          </a:p>
          <a:p>
            <a:pPr>
              <a:lnSpc>
                <a:spcPct val="100000"/>
              </a:lnSpc>
            </a:pPr>
            <a:r>
              <a:rPr lang="en-US" sz="2200" dirty="0"/>
              <a:t>Register &amp; I/O </a:t>
            </a:r>
            <a:endParaRPr lang="en-US" sz="2200" dirty="0"/>
          </a:p>
          <a:p>
            <a:pPr>
              <a:lnSpc>
                <a:spcPct val="100000"/>
              </a:lnSpc>
            </a:pPr>
            <a:r>
              <a:rPr lang="en-US" sz="2200" dirty="0"/>
              <a:t>RTC </a:t>
            </a:r>
            <a:r>
              <a:rPr lang="en-US" sz="2200" dirty="0" smtClean="0"/>
              <a:t>Operation</a:t>
            </a:r>
          </a:p>
          <a:p>
            <a:pPr>
              <a:lnSpc>
                <a:spcPct val="100000"/>
              </a:lnSpc>
            </a:pPr>
            <a:r>
              <a:rPr lang="en-US" sz="2200" dirty="0" smtClean="0"/>
              <a:t>Modes</a:t>
            </a:r>
            <a:r>
              <a:rPr lang="en-US" sz="2200" dirty="0"/>
              <a:t>.</a:t>
            </a:r>
          </a:p>
          <a:p>
            <a:pPr>
              <a:lnSpc>
                <a:spcPct val="100000"/>
              </a:lnSpc>
            </a:pPr>
            <a:r>
              <a:rPr lang="en-US" sz="2200" dirty="0"/>
              <a:t>Flow and </a:t>
            </a:r>
            <a:r>
              <a:rPr lang="en-US" sz="2200" dirty="0" smtClean="0"/>
              <a:t>registers </a:t>
            </a:r>
            <a:r>
              <a:rPr lang="en-US" sz="2200" dirty="0"/>
              <a:t>of time setting.</a:t>
            </a:r>
          </a:p>
          <a:p>
            <a:pPr>
              <a:lnSpc>
                <a:spcPct val="100000"/>
              </a:lnSpc>
            </a:pPr>
            <a:r>
              <a:rPr lang="en-US" sz="2200" dirty="0"/>
              <a:t>Background of Time-Error Adjustment and Alarm function.</a:t>
            </a:r>
          </a:p>
          <a:p>
            <a:pPr>
              <a:lnSpc>
                <a:spcPct val="100000"/>
              </a:lnSpc>
            </a:pPr>
            <a:r>
              <a:rPr lang="en-US" sz="2200" dirty="0"/>
              <a:t>What we have learned and how we did it.</a:t>
            </a:r>
          </a:p>
        </p:txBody>
      </p:sp>
    </p:spTree>
    <p:extLst>
      <p:ext uri="{BB962C8B-B14F-4D97-AF65-F5344CB8AC3E}">
        <p14:creationId xmlns:p14="http://schemas.microsoft.com/office/powerpoint/2010/main" val="459766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a:t>PROCEDURE FOR DISABLING ALARM INTERRUPT</a:t>
            </a:r>
            <a:endParaRPr lang="ja-JP" altLang="en-US" dirty="0"/>
          </a:p>
        </p:txBody>
      </p:sp>
      <p:grpSp>
        <p:nvGrpSpPr>
          <p:cNvPr id="29" name="Group 28"/>
          <p:cNvGrpSpPr/>
          <p:nvPr/>
        </p:nvGrpSpPr>
        <p:grpSpPr>
          <a:xfrm>
            <a:off x="885697" y="1702190"/>
            <a:ext cx="10579472" cy="4220489"/>
            <a:chOff x="1094703" y="1105662"/>
            <a:chExt cx="10207582" cy="5208904"/>
          </a:xfrm>
        </p:grpSpPr>
        <p:sp>
          <p:nvSpPr>
            <p:cNvPr id="30" name="Flowchart: Process 29"/>
            <p:cNvSpPr/>
            <p:nvPr/>
          </p:nvSpPr>
          <p:spPr>
            <a:xfrm>
              <a:off x="1094704" y="1105662"/>
              <a:ext cx="3825025"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SET1 RCR1.AIE </a:t>
              </a:r>
              <a:endParaRPr lang="en-US" dirty="0">
                <a:solidFill>
                  <a:prstClr val="white"/>
                </a:solidFill>
              </a:endParaRPr>
            </a:p>
          </p:txBody>
        </p:sp>
        <p:sp>
          <p:nvSpPr>
            <p:cNvPr id="44" name="Flowchart: Process 43"/>
            <p:cNvSpPr/>
            <p:nvPr/>
          </p:nvSpPr>
          <p:spPr>
            <a:xfrm>
              <a:off x="1094704" y="2107393"/>
              <a:ext cx="3825025"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CLR1 IER0B.IEN4 </a:t>
              </a:r>
              <a:endParaRPr lang="en-US" dirty="0">
                <a:solidFill>
                  <a:prstClr val="white"/>
                </a:solidFill>
              </a:endParaRPr>
            </a:p>
          </p:txBody>
        </p:sp>
        <p:sp>
          <p:nvSpPr>
            <p:cNvPr id="58" name="Flowchart: Process 57"/>
            <p:cNvSpPr/>
            <p:nvPr/>
          </p:nvSpPr>
          <p:spPr>
            <a:xfrm>
              <a:off x="1094704" y="3109124"/>
              <a:ext cx="3825025"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CLR1 RCR1.AIE </a:t>
              </a:r>
              <a:endParaRPr lang="en-US" dirty="0">
                <a:solidFill>
                  <a:prstClr val="white"/>
                </a:solidFill>
              </a:endParaRPr>
            </a:p>
          </p:txBody>
        </p:sp>
        <p:sp>
          <p:nvSpPr>
            <p:cNvPr id="59" name="Flowchart: Decision 58"/>
            <p:cNvSpPr/>
            <p:nvPr/>
          </p:nvSpPr>
          <p:spPr>
            <a:xfrm>
              <a:off x="1094704" y="4110855"/>
              <a:ext cx="3825026" cy="11471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CLR1 RCR1.AIE?</a:t>
              </a:r>
              <a:endParaRPr lang="en-US" dirty="0">
                <a:solidFill>
                  <a:prstClr val="white"/>
                </a:solidFill>
              </a:endParaRPr>
            </a:p>
          </p:txBody>
        </p:sp>
        <p:sp>
          <p:nvSpPr>
            <p:cNvPr id="60" name="Flowchart: Process 59"/>
            <p:cNvSpPr/>
            <p:nvPr/>
          </p:nvSpPr>
          <p:spPr>
            <a:xfrm>
              <a:off x="1094703" y="5487035"/>
              <a:ext cx="3825025" cy="77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CLR1 IR92.IR</a:t>
              </a:r>
              <a:endParaRPr lang="en-US" dirty="0">
                <a:solidFill>
                  <a:prstClr val="white"/>
                </a:solidFill>
              </a:endParaRPr>
            </a:p>
          </p:txBody>
        </p:sp>
        <p:sp>
          <p:nvSpPr>
            <p:cNvPr id="61" name="TextBox 60"/>
            <p:cNvSpPr txBox="1"/>
            <p:nvPr/>
          </p:nvSpPr>
          <p:spPr>
            <a:xfrm>
              <a:off x="5284094" y="1417312"/>
              <a:ext cx="5653825" cy="369332"/>
            </a:xfrm>
            <a:prstGeom prst="rect">
              <a:avLst/>
            </a:prstGeom>
            <a:noFill/>
          </p:spPr>
          <p:txBody>
            <a:bodyPr wrap="square" rtlCol="0">
              <a:spAutoFit/>
            </a:bodyPr>
            <a:lstStyle/>
            <a:p>
              <a:r>
                <a:rPr lang="en-US" dirty="0" smtClean="0">
                  <a:solidFill>
                    <a:prstClr val="black"/>
                  </a:solidFill>
                </a:rPr>
                <a:t>ENABLE ALARM INTERRPUT</a:t>
              </a:r>
              <a:endParaRPr lang="en-US" dirty="0">
                <a:solidFill>
                  <a:prstClr val="black"/>
                </a:solidFill>
              </a:endParaRPr>
            </a:p>
          </p:txBody>
        </p:sp>
        <p:sp>
          <p:nvSpPr>
            <p:cNvPr id="62" name="TextBox 61"/>
            <p:cNvSpPr txBox="1"/>
            <p:nvPr/>
          </p:nvSpPr>
          <p:spPr>
            <a:xfrm>
              <a:off x="5284094" y="2348877"/>
              <a:ext cx="6018191" cy="369332"/>
            </a:xfrm>
            <a:prstGeom prst="rect">
              <a:avLst/>
            </a:prstGeom>
            <a:noFill/>
          </p:spPr>
          <p:txBody>
            <a:bodyPr wrap="square" rtlCol="0">
              <a:spAutoFit/>
            </a:bodyPr>
            <a:lstStyle/>
            <a:p>
              <a:r>
                <a:rPr lang="en-US" dirty="0" smtClean="0">
                  <a:solidFill>
                    <a:prstClr val="black"/>
                  </a:solidFill>
                </a:rPr>
                <a:t>DISABLE THE ALARM INTERUPT REQUEST OF THE ICU</a:t>
              </a:r>
              <a:endParaRPr lang="en-US" dirty="0">
                <a:solidFill>
                  <a:prstClr val="black"/>
                </a:solidFill>
              </a:endParaRPr>
            </a:p>
          </p:txBody>
        </p:sp>
        <p:sp>
          <p:nvSpPr>
            <p:cNvPr id="63" name="Rectangle 62"/>
            <p:cNvSpPr/>
            <p:nvPr/>
          </p:nvSpPr>
          <p:spPr>
            <a:xfrm>
              <a:off x="5284094" y="3280442"/>
              <a:ext cx="5159297" cy="369332"/>
            </a:xfrm>
            <a:prstGeom prst="rect">
              <a:avLst/>
            </a:prstGeom>
          </p:spPr>
          <p:txBody>
            <a:bodyPr wrap="none">
              <a:spAutoFit/>
            </a:bodyPr>
            <a:lstStyle/>
            <a:p>
              <a:r>
                <a:rPr lang="en-US" dirty="0">
                  <a:solidFill>
                    <a:prstClr val="black"/>
                  </a:solidFill>
                </a:rPr>
                <a:t>DISABLE THE ALARM INTERUPT REQUEST OF THE RTC</a:t>
              </a:r>
            </a:p>
          </p:txBody>
        </p:sp>
        <p:sp>
          <p:nvSpPr>
            <p:cNvPr id="64" name="TextBox 63"/>
            <p:cNvSpPr txBox="1"/>
            <p:nvPr/>
          </p:nvSpPr>
          <p:spPr>
            <a:xfrm>
              <a:off x="5284093" y="4361279"/>
              <a:ext cx="6018191" cy="369332"/>
            </a:xfrm>
            <a:prstGeom prst="rect">
              <a:avLst/>
            </a:prstGeom>
            <a:noFill/>
          </p:spPr>
          <p:txBody>
            <a:bodyPr wrap="square" rtlCol="0">
              <a:spAutoFit/>
            </a:bodyPr>
            <a:lstStyle/>
            <a:p>
              <a:r>
                <a:rPr lang="en-US" dirty="0" smtClean="0">
                  <a:solidFill>
                    <a:prstClr val="black"/>
                  </a:solidFill>
                </a:rPr>
                <a:t>Wait for the AIE bit in the RCR1 register to be cleared to 0</a:t>
              </a:r>
              <a:endParaRPr lang="en-US" dirty="0">
                <a:solidFill>
                  <a:prstClr val="black"/>
                </a:solidFill>
              </a:endParaRPr>
            </a:p>
          </p:txBody>
        </p:sp>
        <p:sp>
          <p:nvSpPr>
            <p:cNvPr id="65" name="TextBox 64"/>
            <p:cNvSpPr txBox="1"/>
            <p:nvPr/>
          </p:nvSpPr>
          <p:spPr>
            <a:xfrm>
              <a:off x="5284093" y="5391236"/>
              <a:ext cx="5477277" cy="923330"/>
            </a:xfrm>
            <a:prstGeom prst="rect">
              <a:avLst/>
            </a:prstGeom>
            <a:noFill/>
          </p:spPr>
          <p:txBody>
            <a:bodyPr wrap="square" rtlCol="0">
              <a:spAutoFit/>
            </a:bodyPr>
            <a:lstStyle/>
            <a:p>
              <a:r>
                <a:rPr lang="en-US" dirty="0">
                  <a:solidFill>
                    <a:prstClr val="black"/>
                  </a:solidFill>
                </a:rPr>
                <a:t>Until the AIE bit in the RCR1 register is cleared to 0,</a:t>
              </a:r>
            </a:p>
            <a:p>
              <a:r>
                <a:rPr lang="en-US" dirty="0">
                  <a:solidFill>
                    <a:prstClr val="black"/>
                  </a:solidFill>
                </a:rPr>
                <a:t>clear the alarm flag with consideration that the</a:t>
              </a:r>
            </a:p>
            <a:p>
              <a:r>
                <a:rPr lang="en-US" dirty="0">
                  <a:solidFill>
                    <a:prstClr val="black"/>
                  </a:solidFill>
                </a:rPr>
                <a:t>IR92.IR flag of the ICU is set</a:t>
              </a:r>
            </a:p>
          </p:txBody>
        </p:sp>
        <p:cxnSp>
          <p:nvCxnSpPr>
            <p:cNvPr id="66" name="Straight Arrow Connector 65"/>
            <p:cNvCxnSpPr>
              <a:stCxn id="30" idx="2"/>
              <a:endCxn id="44" idx="0"/>
            </p:cNvCxnSpPr>
            <p:nvPr/>
          </p:nvCxnSpPr>
          <p:spPr>
            <a:xfrm>
              <a:off x="3007217" y="1878394"/>
              <a:ext cx="0" cy="2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4" idx="2"/>
              <a:endCxn id="58" idx="0"/>
            </p:cNvCxnSpPr>
            <p:nvPr/>
          </p:nvCxnSpPr>
          <p:spPr>
            <a:xfrm>
              <a:off x="3007217" y="2880125"/>
              <a:ext cx="0" cy="2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8" idx="2"/>
              <a:endCxn id="59" idx="0"/>
            </p:cNvCxnSpPr>
            <p:nvPr/>
          </p:nvCxnSpPr>
          <p:spPr>
            <a:xfrm>
              <a:off x="3007217" y="3881856"/>
              <a:ext cx="0" cy="2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9" idx="2"/>
              <a:endCxn id="60" idx="0"/>
            </p:cNvCxnSpPr>
            <p:nvPr/>
          </p:nvCxnSpPr>
          <p:spPr>
            <a:xfrm flipH="1">
              <a:off x="3007216" y="5258036"/>
              <a:ext cx="1" cy="2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101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a:t>Background of Time-Error Adjustment function</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979069"/>
          </a:xfrm>
        </p:spPr>
        <p:txBody>
          <a:bodyPr/>
          <a:lstStyle/>
          <a:p>
            <a:r>
              <a:rPr lang="en-US" sz="2000" dirty="0"/>
              <a:t>Select automatic adjustment </a:t>
            </a:r>
          </a:p>
          <a:p>
            <a:r>
              <a:rPr lang="en-US" sz="2000" dirty="0"/>
              <a:t>Adjustment by software</a:t>
            </a:r>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65024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492801"/>
            <a:ext cx="10596185" cy="886397"/>
          </a:xfrm>
        </p:spPr>
        <p:txBody>
          <a:bodyPr/>
          <a:lstStyle/>
          <a:p>
            <a:r>
              <a:rPr lang="en-US" dirty="0"/>
              <a:t>Select automatic adjustment (SET1 RCR2.AADJE )</a:t>
            </a:r>
            <a:endParaRPr lang="ja-JP" altLang="en-US" dirty="0"/>
          </a:p>
        </p:txBody>
      </p:sp>
      <p:sp>
        <p:nvSpPr>
          <p:cNvPr id="18" name="Content Placeholder 2"/>
          <p:cNvSpPr>
            <a:spLocks noGrp="1"/>
          </p:cNvSpPr>
          <p:nvPr>
            <p:ph idx="1"/>
          </p:nvPr>
        </p:nvSpPr>
        <p:spPr>
          <a:xfrm>
            <a:off x="838200" y="1825625"/>
            <a:ext cx="10515600" cy="4351338"/>
          </a:xfrm>
        </p:spPr>
        <p:txBody>
          <a:bodyPr/>
          <a:lstStyle/>
          <a:p>
            <a:r>
              <a:rPr lang="en-US" dirty="0"/>
              <a:t>every time the adjustment period selected by the AADJP bit in RCR2 elapses</a:t>
            </a:r>
            <a:endParaRPr lang="en-US" dirty="0" smtClean="0"/>
          </a:p>
          <a:p>
            <a:r>
              <a:rPr lang="en-US" dirty="0" smtClean="0"/>
              <a:t>Using : </a:t>
            </a:r>
            <a:endParaRPr lang="en-US" dirty="0"/>
          </a:p>
          <a:p>
            <a:pPr lvl="2">
              <a:buFont typeface="Wingdings" panose="05000000000000000000" pitchFamily="2" charset="2"/>
              <a:buChar char="v"/>
            </a:pPr>
            <a:r>
              <a:rPr lang="en-US" dirty="0" smtClean="0"/>
              <a:t> RCR2.AADJP (0/1): Adjustment every minute or every 10 minute.</a:t>
            </a:r>
          </a:p>
          <a:p>
            <a:pPr lvl="2">
              <a:buFont typeface="Wingdings" panose="05000000000000000000" pitchFamily="2" charset="2"/>
              <a:buChar char="v"/>
            </a:pPr>
            <a:r>
              <a:rPr lang="en-US" dirty="0" smtClean="0"/>
              <a:t>RADJ.PMADJ </a:t>
            </a:r>
          </a:p>
          <a:p>
            <a:pPr lvl="2">
              <a:buFont typeface="Wingdings" panose="05000000000000000000" pitchFamily="2" charset="2"/>
              <a:buChar char="v"/>
            </a:pPr>
            <a:r>
              <a:rPr lang="en-US" dirty="0"/>
              <a:t>RADJ. ADJ</a:t>
            </a:r>
            <a:endParaRPr lang="en-US" dirty="0" smtClean="0"/>
          </a:p>
          <a:p>
            <a:pPr marL="914400" lvl="2" indent="0">
              <a:buNone/>
            </a:pPr>
            <a:endParaRPr lang="en-US" dirty="0" smtClean="0"/>
          </a:p>
          <a:p>
            <a:pPr lvl="2">
              <a:buFont typeface="Wingdings" panose="05000000000000000000" pitchFamily="2" charset="2"/>
              <a:buChar char="v"/>
            </a:pPr>
            <a:endParaRPr lang="en-US" dirty="0" smtClean="0"/>
          </a:p>
        </p:txBody>
      </p:sp>
      <p:pic>
        <p:nvPicPr>
          <p:cNvPr id="1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036" y="3526764"/>
            <a:ext cx="7116168" cy="2467319"/>
          </a:xfrm>
          <a:prstGeom prst="rect">
            <a:avLst/>
          </a:prstGeom>
        </p:spPr>
      </p:pic>
    </p:spTree>
    <p:extLst>
      <p:ext uri="{BB962C8B-B14F-4D97-AF65-F5344CB8AC3E}">
        <p14:creationId xmlns:p14="http://schemas.microsoft.com/office/powerpoint/2010/main" val="2095719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936000"/>
            <a:ext cx="10596185" cy="443198"/>
          </a:xfrm>
        </p:spPr>
        <p:txBody>
          <a:bodyPr/>
          <a:lstStyle/>
          <a:p>
            <a:r>
              <a:rPr lang="en-US" dirty="0"/>
              <a:t>Select automatic adjustment (SET1 RCR2.AADJE )</a:t>
            </a:r>
            <a:endParaRPr lang="ja-JP" altLang="en-US" dirty="0"/>
          </a:p>
        </p:txBody>
      </p:sp>
      <p:sp>
        <p:nvSpPr>
          <p:cNvPr id="3" name="Content Placeholder 2"/>
          <p:cNvSpPr>
            <a:spLocks noGrp="1"/>
          </p:cNvSpPr>
          <p:nvPr>
            <p:ph idx="1"/>
          </p:nvPr>
        </p:nvSpPr>
        <p:spPr>
          <a:xfrm>
            <a:off x="1080000" y="1800000"/>
            <a:ext cx="9000000" cy="3952364"/>
          </a:xfrm>
        </p:spPr>
        <p:txBody>
          <a:bodyPr/>
          <a:lstStyle/>
          <a:p>
            <a:r>
              <a:rPr lang="en-US" dirty="0"/>
              <a:t>CLR1 RCR2.AADJP  (adjustment every minute)</a:t>
            </a:r>
          </a:p>
          <a:p>
            <a:r>
              <a:rPr lang="en-US" dirty="0"/>
              <a:t>MOV RADJ.PMADJ , #2H (subtraction RADJ.PMADJ[1:0])</a:t>
            </a:r>
          </a:p>
          <a:p>
            <a:r>
              <a:rPr lang="en-US" dirty="0"/>
              <a:t>MOV RADJ. ADJ , #3CH ( ADD 30 SECOND TO RADJ. ADJ[5:0] )</a:t>
            </a:r>
          </a:p>
          <a:p>
            <a:endParaRPr lang="en-US" dirty="0"/>
          </a:p>
          <a:p>
            <a:r>
              <a:rPr lang="en-US" dirty="0"/>
              <a:t>SET1 RCR2.AADJP  (adjustment every 10 seconds)</a:t>
            </a:r>
          </a:p>
          <a:p>
            <a:r>
              <a:rPr lang="en-US" dirty="0"/>
              <a:t>MOV RADJ.PMADJ , #1H (addition)</a:t>
            </a:r>
          </a:p>
          <a:p>
            <a:r>
              <a:rPr lang="en-US" dirty="0"/>
              <a:t>MOV RADJ.ADJ , #14H</a:t>
            </a:r>
          </a:p>
          <a:p>
            <a:endParaRPr lang="en-US" dirty="0"/>
          </a:p>
        </p:txBody>
      </p:sp>
    </p:spTree>
    <p:extLst>
      <p:ext uri="{BB962C8B-B14F-4D97-AF65-F5344CB8AC3E}">
        <p14:creationId xmlns:p14="http://schemas.microsoft.com/office/powerpoint/2010/main" val="166039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936000"/>
            <a:ext cx="10596185" cy="443198"/>
          </a:xfrm>
        </p:spPr>
        <p:txBody>
          <a:bodyPr/>
          <a:lstStyle/>
          <a:p>
            <a:r>
              <a:rPr lang="en-US" dirty="0"/>
              <a:t>Adjustment by software(CLR1 RCR2.AADJE )</a:t>
            </a:r>
            <a:endParaRPr lang="ja-JP" altLang="en-US" dirty="0"/>
          </a:p>
        </p:txBody>
      </p:sp>
      <p:sp>
        <p:nvSpPr>
          <p:cNvPr id="3" name="Content Placeholder 2"/>
          <p:cNvSpPr>
            <a:spLocks noGrp="1"/>
          </p:cNvSpPr>
          <p:nvPr>
            <p:ph idx="1"/>
          </p:nvPr>
        </p:nvSpPr>
        <p:spPr>
          <a:xfrm>
            <a:off x="1080000" y="1800000"/>
            <a:ext cx="9000000" cy="2116990"/>
          </a:xfrm>
        </p:spPr>
        <p:txBody>
          <a:bodyPr/>
          <a:lstStyle/>
          <a:p>
            <a:r>
              <a:rPr lang="en-US" dirty="0"/>
              <a:t>at the time of execution of an instruction for writing to the RADJ register.</a:t>
            </a:r>
          </a:p>
          <a:p>
            <a:r>
              <a:rPr lang="en-US" dirty="0"/>
              <a:t>Using : </a:t>
            </a:r>
          </a:p>
          <a:p>
            <a:pPr lvl="2">
              <a:buFont typeface="Wingdings" panose="05000000000000000000" pitchFamily="2" charset="2"/>
              <a:buChar char="v"/>
            </a:pPr>
            <a:r>
              <a:rPr lang="en-US" dirty="0"/>
              <a:t>RADJ.PMADJ </a:t>
            </a:r>
          </a:p>
          <a:p>
            <a:pPr lvl="2">
              <a:buFont typeface="Wingdings" panose="05000000000000000000" pitchFamily="2" charset="2"/>
              <a:buChar char="v"/>
            </a:pPr>
            <a:r>
              <a:rPr lang="en-US" dirty="0"/>
              <a:t>RADJ. ADJ</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036" y="3526764"/>
            <a:ext cx="7116168" cy="2467319"/>
          </a:xfrm>
          <a:prstGeom prst="rect">
            <a:avLst/>
          </a:prstGeom>
        </p:spPr>
      </p:pic>
    </p:spTree>
    <p:extLst>
      <p:ext uri="{BB962C8B-B14F-4D97-AF65-F5344CB8AC3E}">
        <p14:creationId xmlns:p14="http://schemas.microsoft.com/office/powerpoint/2010/main" val="1867401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936000"/>
            <a:ext cx="10596185" cy="443198"/>
          </a:xfrm>
        </p:spPr>
        <p:txBody>
          <a:bodyPr/>
          <a:lstStyle/>
          <a:p>
            <a:r>
              <a:rPr lang="en-US" smtClean="0"/>
              <a:t>Adjustment by software(CLR1 RCR2.AADJE )</a:t>
            </a:r>
            <a:endParaRPr lang="ja-JP" altLang="en-US" dirty="0"/>
          </a:p>
        </p:txBody>
      </p:sp>
      <p:sp>
        <p:nvSpPr>
          <p:cNvPr id="3" name="Content Placeholder 2"/>
          <p:cNvSpPr>
            <a:spLocks noGrp="1"/>
          </p:cNvSpPr>
          <p:nvPr>
            <p:ph idx="1"/>
          </p:nvPr>
        </p:nvSpPr>
        <p:spPr>
          <a:xfrm>
            <a:off x="1080000" y="1800000"/>
            <a:ext cx="9000000" cy="1320874"/>
          </a:xfrm>
        </p:spPr>
        <p:txBody>
          <a:bodyPr/>
          <a:lstStyle/>
          <a:p>
            <a:r>
              <a:rPr lang="en-US" dirty="0"/>
              <a:t>RADJ.PMADJ[1:0] = 10b (subtraction)</a:t>
            </a:r>
          </a:p>
          <a:p>
            <a:r>
              <a:rPr lang="en-US" dirty="0"/>
              <a:t>RADJ.ADJ[5:0] = 1 (01h)</a:t>
            </a:r>
          </a:p>
          <a:p>
            <a:r>
              <a:rPr lang="en-US" dirty="0"/>
              <a:t>This is written to the RADJ register once per 1-second interrupt.</a:t>
            </a:r>
          </a:p>
        </p:txBody>
      </p:sp>
    </p:spTree>
    <p:extLst>
      <p:ext uri="{BB962C8B-B14F-4D97-AF65-F5344CB8AC3E}">
        <p14:creationId xmlns:p14="http://schemas.microsoft.com/office/powerpoint/2010/main" val="439472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936000"/>
            <a:ext cx="10596185" cy="443198"/>
          </a:xfrm>
        </p:spPr>
        <p:txBody>
          <a:bodyPr/>
          <a:lstStyle/>
          <a:p>
            <a:r>
              <a:rPr lang="en-US" dirty="0"/>
              <a:t>Capturing the Time ( </a:t>
            </a:r>
            <a:r>
              <a:rPr lang="en-US" dirty="0" err="1"/>
              <a:t>Apendix</a:t>
            </a:r>
            <a:r>
              <a:rPr lang="en-US" dirty="0"/>
              <a:t>)</a:t>
            </a:r>
            <a:endParaRPr lang="ja-JP" altLang="en-US" dirty="0"/>
          </a:p>
        </p:txBody>
      </p:sp>
      <p:sp>
        <p:nvSpPr>
          <p:cNvPr id="3" name="Content Placeholder 2"/>
          <p:cNvSpPr>
            <a:spLocks noGrp="1"/>
          </p:cNvSpPr>
          <p:nvPr>
            <p:ph idx="1"/>
          </p:nvPr>
        </p:nvSpPr>
        <p:spPr>
          <a:xfrm>
            <a:off x="1080000" y="1800000"/>
            <a:ext cx="9000000" cy="1090042"/>
          </a:xfrm>
        </p:spPr>
        <p:txBody>
          <a:bodyPr/>
          <a:lstStyle/>
          <a:p>
            <a:r>
              <a:rPr lang="en-US" dirty="0"/>
              <a:t>storing the month, date, hour, minute and second by detecting an edge of a signal on a time-capture event-input pin.</a:t>
            </a:r>
          </a:p>
          <a:p>
            <a:r>
              <a:rPr lang="en-US" dirty="0"/>
              <a:t>Also using Noise filter for more exactly!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380" y="3063422"/>
            <a:ext cx="6982799" cy="3248478"/>
          </a:xfrm>
          <a:prstGeom prst="rect">
            <a:avLst/>
          </a:prstGeom>
        </p:spPr>
      </p:pic>
    </p:spTree>
    <p:extLst>
      <p:ext uri="{BB962C8B-B14F-4D97-AF65-F5344CB8AC3E}">
        <p14:creationId xmlns:p14="http://schemas.microsoft.com/office/powerpoint/2010/main" val="4157096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9999" y="936000"/>
            <a:ext cx="10596185" cy="443198"/>
          </a:xfrm>
        </p:spPr>
        <p:txBody>
          <a:bodyPr/>
          <a:lstStyle/>
          <a:p>
            <a:r>
              <a:rPr lang="en-US" dirty="0"/>
              <a:t>HOW TO INVESTIGATE HW MANUAL QUICKLY AND EFFICIENTLY</a:t>
            </a:r>
            <a:endParaRPr lang="ja-JP" altLang="en-US" dirty="0"/>
          </a:p>
        </p:txBody>
      </p:sp>
      <p:sp>
        <p:nvSpPr>
          <p:cNvPr id="3" name="Content Placeholder 2"/>
          <p:cNvSpPr>
            <a:spLocks noGrp="1"/>
          </p:cNvSpPr>
          <p:nvPr>
            <p:ph idx="1"/>
          </p:nvPr>
        </p:nvSpPr>
        <p:spPr>
          <a:xfrm>
            <a:off x="1080000" y="1800000"/>
            <a:ext cx="9000000" cy="2142638"/>
          </a:xfrm>
        </p:spPr>
        <p:txBody>
          <a:bodyPr/>
          <a:lstStyle/>
          <a:p>
            <a:pPr lvl="0"/>
            <a:r>
              <a:rPr lang="en-US" dirty="0"/>
              <a:t>We must know the target what we looking for ( what module: RTC or A&amp;D, …).</a:t>
            </a:r>
          </a:p>
          <a:p>
            <a:pPr lvl="0"/>
            <a:r>
              <a:rPr lang="en-US" dirty="0"/>
              <a:t>Find the content related to target that we looking for on Bookmarks.</a:t>
            </a:r>
          </a:p>
          <a:p>
            <a:pPr lvl="0"/>
            <a:r>
              <a:rPr lang="en-US" dirty="0"/>
              <a:t>Overview that we looking for module include: Specification and Block Diagram to understand operation of module.</a:t>
            </a:r>
          </a:p>
          <a:p>
            <a:pPr lvl="0"/>
            <a:r>
              <a:rPr lang="en-US" dirty="0"/>
              <a:t>Research each registers and interrupts of module to code for module.</a:t>
            </a:r>
          </a:p>
        </p:txBody>
      </p:sp>
    </p:spTree>
    <p:extLst>
      <p:ext uri="{BB962C8B-B14F-4D97-AF65-F5344CB8AC3E}">
        <p14:creationId xmlns:p14="http://schemas.microsoft.com/office/powerpoint/2010/main" val="601634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kumimoji="1" lang="en-US" altLang="ja-JP" cap="all" dirty="0" smtClean="0"/>
              <a:t>INTRODUCTION</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1286845"/>
          </a:xfrm>
        </p:spPr>
        <p:txBody>
          <a:bodyPr/>
          <a:lstStyle/>
          <a:p>
            <a:r>
              <a:rPr lang="en-US" altLang="ja-JP" sz="2000" b="1" dirty="0" err="1" smtClean="0"/>
              <a:t>Rtc</a:t>
            </a:r>
            <a:r>
              <a:rPr lang="en-US" altLang="ja-JP" sz="2000" b="1" dirty="0" smtClean="0"/>
              <a:t> module</a:t>
            </a:r>
          </a:p>
          <a:p>
            <a:r>
              <a:rPr lang="en-US" altLang="ja-JP" sz="2000" b="1" dirty="0" smtClean="0"/>
              <a:t>FUNCTIONALITY</a:t>
            </a:r>
          </a:p>
          <a:p>
            <a:endParaRPr kumimoji="1" lang="ja-JP" altLang="en-US" sz="2000" b="1"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1398093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RTC MODULE</a:t>
            </a:r>
            <a:endParaRPr lang="en-US" dirty="0"/>
          </a:p>
        </p:txBody>
      </p:sp>
      <p:sp>
        <p:nvSpPr>
          <p:cNvPr id="4" name="Inhaltsplatzhalter 3"/>
          <p:cNvSpPr>
            <a:spLocks noGrp="1"/>
          </p:cNvSpPr>
          <p:nvPr>
            <p:ph idx="1"/>
          </p:nvPr>
        </p:nvSpPr>
        <p:spPr>
          <a:xfrm>
            <a:off x="1080000" y="1800000"/>
            <a:ext cx="9000000" cy="1696811"/>
          </a:xfrm>
        </p:spPr>
        <p:txBody>
          <a:bodyPr/>
          <a:lstStyle/>
          <a:p>
            <a:r>
              <a:rPr lang="en-US" sz="2300" dirty="0"/>
              <a:t>RTC stands for Real Time Clock.</a:t>
            </a:r>
          </a:p>
          <a:p>
            <a:r>
              <a:rPr lang="en-US" sz="2300" dirty="0"/>
              <a:t>Managing tasks related to controlling, observing and setting TIME.</a:t>
            </a:r>
          </a:p>
          <a:p>
            <a:r>
              <a:rPr lang="en-US" sz="2300" dirty="0"/>
              <a:t>Combine or join with other modules for more complicated system.</a:t>
            </a:r>
          </a:p>
        </p:txBody>
      </p:sp>
    </p:spTree>
    <p:extLst>
      <p:ext uri="{BB962C8B-B14F-4D97-AF65-F5344CB8AC3E}">
        <p14:creationId xmlns:p14="http://schemas.microsoft.com/office/powerpoint/2010/main" val="3780638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FUNCTIONALITY</a:t>
            </a:r>
            <a:endParaRPr lang="en-US" dirty="0"/>
          </a:p>
        </p:txBody>
      </p:sp>
      <p:sp>
        <p:nvSpPr>
          <p:cNvPr id="4" name="Inhaltsplatzhalter 3"/>
          <p:cNvSpPr>
            <a:spLocks noGrp="1"/>
          </p:cNvSpPr>
          <p:nvPr>
            <p:ph idx="1"/>
          </p:nvPr>
        </p:nvSpPr>
        <p:spPr>
          <a:xfrm>
            <a:off x="1079999" y="1717938"/>
            <a:ext cx="9810739" cy="3660426"/>
          </a:xfrm>
        </p:spPr>
        <p:txBody>
          <a:bodyPr/>
          <a:lstStyle/>
          <a:p>
            <a:pPr lvl="0">
              <a:lnSpc>
                <a:spcPct val="200000"/>
              </a:lnSpc>
            </a:pPr>
            <a:r>
              <a:rPr lang="en-US" sz="2300" dirty="0">
                <a:latin typeface="Arial" panose="020B0604020202020204" pitchFamily="34" charset="0"/>
                <a:cs typeface="Arial" panose="020B0604020202020204" pitchFamily="34" charset="0"/>
              </a:rPr>
              <a:t>The RTC is capable of counting 100 years from year 00 to year 99. The order of hundreds and thousands are assumed as 20 and the leap years from the year 2000 to 2099 are automatically corrected.</a:t>
            </a:r>
          </a:p>
          <a:p>
            <a:pPr>
              <a:lnSpc>
                <a:spcPct val="200000"/>
              </a:lnSpc>
            </a:pPr>
            <a:r>
              <a:rPr lang="en-US" sz="2300" dirty="0">
                <a:latin typeface="Arial" panose="020B0604020202020204" pitchFamily="34" charset="0"/>
                <a:cs typeface="Arial" panose="020B0604020202020204" pitchFamily="34" charset="0"/>
              </a:rPr>
              <a:t>The source to drive counting of the time counters is selectable as the sub-clock or a main clock.</a:t>
            </a:r>
          </a:p>
        </p:txBody>
      </p:sp>
    </p:spTree>
    <p:extLst>
      <p:ext uri="{BB962C8B-B14F-4D97-AF65-F5344CB8AC3E}">
        <p14:creationId xmlns:p14="http://schemas.microsoft.com/office/powerpoint/2010/main" val="1103673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smtClean="0"/>
              <a:t>FUNCTIONALITY</a:t>
            </a:r>
            <a:endParaRPr lang="en-US" dirty="0"/>
          </a:p>
        </p:txBody>
      </p:sp>
      <p:sp>
        <p:nvSpPr>
          <p:cNvPr id="4" name="Inhaltsplatzhalter 3"/>
          <p:cNvSpPr>
            <a:spLocks noGrp="1"/>
          </p:cNvSpPr>
          <p:nvPr>
            <p:ph idx="1"/>
          </p:nvPr>
        </p:nvSpPr>
        <p:spPr>
          <a:xfrm>
            <a:off x="1079999" y="1717938"/>
            <a:ext cx="9810739" cy="4599144"/>
          </a:xfrm>
        </p:spPr>
        <p:txBody>
          <a:bodyPr/>
          <a:lstStyle/>
          <a:p>
            <a:pPr>
              <a:lnSpc>
                <a:spcPct val="200000"/>
              </a:lnSpc>
            </a:pPr>
            <a:r>
              <a:rPr lang="en-US" sz="2300" dirty="0">
                <a:latin typeface="Arial" panose="020B0604020202020204" pitchFamily="34" charset="0"/>
                <a:cs typeface="Arial" panose="020B0604020202020204" pitchFamily="34" charset="0"/>
              </a:rPr>
              <a:t>With the source for counting pre-scaled to produce a 128-Hz clock signal as the base clock, cycles of this signal are counted in year, month, date, day of the week, a.m. or p.m. (in 12-hour mode), hour, minute, second, and 1/128 second units.</a:t>
            </a:r>
          </a:p>
          <a:p>
            <a:pPr>
              <a:lnSpc>
                <a:spcPct val="200000"/>
              </a:lnSpc>
            </a:pPr>
            <a:endParaRPr lang="en-US" sz="2300" dirty="0">
              <a:latin typeface="Arial" panose="020B0604020202020204" pitchFamily="34" charset="0"/>
              <a:cs typeface="Arial" panose="020B0604020202020204" pitchFamily="34" charset="0"/>
            </a:endParaRPr>
          </a:p>
          <a:p>
            <a:pPr lvl="0">
              <a:lnSpc>
                <a:spcPct val="200000"/>
              </a:lnSpc>
            </a:pP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25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1"/>
            <a:ext cx="5040000" cy="1988841"/>
          </a:xfrm>
        </p:spPr>
        <p:txBody>
          <a:bodyPr/>
          <a:lstStyle/>
          <a:p>
            <a:r>
              <a:rPr lang="en-US" dirty="0" smtClean="0"/>
              <a:t>Register &amp; </a:t>
            </a:r>
            <a:r>
              <a:rPr lang="en-US" dirty="0"/>
              <a:t>I/O</a:t>
            </a:r>
            <a:endParaRPr kumimoji="1" lang="en-US" altLang="ja-JP" cap="all" dirty="0"/>
          </a:p>
        </p:txBody>
      </p:sp>
      <p:sp>
        <p:nvSpPr>
          <p:cNvPr id="6" name="テキスト プレースホルダー 5"/>
          <p:cNvSpPr>
            <a:spLocks noGrp="1"/>
          </p:cNvSpPr>
          <p:nvPr>
            <p:ph type="body" sz="quarter" idx="13"/>
          </p:nvPr>
        </p:nvSpPr>
        <p:spPr>
          <a:xfrm>
            <a:off x="1054800" y="2132856"/>
            <a:ext cx="5040000" cy="979069"/>
          </a:xfrm>
        </p:spPr>
        <p:txBody>
          <a:bodyPr/>
          <a:lstStyle/>
          <a:p>
            <a:r>
              <a:rPr lang="en-US" altLang="ja-JP" sz="2000" b="1" dirty="0" smtClean="0"/>
              <a:t>RTC BLOCK DIAGRAM</a:t>
            </a:r>
          </a:p>
          <a:p>
            <a:r>
              <a:rPr kumimoji="1" lang="en-US" altLang="ja-JP" sz="2000" b="1" dirty="0" err="1" smtClean="0"/>
              <a:t>Rtc</a:t>
            </a:r>
            <a:r>
              <a:rPr kumimoji="1" lang="en-US" altLang="ja-JP" sz="2000" b="1" dirty="0" smtClean="0"/>
              <a:t> registers</a:t>
            </a:r>
            <a:endParaRPr kumimoji="1" lang="ja-JP" altLang="en-US" sz="2000" b="1"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1518018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3602037"/>
            <a:ext cx="9397285" cy="287603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pSp>
        <p:nvGrpSpPr>
          <p:cNvPr id="153" name="Group 152"/>
          <p:cNvGrpSpPr/>
          <p:nvPr/>
        </p:nvGrpSpPr>
        <p:grpSpPr>
          <a:xfrm>
            <a:off x="998465" y="614435"/>
            <a:ext cx="10098775" cy="5706865"/>
            <a:chOff x="998465" y="614435"/>
            <a:chExt cx="10098775" cy="5706865"/>
          </a:xfrm>
        </p:grpSpPr>
        <p:sp>
          <p:nvSpPr>
            <p:cNvPr id="6" name="TextBox 5"/>
            <p:cNvSpPr txBox="1"/>
            <p:nvPr/>
          </p:nvSpPr>
          <p:spPr>
            <a:xfrm>
              <a:off x="4705785" y="5625435"/>
              <a:ext cx="3261543" cy="446276"/>
            </a:xfrm>
            <a:prstGeom prst="rect">
              <a:avLst/>
            </a:prstGeom>
            <a:noFill/>
          </p:spPr>
          <p:txBody>
            <a:bodyPr wrap="square" rtlCol="0">
              <a:spAutoFit/>
            </a:bodyPr>
            <a:lstStyle/>
            <a:p>
              <a:r>
                <a:rPr lang="en-US" sz="2300" dirty="0" smtClean="0">
                  <a:solidFill>
                    <a:schemeClr val="accent5"/>
                  </a:solidFill>
                  <a:latin typeface="Arial" panose="020B0604020202020204" pitchFamily="34" charset="0"/>
                  <a:cs typeface="Arial" panose="020B0604020202020204" pitchFamily="34" charset="0"/>
                </a:rPr>
                <a:t>RTC Block Diagram</a:t>
              </a:r>
              <a:endParaRPr lang="en-US" sz="2300" dirty="0">
                <a:solidFill>
                  <a:schemeClr val="accent5"/>
                </a:solidFill>
                <a:latin typeface="Arial" panose="020B0604020202020204" pitchFamily="34" charset="0"/>
                <a:cs typeface="Arial" panose="020B0604020202020204" pitchFamily="34" charset="0"/>
              </a:endParaRPr>
            </a:p>
          </p:txBody>
        </p:sp>
        <p:grpSp>
          <p:nvGrpSpPr>
            <p:cNvPr id="7" name="Group 6"/>
            <p:cNvGrpSpPr/>
            <p:nvPr/>
          </p:nvGrpSpPr>
          <p:grpSpPr>
            <a:xfrm>
              <a:off x="998465" y="614435"/>
              <a:ext cx="10098775" cy="5706865"/>
              <a:chOff x="107093" y="475275"/>
              <a:chExt cx="8773687" cy="5315925"/>
            </a:xfrm>
          </p:grpSpPr>
          <p:grpSp>
            <p:nvGrpSpPr>
              <p:cNvPr id="8" name="Group 7"/>
              <p:cNvGrpSpPr/>
              <p:nvPr/>
            </p:nvGrpSpPr>
            <p:grpSpPr>
              <a:xfrm>
                <a:off x="886115" y="475275"/>
                <a:ext cx="7383442" cy="4353900"/>
                <a:chOff x="507174" y="475275"/>
                <a:chExt cx="7383442" cy="4353900"/>
              </a:xfrm>
            </p:grpSpPr>
            <p:sp>
              <p:nvSpPr>
                <p:cNvPr id="27" name="Rectangle 26"/>
                <p:cNvSpPr/>
                <p:nvPr/>
              </p:nvSpPr>
              <p:spPr>
                <a:xfrm>
                  <a:off x="1571625" y="942975"/>
                  <a:ext cx="6029325" cy="3886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le 27"/>
                <p:cNvSpPr/>
                <p:nvPr/>
              </p:nvSpPr>
              <p:spPr>
                <a:xfrm>
                  <a:off x="683710" y="2085975"/>
                  <a:ext cx="76409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Sub-clock </a:t>
                  </a:r>
                  <a:endParaRPr lang="en-US" sz="1200">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507174" y="3419475"/>
                  <a:ext cx="959676"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Main-clock </a:t>
                  </a:r>
                  <a:endParaRPr lang="en-US" sz="1200">
                    <a:effectLst/>
                    <a:latin typeface="Times New Roman" panose="02020603050405020304" pitchFamily="18" charset="0"/>
                    <a:ea typeface="Times New Roman" panose="02020603050405020304" pitchFamily="18" charset="0"/>
                  </a:endParaRPr>
                </a:p>
              </p:txBody>
            </p:sp>
            <p:grpSp>
              <p:nvGrpSpPr>
                <p:cNvPr id="30" name="Group 29"/>
                <p:cNvGrpSpPr/>
                <p:nvPr/>
              </p:nvGrpSpPr>
              <p:grpSpPr>
                <a:xfrm>
                  <a:off x="1943100" y="1141332"/>
                  <a:ext cx="5381624" cy="3593413"/>
                  <a:chOff x="1162853" y="1474707"/>
                  <a:chExt cx="4323547" cy="3593413"/>
                </a:xfrm>
              </p:grpSpPr>
              <p:sp>
                <p:nvSpPr>
                  <p:cNvPr id="43" name="Rectangle 42"/>
                  <p:cNvSpPr/>
                  <p:nvPr/>
                </p:nvSpPr>
                <p:spPr>
                  <a:xfrm>
                    <a:off x="2238375" y="2232882"/>
                    <a:ext cx="776993" cy="1900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Pre-scaler </a:t>
                    </a:r>
                  </a:p>
                </p:txBody>
              </p:sp>
              <p:sp>
                <p:nvSpPr>
                  <p:cNvPr id="44" name="Rectangle 43"/>
                  <p:cNvSpPr/>
                  <p:nvPr/>
                </p:nvSpPr>
                <p:spPr>
                  <a:xfrm>
                    <a:off x="3248025" y="2202425"/>
                    <a:ext cx="658692" cy="76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Time counter </a:t>
                    </a:r>
                    <a:endParaRPr lang="en-US" sz="1200">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4294197" y="2202425"/>
                    <a:ext cx="734738" cy="80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Alarm function</a:t>
                    </a:r>
                    <a:endParaRPr lang="en-US" sz="120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4294196" y="3273075"/>
                    <a:ext cx="728534" cy="72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Interrupt control </a:t>
                    </a:r>
                    <a:endParaRPr lang="en-US" sz="1200">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4282420" y="4318228"/>
                    <a:ext cx="764181" cy="749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Time capture control unit</a:t>
                    </a:r>
                    <a:endParaRPr lang="en-US" sz="1200">
                      <a:effectLst/>
                      <a:latin typeface="Times New Roman" panose="02020603050405020304" pitchFamily="18" charset="0"/>
                      <a:ea typeface="Times New Roman" panose="02020603050405020304" pitchFamily="18" charset="0"/>
                    </a:endParaRPr>
                  </a:p>
                </p:txBody>
              </p:sp>
              <p:sp>
                <p:nvSpPr>
                  <p:cNvPr id="48" name="Left-Right Arrow 47"/>
                  <p:cNvSpPr/>
                  <p:nvPr/>
                </p:nvSpPr>
                <p:spPr>
                  <a:xfrm>
                    <a:off x="1162853" y="1474707"/>
                    <a:ext cx="4323547" cy="3265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Bus interface</a:t>
                    </a:r>
                  </a:p>
                </p:txBody>
              </p:sp>
              <p:sp>
                <p:nvSpPr>
                  <p:cNvPr id="49" name="Down Arrow 48"/>
                  <p:cNvSpPr/>
                  <p:nvPr/>
                </p:nvSpPr>
                <p:spPr>
                  <a:xfrm>
                    <a:off x="4535315" y="3057525"/>
                    <a:ext cx="193508" cy="201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Up-Down Arrow 49"/>
                  <p:cNvSpPr/>
                  <p:nvPr/>
                </p:nvSpPr>
                <p:spPr>
                  <a:xfrm>
                    <a:off x="3489153" y="1752509"/>
                    <a:ext cx="145393" cy="4436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Up-Down Arrow 50"/>
                  <p:cNvSpPr/>
                  <p:nvPr/>
                </p:nvSpPr>
                <p:spPr>
                  <a:xfrm>
                    <a:off x="4621691" y="1733313"/>
                    <a:ext cx="160698" cy="4669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Rectangle 51"/>
                  <p:cNvSpPr/>
                  <p:nvPr/>
                </p:nvSpPr>
                <p:spPr>
                  <a:xfrm>
                    <a:off x="1305065" y="1970633"/>
                    <a:ext cx="473142" cy="16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pitchFamily="34" charset="0"/>
                      </a:rPr>
                      <a:t>RCR2 </a:t>
                    </a:r>
                    <a:endParaRPr lang="en-US" sz="1200">
                      <a:effectLst/>
                      <a:latin typeface="Times New Roman" panose="02020603050405020304" pitchFamily="18" charset="0"/>
                      <a:ea typeface="Times New Roman" panose="02020603050405020304" pitchFamily="18" charset="0"/>
                    </a:endParaRPr>
                  </a:p>
                </p:txBody>
              </p:sp>
              <p:sp>
                <p:nvSpPr>
                  <p:cNvPr id="53" name="Up-Down Arrow 52"/>
                  <p:cNvSpPr/>
                  <p:nvPr/>
                </p:nvSpPr>
                <p:spPr>
                  <a:xfrm>
                    <a:off x="4415079" y="1733314"/>
                    <a:ext cx="160698" cy="4669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a:off x="2856139" y="2519053"/>
                    <a:ext cx="391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902401" y="2500010"/>
                    <a:ext cx="39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Down Arrow 55"/>
                  <p:cNvSpPr/>
                  <p:nvPr/>
                </p:nvSpPr>
                <p:spPr>
                  <a:xfrm>
                    <a:off x="4551412" y="4076699"/>
                    <a:ext cx="207818" cy="223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7" name="Elbow Connector 56"/>
                  <p:cNvCxnSpPr/>
                  <p:nvPr/>
                </p:nvCxnSpPr>
                <p:spPr>
                  <a:xfrm rot="16200000" flipH="1">
                    <a:off x="3535115" y="2981009"/>
                    <a:ext cx="1217317" cy="255320"/>
                  </a:xfrm>
                  <a:prstGeom prst="bentConnector3">
                    <a:avLst>
                      <a:gd name="adj1" fmla="val 1002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3631908" y="4088318"/>
                    <a:ext cx="1017438" cy="2490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Up-Down Arrow 58"/>
                  <p:cNvSpPr/>
                  <p:nvPr/>
                </p:nvSpPr>
                <p:spPr>
                  <a:xfrm>
                    <a:off x="1466990" y="1733314"/>
                    <a:ext cx="128758" cy="2074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Rectangle 59"/>
                  <p:cNvSpPr/>
                  <p:nvPr/>
                </p:nvSpPr>
                <p:spPr>
                  <a:xfrm>
                    <a:off x="1971003" y="2011822"/>
                    <a:ext cx="445324" cy="1644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700">
                        <a:effectLst/>
                        <a:ea typeface="Calibri" panose="020F0502020204030204" pitchFamily="34" charset="0"/>
                        <a:cs typeface="Times New Roman" panose="02020603050405020304" pitchFamily="18" charset="0"/>
                      </a:rPr>
                      <a:t>Each function</a:t>
                    </a:r>
                    <a:endParaRPr lang="en-US" sz="1100">
                      <a:effectLst/>
                      <a:ea typeface="Calibri" panose="020F0502020204030204" pitchFamily="34" charset="0"/>
                      <a:cs typeface="Times New Roman" panose="02020603050405020304" pitchFamily="18" charset="0"/>
                    </a:endParaRPr>
                  </a:p>
                </p:txBody>
              </p:sp>
              <p:cxnSp>
                <p:nvCxnSpPr>
                  <p:cNvPr id="61" name="Straight Arrow Connector 60"/>
                  <p:cNvCxnSpPr/>
                  <p:nvPr/>
                </p:nvCxnSpPr>
                <p:spPr>
                  <a:xfrm flipV="1">
                    <a:off x="1778207" y="2074131"/>
                    <a:ext cx="192935"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Up-Down Arrow 61"/>
                  <p:cNvSpPr/>
                  <p:nvPr/>
                </p:nvSpPr>
                <p:spPr>
                  <a:xfrm>
                    <a:off x="2433032" y="1762126"/>
                    <a:ext cx="137843" cy="4340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31" name="Straight Arrow Connector 30"/>
                <p:cNvCxnSpPr/>
                <p:nvPr/>
              </p:nvCxnSpPr>
              <p:spPr>
                <a:xfrm>
                  <a:off x="1314450" y="2238375"/>
                  <a:ext cx="196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363640" y="3584870"/>
                  <a:ext cx="1951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16" idx="2"/>
                </p:cNvCxnSpPr>
                <p:nvPr/>
              </p:nvCxnSpPr>
              <p:spPr>
                <a:xfrm rot="10800000">
                  <a:off x="1065754" y="2409825"/>
                  <a:ext cx="2315620" cy="3429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67557" y="3556295"/>
                  <a:ext cx="1649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0" idx="1"/>
                </p:cNvCxnSpPr>
                <p:nvPr/>
              </p:nvCxnSpPr>
              <p:spPr>
                <a:xfrm flipV="1">
                  <a:off x="5126831" y="1647425"/>
                  <a:ext cx="2763785" cy="239112"/>
                </a:xfrm>
                <a:prstGeom prst="bentConnector3">
                  <a:avLst>
                    <a:gd name="adj1" fmla="val 7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00150" y="4524375"/>
                  <a:ext cx="4612276" cy="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96075" y="3152775"/>
                  <a:ext cx="11430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p:cNvCxnSpPr>
                <p:nvPr/>
              </p:nvCxnSpPr>
              <p:spPr>
                <a:xfrm>
                  <a:off x="6698807" y="3311555"/>
                  <a:ext cx="1110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715125" y="3457575"/>
                  <a:ext cx="112395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Up-Down Arrow 39"/>
                <p:cNvSpPr/>
                <p:nvPr/>
              </p:nvSpPr>
              <p:spPr>
                <a:xfrm>
                  <a:off x="6485550" y="1402325"/>
                  <a:ext cx="200025" cy="4667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Left-Right Arrow 40"/>
                <p:cNvSpPr/>
                <p:nvPr/>
              </p:nvSpPr>
              <p:spPr>
                <a:xfrm>
                  <a:off x="1961175" y="475275"/>
                  <a:ext cx="5381625" cy="3263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Internal peripheral bus 2</a:t>
                  </a:r>
                  <a:endParaRPr lang="en-US" sz="1200">
                    <a:effectLst/>
                    <a:latin typeface="Times New Roman" panose="02020603050405020304" pitchFamily="18" charset="0"/>
                    <a:ea typeface="Times New Roman" panose="02020603050405020304" pitchFamily="18" charset="0"/>
                  </a:endParaRPr>
                </a:p>
              </p:txBody>
            </p:sp>
            <p:sp>
              <p:nvSpPr>
                <p:cNvPr id="42" name="Up-Down Arrow 41"/>
                <p:cNvSpPr/>
                <p:nvPr/>
              </p:nvSpPr>
              <p:spPr>
                <a:xfrm>
                  <a:off x="4538565" y="766105"/>
                  <a:ext cx="180340" cy="4432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p:cNvSpPr/>
              <p:nvPr/>
            </p:nvSpPr>
            <p:spPr>
              <a:xfrm>
                <a:off x="136456" y="2061262"/>
                <a:ext cx="553720" cy="1343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800" b="1">
                    <a:solidFill>
                      <a:srgbClr val="FF0000"/>
                    </a:solidFill>
                    <a:effectLst/>
                    <a:latin typeface="Times New Roman" panose="02020603050405020304" pitchFamily="18" charset="0"/>
                    <a:ea typeface="Calibri" panose="020F0502020204030204" pitchFamily="34" charset="0"/>
                  </a:rPr>
                  <a:t>XCIN</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151168" y="2302788"/>
                <a:ext cx="553720"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800" b="1">
                    <a:solidFill>
                      <a:srgbClr val="00B050"/>
                    </a:solidFill>
                    <a:effectLst/>
                    <a:latin typeface="Times New Roman" panose="02020603050405020304" pitchFamily="18" charset="0"/>
                    <a:ea typeface="Calibri" panose="020F0502020204030204" pitchFamily="34" charset="0"/>
                  </a:rPr>
                  <a:t>XCOUT</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07093" y="3419475"/>
                <a:ext cx="553720"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endParaRPr lang="en-US" sz="800" b="1" dirty="0" smtClean="0">
                  <a:solidFill>
                    <a:srgbClr val="FF0000"/>
                  </a:solidFill>
                  <a:effectLst/>
                  <a:latin typeface="Times New Roman" panose="02020603050405020304" pitchFamily="18" charset="0"/>
                  <a:ea typeface="Calibri" panose="020F0502020204030204" pitchFamily="34" charset="0"/>
                </a:endParaRPr>
              </a:p>
              <a:p>
                <a:pPr marL="0" marR="0" algn="ctr">
                  <a:lnSpc>
                    <a:spcPct val="105000"/>
                  </a:lnSpc>
                  <a:spcBef>
                    <a:spcPts val="0"/>
                  </a:spcBef>
                  <a:spcAft>
                    <a:spcPts val="800"/>
                  </a:spcAft>
                </a:pPr>
                <a:r>
                  <a:rPr lang="en-US" sz="800" b="1" dirty="0" smtClean="0">
                    <a:solidFill>
                      <a:srgbClr val="FF0000"/>
                    </a:solidFill>
                    <a:effectLst/>
                    <a:latin typeface="Times New Roman" panose="02020603050405020304" pitchFamily="18" charset="0"/>
                    <a:ea typeface="Calibri" panose="020F0502020204030204" pitchFamily="34" charset="0"/>
                  </a:rPr>
                  <a:t>EXTAL</a:t>
                </a: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p>
            </p:txBody>
          </p:sp>
          <p:sp>
            <p:nvSpPr>
              <p:cNvPr id="12" name="Rectangle 11"/>
              <p:cNvSpPr/>
              <p:nvPr/>
            </p:nvSpPr>
            <p:spPr>
              <a:xfrm>
                <a:off x="107100" y="3676015"/>
                <a:ext cx="553085"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800" b="1">
                    <a:solidFill>
                      <a:srgbClr val="00B050"/>
                    </a:solidFill>
                    <a:effectLst/>
                    <a:latin typeface="Times New Roman" panose="02020603050405020304" pitchFamily="18" charset="0"/>
                    <a:ea typeface="Calibri" panose="020F0502020204030204" pitchFamily="34" charset="0"/>
                  </a:rPr>
                  <a:t>XTAL</a:t>
                </a:r>
                <a:endParaRPr lang="en-US" sz="1200">
                  <a:effectLst/>
                  <a:latin typeface="Times New Roman" panose="02020603050405020304" pitchFamily="18" charset="0"/>
                  <a:ea typeface="Times New Roman" panose="02020603050405020304" pitchFamily="18" charset="0"/>
                </a:endParaRPr>
              </a:p>
            </p:txBody>
          </p:sp>
          <p:cxnSp>
            <p:nvCxnSpPr>
              <p:cNvPr id="13" name="Straight Arrow Connector 12"/>
              <p:cNvCxnSpPr>
                <a:stCxn id="53" idx="3"/>
              </p:cNvCxnSpPr>
              <p:nvPr/>
            </p:nvCxnSpPr>
            <p:spPr>
              <a:xfrm>
                <a:off x="690140" y="2128425"/>
                <a:ext cx="380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2003" y="3484248"/>
                <a:ext cx="225291" cy="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7097" y="4184823"/>
                <a:ext cx="1383997" cy="1894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700" b="1" dirty="0">
                    <a:effectLst/>
                    <a:latin typeface="Arial" panose="020B0604020202020204" pitchFamily="34" charset="0"/>
                    <a:ea typeface="Times New Roman" panose="02020603050405020304" pitchFamily="18" charset="0"/>
                  </a:rPr>
                  <a:t>Time capture event input pins</a:t>
                </a:r>
                <a:r>
                  <a:rPr lang="en-US" sz="70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098724" y="4305770"/>
                <a:ext cx="483365" cy="5143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7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RTCTC0</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7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RTCTC1</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7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RTCTC2</a:t>
                </a:r>
                <a:endParaRPr lang="en-US" sz="1100" dirty="0">
                  <a:effectLst/>
                  <a:ea typeface="Calibri" panose="020F0502020204030204" pitchFamily="34" charset="0"/>
                  <a:cs typeface="Times New Roman" panose="02020603050405020304" pitchFamily="18" charset="0"/>
                </a:endParaRPr>
              </a:p>
            </p:txBody>
          </p:sp>
          <p:sp>
            <p:nvSpPr>
              <p:cNvPr id="17" name="Rectangle 16"/>
              <p:cNvSpPr/>
              <p:nvPr/>
            </p:nvSpPr>
            <p:spPr>
              <a:xfrm>
                <a:off x="8327695" y="3177570"/>
                <a:ext cx="553085"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p>
            </p:txBody>
          </p:sp>
          <p:sp>
            <p:nvSpPr>
              <p:cNvPr id="18" name="Rectangle 17"/>
              <p:cNvSpPr/>
              <p:nvPr/>
            </p:nvSpPr>
            <p:spPr>
              <a:xfrm>
                <a:off x="8310327" y="3260952"/>
                <a:ext cx="552450"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p>
            </p:txBody>
          </p:sp>
          <p:sp>
            <p:nvSpPr>
              <p:cNvPr id="19" name="Rectangle 18"/>
              <p:cNvSpPr/>
              <p:nvPr/>
            </p:nvSpPr>
            <p:spPr>
              <a:xfrm>
                <a:off x="8269557" y="3476140"/>
                <a:ext cx="552450"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endParaRPr lang="en-US" sz="800" b="1" dirty="0" smtClean="0">
                  <a:solidFill>
                    <a:srgbClr val="00B050"/>
                  </a:solidFill>
                  <a:effectLst/>
                  <a:latin typeface="Times New Roman" panose="02020603050405020304" pitchFamily="18" charset="0"/>
                  <a:ea typeface="Calibri" panose="020F0502020204030204" pitchFamily="34" charset="0"/>
                </a:endParaRPr>
              </a:p>
              <a:p>
                <a:pPr marL="0" marR="0" algn="ctr">
                  <a:lnSpc>
                    <a:spcPct val="105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p>
            </p:txBody>
          </p:sp>
          <p:sp>
            <p:nvSpPr>
              <p:cNvPr id="20" name="Rectangle 19"/>
              <p:cNvSpPr/>
              <p:nvPr/>
            </p:nvSpPr>
            <p:spPr>
              <a:xfrm>
                <a:off x="8269557" y="1580432"/>
                <a:ext cx="553085" cy="1339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800" b="1" dirty="0">
                    <a:solidFill>
                      <a:srgbClr val="00B050"/>
                    </a:solidFill>
                    <a:effectLst/>
                    <a:latin typeface="Times New Roman" panose="02020603050405020304" pitchFamily="18" charset="0"/>
                    <a:ea typeface="Calibri" panose="020F0502020204030204" pitchFamily="34" charset="0"/>
                  </a:rPr>
                  <a:t>RTCOUT</a:t>
                </a:r>
                <a:endParaRPr lang="en-US" sz="1200" dirty="0">
                  <a:effectLst/>
                  <a:latin typeface="Times New Roman" panose="02020603050405020304" pitchFamily="18" charset="0"/>
                  <a:ea typeface="Times New Roman" panose="02020603050405020304" pitchFamily="18" charset="0"/>
                </a:endParaRPr>
              </a:p>
            </p:txBody>
          </p:sp>
          <p:cxnSp>
            <p:nvCxnSpPr>
              <p:cNvPr id="21" name="Straight Arrow Connector 20"/>
              <p:cNvCxnSpPr/>
              <p:nvPr/>
            </p:nvCxnSpPr>
            <p:spPr>
              <a:xfrm flipH="1">
                <a:off x="716692" y="2356022"/>
                <a:ext cx="33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37256" y="3743324"/>
                <a:ext cx="248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7997" y="5165124"/>
                <a:ext cx="113427" cy="1318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p:cNvSpPr/>
              <p:nvPr/>
            </p:nvSpPr>
            <p:spPr>
              <a:xfrm>
                <a:off x="468395" y="5567547"/>
                <a:ext cx="113030" cy="13144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p:cNvSpPr/>
              <p:nvPr/>
            </p:nvSpPr>
            <p:spPr>
              <a:xfrm>
                <a:off x="660821" y="5090985"/>
                <a:ext cx="1124012" cy="288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lang="en-US" sz="1100">
                  <a:effectLst/>
                  <a:ea typeface="Calibri" panose="020F0502020204030204" pitchFamily="34" charset="0"/>
                  <a:cs typeface="Times New Roman" panose="02020603050405020304" pitchFamily="18" charset="0"/>
                </a:endParaRPr>
              </a:p>
            </p:txBody>
          </p:sp>
          <p:sp>
            <p:nvSpPr>
              <p:cNvPr id="26" name="Rectangle 25"/>
              <p:cNvSpPr/>
              <p:nvPr/>
            </p:nvSpPr>
            <p:spPr>
              <a:xfrm>
                <a:off x="690111" y="5492140"/>
                <a:ext cx="1080892" cy="299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solidFill>
                      <a:srgbClr val="00B050"/>
                    </a:solidFill>
                    <a:effectLst/>
                    <a:latin typeface="Times New Roman" panose="02020603050405020304" pitchFamily="18" charset="0"/>
                    <a:ea typeface="Calibri" panose="020F0502020204030204" pitchFamily="34" charset="0"/>
                  </a:rPr>
                  <a:t>OUTPUT</a:t>
                </a:r>
                <a:endParaRPr lang="en-US" sz="1200">
                  <a:effectLst/>
                  <a:latin typeface="Times New Roman" panose="02020603050405020304" pitchFamily="18" charset="0"/>
                  <a:ea typeface="Times New Roman" panose="02020603050405020304" pitchFamily="18" charset="0"/>
                </a:endParaRPr>
              </a:p>
            </p:txBody>
          </p:sp>
        </p:grpSp>
        <p:sp>
          <p:nvSpPr>
            <p:cNvPr id="143" name="TextBox 142"/>
            <p:cNvSpPr txBox="1"/>
            <p:nvPr/>
          </p:nvSpPr>
          <p:spPr>
            <a:xfrm>
              <a:off x="10379946" y="3401982"/>
              <a:ext cx="378630" cy="200055"/>
            </a:xfrm>
            <a:prstGeom prst="rect">
              <a:avLst/>
            </a:prstGeom>
            <a:noFill/>
          </p:spPr>
          <p:txBody>
            <a:bodyPr wrap="none" rtlCol="0">
              <a:spAutoFit/>
            </a:bodyPr>
            <a:lstStyle/>
            <a:p>
              <a:r>
                <a:rPr lang="en-US" sz="700" b="1" dirty="0" smtClean="0">
                  <a:solidFill>
                    <a:srgbClr val="00B050"/>
                  </a:solidFill>
                  <a:latin typeface="Arial" panose="020B0604020202020204" pitchFamily="34" charset="0"/>
                  <a:cs typeface="Arial" panose="020B0604020202020204" pitchFamily="34" charset="0"/>
                </a:rPr>
                <a:t>ALM</a:t>
              </a:r>
              <a:endParaRPr lang="en-US" sz="700" b="1" dirty="0">
                <a:solidFill>
                  <a:srgbClr val="00B050"/>
                </a:solidFill>
                <a:latin typeface="Arial" panose="020B0604020202020204" pitchFamily="34" charset="0"/>
                <a:cs typeface="Arial" panose="020B0604020202020204" pitchFamily="34" charset="0"/>
              </a:endParaRPr>
            </a:p>
          </p:txBody>
        </p:sp>
        <p:sp>
          <p:nvSpPr>
            <p:cNvPr id="144" name="TextBox 143"/>
            <p:cNvSpPr txBox="1"/>
            <p:nvPr/>
          </p:nvSpPr>
          <p:spPr>
            <a:xfrm>
              <a:off x="10379946" y="3564853"/>
              <a:ext cx="372218" cy="200055"/>
            </a:xfrm>
            <a:prstGeom prst="rect">
              <a:avLst/>
            </a:prstGeom>
            <a:noFill/>
          </p:spPr>
          <p:txBody>
            <a:bodyPr wrap="none" rtlCol="0">
              <a:spAutoFit/>
            </a:bodyPr>
            <a:lstStyle/>
            <a:p>
              <a:r>
                <a:rPr lang="en-US" sz="700" b="1" dirty="0" smtClean="0">
                  <a:solidFill>
                    <a:srgbClr val="00B050"/>
                  </a:solidFill>
                  <a:latin typeface="Arial" panose="020B0604020202020204" pitchFamily="34" charset="0"/>
                  <a:cs typeface="Arial" panose="020B0604020202020204" pitchFamily="34" charset="0"/>
                </a:rPr>
                <a:t>PRD</a:t>
              </a:r>
              <a:endParaRPr lang="en-US" sz="700" b="1" dirty="0">
                <a:solidFill>
                  <a:srgbClr val="00B050"/>
                </a:solidFill>
                <a:latin typeface="Arial" panose="020B0604020202020204" pitchFamily="34" charset="0"/>
                <a:cs typeface="Arial" panose="020B0604020202020204" pitchFamily="34" charset="0"/>
              </a:endParaRPr>
            </a:p>
          </p:txBody>
        </p:sp>
        <p:sp>
          <p:nvSpPr>
            <p:cNvPr id="145" name="TextBox 144"/>
            <p:cNvSpPr txBox="1"/>
            <p:nvPr/>
          </p:nvSpPr>
          <p:spPr>
            <a:xfrm>
              <a:off x="10379946" y="3731942"/>
              <a:ext cx="372218" cy="200055"/>
            </a:xfrm>
            <a:prstGeom prst="rect">
              <a:avLst/>
            </a:prstGeom>
            <a:noFill/>
          </p:spPr>
          <p:txBody>
            <a:bodyPr wrap="none" rtlCol="0">
              <a:spAutoFit/>
            </a:bodyPr>
            <a:lstStyle/>
            <a:p>
              <a:r>
                <a:rPr lang="en-US" sz="700" b="1" dirty="0" smtClean="0">
                  <a:solidFill>
                    <a:srgbClr val="00B050"/>
                  </a:solidFill>
                  <a:latin typeface="Arial" panose="020B0604020202020204" pitchFamily="34" charset="0"/>
                  <a:cs typeface="Arial" panose="020B0604020202020204" pitchFamily="34" charset="0"/>
                </a:rPr>
                <a:t>CUP</a:t>
              </a:r>
              <a:endParaRPr lang="en-US" sz="700" b="1" dirty="0">
                <a:solidFill>
                  <a:srgbClr val="00B050"/>
                </a:solidFill>
                <a:latin typeface="Arial" panose="020B0604020202020204" pitchFamily="34" charset="0"/>
                <a:cs typeface="Arial" panose="020B0604020202020204" pitchFamily="34" charset="0"/>
              </a:endParaRPr>
            </a:p>
          </p:txBody>
        </p:sp>
        <p:sp>
          <p:nvSpPr>
            <p:cNvPr id="146" name="Rectangle 145"/>
            <p:cNvSpPr/>
            <p:nvPr/>
          </p:nvSpPr>
          <p:spPr>
            <a:xfrm>
              <a:off x="3276434" y="2301977"/>
              <a:ext cx="829073" cy="246221"/>
            </a:xfrm>
            <a:prstGeom prst="rect">
              <a:avLst/>
            </a:prstGeom>
          </p:spPr>
          <p:txBody>
            <a:bodyPr wrap="none">
              <a:spAutoFit/>
            </a:bodyPr>
            <a:lstStyle/>
            <a:p>
              <a:r>
                <a:rPr lang="en-US" sz="1000" dirty="0">
                  <a:latin typeface="Arial" panose="020B0604020202020204" pitchFamily="34" charset="0"/>
                </a:rPr>
                <a:t>32.768 kHz</a:t>
              </a:r>
              <a:endParaRPr lang="en-US" sz="1000" dirty="0"/>
            </a:p>
          </p:txBody>
        </p:sp>
        <p:sp>
          <p:nvSpPr>
            <p:cNvPr id="147" name="Rectangle 146"/>
            <p:cNvSpPr/>
            <p:nvPr/>
          </p:nvSpPr>
          <p:spPr>
            <a:xfrm>
              <a:off x="3289695" y="3748812"/>
              <a:ext cx="965329" cy="246221"/>
            </a:xfrm>
            <a:prstGeom prst="rect">
              <a:avLst/>
            </a:prstGeom>
          </p:spPr>
          <p:txBody>
            <a:bodyPr wrap="none">
              <a:spAutoFit/>
            </a:bodyPr>
            <a:lstStyle/>
            <a:p>
              <a:r>
                <a:rPr lang="en-US" sz="1000" dirty="0">
                  <a:latin typeface="Arial" panose="020B0604020202020204" pitchFamily="34" charset="0"/>
                </a:rPr>
                <a:t>Up to 16 MHz</a:t>
              </a:r>
              <a:endParaRPr lang="en-US" sz="1000" dirty="0"/>
            </a:p>
          </p:txBody>
        </p:sp>
        <p:sp>
          <p:nvSpPr>
            <p:cNvPr id="148" name="Rectangle 147"/>
            <p:cNvSpPr/>
            <p:nvPr/>
          </p:nvSpPr>
          <p:spPr>
            <a:xfrm>
              <a:off x="6114511" y="2225992"/>
              <a:ext cx="511679" cy="215444"/>
            </a:xfrm>
            <a:prstGeom prst="rect">
              <a:avLst/>
            </a:prstGeom>
          </p:spPr>
          <p:txBody>
            <a:bodyPr wrap="none">
              <a:spAutoFit/>
            </a:bodyPr>
            <a:lstStyle/>
            <a:p>
              <a:r>
                <a:rPr lang="en-US" sz="800" dirty="0">
                  <a:latin typeface="Arial" panose="020B0604020202020204" pitchFamily="34" charset="0"/>
                </a:rPr>
                <a:t>128 Hz</a:t>
              </a:r>
              <a:endParaRPr lang="en-US" sz="800" dirty="0"/>
            </a:p>
          </p:txBody>
        </p:sp>
        <p:sp>
          <p:nvSpPr>
            <p:cNvPr id="152" name="Rectangle 151"/>
            <p:cNvSpPr/>
            <p:nvPr/>
          </p:nvSpPr>
          <p:spPr>
            <a:xfrm>
              <a:off x="7260659" y="1647858"/>
              <a:ext cx="843501" cy="246221"/>
            </a:xfrm>
            <a:prstGeom prst="rect">
              <a:avLst/>
            </a:prstGeom>
          </p:spPr>
          <p:txBody>
            <a:bodyPr wrap="none">
              <a:spAutoFit/>
            </a:bodyPr>
            <a:lstStyle/>
            <a:p>
              <a:r>
                <a:rPr lang="en-US" sz="1000" dirty="0">
                  <a:latin typeface="Arial" panose="020B0604020202020204" pitchFamily="34" charset="0"/>
                </a:rPr>
                <a:t>1-Hz output</a:t>
              </a:r>
              <a:endParaRPr lang="en-US" sz="1000" dirty="0"/>
            </a:p>
          </p:txBody>
        </p:sp>
      </p:grpSp>
    </p:spTree>
    <p:extLst>
      <p:ext uri="{BB962C8B-B14F-4D97-AF65-F5344CB8AC3E}">
        <p14:creationId xmlns:p14="http://schemas.microsoft.com/office/powerpoint/2010/main" val="38627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dirty="0" err="1" smtClean="0"/>
              <a:t>Rtc</a:t>
            </a:r>
            <a:r>
              <a:rPr lang="en-US" dirty="0" smtClean="0"/>
              <a:t> register</a:t>
            </a:r>
            <a:endParaRPr lang="en-US" dirty="0"/>
          </a:p>
        </p:txBody>
      </p:sp>
      <p:sp>
        <p:nvSpPr>
          <p:cNvPr id="5" name="TextBox 4"/>
          <p:cNvSpPr txBox="1"/>
          <p:nvPr/>
        </p:nvSpPr>
        <p:spPr>
          <a:xfrm>
            <a:off x="979705" y="1492731"/>
            <a:ext cx="4237150" cy="2585323"/>
          </a:xfrm>
          <a:prstGeom prst="rect">
            <a:avLst/>
          </a:prstGeom>
          <a:noFill/>
        </p:spPr>
        <p:txBody>
          <a:bodyPr wrap="square" rtlCol="0">
            <a:spAutoFit/>
          </a:bodyPr>
          <a:lstStyle/>
          <a:p>
            <a:r>
              <a:rPr lang="en-US" b="0" i="0" u="none" strike="noStrike" baseline="0" dirty="0" smtClean="0">
                <a:latin typeface="Arial" panose="020B0604020202020204" pitchFamily="34" charset="0"/>
              </a:rPr>
              <a:t>RSECCNT: Second counter</a:t>
            </a:r>
          </a:p>
          <a:p>
            <a:r>
              <a:rPr lang="en-US" b="0" i="0" u="none" strike="noStrike" baseline="0" dirty="0" smtClean="0">
                <a:latin typeface="Arial" panose="020B0604020202020204" pitchFamily="34" charset="0"/>
              </a:rPr>
              <a:t>RMINCNT: Minute counter</a:t>
            </a:r>
          </a:p>
          <a:p>
            <a:r>
              <a:rPr lang="en-US" b="0" i="0" u="none" strike="noStrike" baseline="0" dirty="0" smtClean="0">
                <a:latin typeface="Arial" panose="020B0604020202020204" pitchFamily="34" charset="0"/>
              </a:rPr>
              <a:t>RHRCNT: Hour counter</a:t>
            </a:r>
          </a:p>
          <a:p>
            <a:r>
              <a:rPr lang="en-US" b="0" i="0" u="none" strike="noStrike" baseline="0" dirty="0" smtClean="0">
                <a:latin typeface="Arial" panose="020B0604020202020204" pitchFamily="34" charset="0"/>
              </a:rPr>
              <a:t>RWKCNT: Day-of-week counter</a:t>
            </a:r>
          </a:p>
          <a:p>
            <a:r>
              <a:rPr lang="en-US" b="0" i="0" u="none" strike="noStrike" baseline="0" dirty="0" smtClean="0">
                <a:latin typeface="Arial" panose="020B0604020202020204" pitchFamily="34" charset="0"/>
              </a:rPr>
              <a:t>RDAYCNT: Date counter</a:t>
            </a:r>
          </a:p>
          <a:p>
            <a:r>
              <a:rPr lang="en-US" b="0" i="0" u="none" strike="noStrike" baseline="0" dirty="0" smtClean="0">
                <a:latin typeface="Arial" panose="020B0604020202020204" pitchFamily="34" charset="0"/>
              </a:rPr>
              <a:t>RMONCNT: Month counter</a:t>
            </a:r>
          </a:p>
          <a:p>
            <a:r>
              <a:rPr lang="en-US" b="0" i="0" u="none" strike="noStrike" baseline="0" dirty="0" smtClean="0">
                <a:latin typeface="Arial" panose="020B0604020202020204" pitchFamily="34" charset="0"/>
              </a:rPr>
              <a:t>RYRCNT: Year counter</a:t>
            </a:r>
          </a:p>
          <a:p>
            <a:r>
              <a:rPr lang="en-US" b="0" i="0" u="none" strike="noStrike" baseline="0" dirty="0" smtClean="0">
                <a:latin typeface="Arial" panose="020B0604020202020204" pitchFamily="34" charset="0"/>
              </a:rPr>
              <a:t>R64CNT: 64-Hz counter</a:t>
            </a:r>
          </a:p>
          <a:p>
            <a:r>
              <a:rPr lang="en-US" b="0" i="0" u="none" strike="noStrike" baseline="0" dirty="0" smtClean="0">
                <a:latin typeface="Arial" panose="020B0604020202020204" pitchFamily="34" charset="0"/>
              </a:rPr>
              <a:t>RFRH/L: Frequency register</a:t>
            </a:r>
          </a:p>
        </p:txBody>
      </p:sp>
      <p:sp>
        <p:nvSpPr>
          <p:cNvPr id="6" name="TextBox 5"/>
          <p:cNvSpPr txBox="1"/>
          <p:nvPr/>
        </p:nvSpPr>
        <p:spPr>
          <a:xfrm>
            <a:off x="5760000" y="1568322"/>
            <a:ext cx="4958366" cy="230832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RSECAR: Second alarm register</a:t>
            </a:r>
          </a:p>
          <a:p>
            <a:r>
              <a:rPr lang="en-US" dirty="0" smtClean="0">
                <a:latin typeface="Arial" panose="020B0604020202020204" pitchFamily="34" charset="0"/>
                <a:cs typeface="Arial" panose="020B0604020202020204" pitchFamily="34" charset="0"/>
              </a:rPr>
              <a:t>RMINAR: Minute alarm register</a:t>
            </a:r>
          </a:p>
          <a:p>
            <a:r>
              <a:rPr lang="en-US" dirty="0" smtClean="0">
                <a:latin typeface="Arial" panose="020B0604020202020204" pitchFamily="34" charset="0"/>
                <a:cs typeface="Arial" panose="020B0604020202020204" pitchFamily="34" charset="0"/>
              </a:rPr>
              <a:t>RHRAR: Hour alarm register</a:t>
            </a:r>
          </a:p>
          <a:p>
            <a:r>
              <a:rPr lang="en-US" dirty="0" smtClean="0">
                <a:latin typeface="Arial" panose="020B0604020202020204" pitchFamily="34" charset="0"/>
                <a:cs typeface="Arial" panose="020B0604020202020204" pitchFamily="34" charset="0"/>
              </a:rPr>
              <a:t>RWKAR: Day-of-week alarm register</a:t>
            </a:r>
          </a:p>
          <a:p>
            <a:r>
              <a:rPr lang="en-US" dirty="0" smtClean="0">
                <a:latin typeface="Arial" panose="020B0604020202020204" pitchFamily="34" charset="0"/>
                <a:cs typeface="Arial" panose="020B0604020202020204" pitchFamily="34" charset="0"/>
              </a:rPr>
              <a:t>RDAYAR: Date alarm register</a:t>
            </a:r>
          </a:p>
          <a:p>
            <a:r>
              <a:rPr lang="en-US" dirty="0" smtClean="0">
                <a:latin typeface="Arial" panose="020B0604020202020204" pitchFamily="34" charset="0"/>
                <a:cs typeface="Arial" panose="020B0604020202020204" pitchFamily="34" charset="0"/>
              </a:rPr>
              <a:t>RMONAR: Month alarm register</a:t>
            </a:r>
          </a:p>
          <a:p>
            <a:r>
              <a:rPr lang="en-US" dirty="0" smtClean="0">
                <a:latin typeface="Arial" panose="020B0604020202020204" pitchFamily="34" charset="0"/>
                <a:cs typeface="Arial" panose="020B0604020202020204" pitchFamily="34" charset="0"/>
              </a:rPr>
              <a:t>RYRAR: Year alarm register</a:t>
            </a:r>
          </a:p>
          <a:p>
            <a:r>
              <a:rPr lang="en-US" dirty="0" smtClean="0">
                <a:latin typeface="Arial" panose="020B0604020202020204" pitchFamily="34" charset="0"/>
                <a:cs typeface="Arial" panose="020B0604020202020204" pitchFamily="34" charset="0"/>
              </a:rPr>
              <a:t>RYRAREN: Year alarm enable register</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933758" y="4342768"/>
            <a:ext cx="4554669"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RCR1</a:t>
            </a:r>
            <a:r>
              <a:rPr lang="en-US" dirty="0">
                <a:latin typeface="Arial" panose="020B0604020202020204" pitchFamily="34" charset="0"/>
                <a:cs typeface="Arial" panose="020B0604020202020204" pitchFamily="34" charset="0"/>
              </a:rPr>
              <a:t>: RTC control register 1</a:t>
            </a:r>
          </a:p>
          <a:p>
            <a:r>
              <a:rPr lang="en-US" dirty="0">
                <a:latin typeface="Arial" panose="020B0604020202020204" pitchFamily="34" charset="0"/>
                <a:cs typeface="Arial" panose="020B0604020202020204" pitchFamily="34" charset="0"/>
              </a:rPr>
              <a:t>RCR2: RTC control register 2</a:t>
            </a:r>
          </a:p>
          <a:p>
            <a:r>
              <a:rPr lang="en-US" dirty="0">
                <a:latin typeface="Arial" panose="020B0604020202020204" pitchFamily="34" charset="0"/>
                <a:cs typeface="Arial" panose="020B0604020202020204" pitchFamily="34" charset="0"/>
              </a:rPr>
              <a:t>RCR3: RTC control register 3</a:t>
            </a:r>
          </a:p>
          <a:p>
            <a:r>
              <a:rPr lang="en-US" dirty="0">
                <a:latin typeface="Arial" panose="020B0604020202020204" pitchFamily="34" charset="0"/>
                <a:cs typeface="Arial" panose="020B0604020202020204" pitchFamily="34" charset="0"/>
              </a:rPr>
              <a:t>RCR4: RTC control register 4</a:t>
            </a:r>
          </a:p>
          <a:p>
            <a:r>
              <a:rPr lang="en-US" dirty="0">
                <a:latin typeface="Arial" panose="020B0604020202020204" pitchFamily="34" charset="0"/>
                <a:cs typeface="Arial" panose="020B0604020202020204" pitchFamily="34" charset="0"/>
              </a:rPr>
              <a:t>RADJ: Time error adjustment </a:t>
            </a:r>
            <a:r>
              <a:rPr lang="en-US" dirty="0" smtClean="0">
                <a:latin typeface="Arial" panose="020B0604020202020204" pitchFamily="34" charset="0"/>
                <a:cs typeface="Arial" panose="020B0604020202020204" pitchFamily="34" charset="0"/>
              </a:rPr>
              <a:t>register</a:t>
            </a:r>
          </a:p>
        </p:txBody>
      </p:sp>
      <p:sp>
        <p:nvSpPr>
          <p:cNvPr id="8" name="TextBox 7"/>
          <p:cNvSpPr txBox="1"/>
          <p:nvPr/>
        </p:nvSpPr>
        <p:spPr>
          <a:xfrm>
            <a:off x="5760000" y="4065770"/>
            <a:ext cx="5646314" cy="1754326"/>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RTCCR0/1/2: Time capture control register 0/1/2</a:t>
            </a:r>
          </a:p>
          <a:p>
            <a:r>
              <a:rPr lang="en-US" dirty="0" smtClean="0">
                <a:latin typeface="Arial" panose="020B0604020202020204" pitchFamily="34" charset="0"/>
                <a:cs typeface="Arial" panose="020B0604020202020204" pitchFamily="34" charset="0"/>
              </a:rPr>
              <a:t>RSECCP0/1/2: Second capture register 0/1/2</a:t>
            </a:r>
          </a:p>
          <a:p>
            <a:r>
              <a:rPr lang="it-IT" dirty="0" smtClean="0">
                <a:latin typeface="Arial" panose="020B0604020202020204" pitchFamily="34" charset="0"/>
                <a:cs typeface="Arial" panose="020B0604020202020204" pitchFamily="34" charset="0"/>
              </a:rPr>
              <a:t>RMINCP0/1/2: Minute capture register 0/1/2</a:t>
            </a:r>
          </a:p>
          <a:p>
            <a:r>
              <a:rPr lang="en-US" dirty="0" smtClean="0">
                <a:latin typeface="Arial" panose="020B0604020202020204" pitchFamily="34" charset="0"/>
                <a:cs typeface="Arial" panose="020B0604020202020204" pitchFamily="34" charset="0"/>
              </a:rPr>
              <a:t>RHRCP0/1/2: Hour capture register 0/1/2</a:t>
            </a:r>
          </a:p>
          <a:p>
            <a:r>
              <a:rPr lang="en-US" dirty="0" smtClean="0">
                <a:latin typeface="Arial" panose="020B0604020202020204" pitchFamily="34" charset="0"/>
                <a:cs typeface="Arial" panose="020B0604020202020204" pitchFamily="34" charset="0"/>
              </a:rPr>
              <a:t>RDAYCP0/1/2: Date capture register 0/1/2</a:t>
            </a:r>
          </a:p>
          <a:p>
            <a:r>
              <a:rPr lang="en-US" dirty="0" smtClean="0">
                <a:latin typeface="Arial" panose="020B0604020202020204" pitchFamily="34" charset="0"/>
                <a:cs typeface="Arial" panose="020B0604020202020204" pitchFamily="34" charset="0"/>
              </a:rPr>
              <a:t>RMONCP0/1/2: Month capture register 0/1/2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895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3.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4.xml><?xml version="1.0" encoding="utf-8"?>
<a:theme xmlns:a="http://schemas.openxmlformats.org/drawingml/2006/main" name="2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5.xml><?xml version="1.0" encoding="utf-8"?>
<a:theme xmlns:a="http://schemas.openxmlformats.org/drawingml/2006/main" name="3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6.xml><?xml version="1.0" encoding="utf-8"?>
<a:theme xmlns:a="http://schemas.openxmlformats.org/drawingml/2006/main" name="4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7.xml><?xml version="1.0" encoding="utf-8"?>
<a:theme xmlns:a="http://schemas.openxmlformats.org/drawingml/2006/main" name="5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8.xml><?xml version="1.0" encoding="utf-8"?>
<a:theme xmlns:a="http://schemas.openxmlformats.org/drawingml/2006/main" name="6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1083</Words>
  <Application>Microsoft Office PowerPoint</Application>
  <PresentationFormat>Widescreen</PresentationFormat>
  <Paragraphs>251</Paragraphs>
  <Slides>27</Slides>
  <Notes>2</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27</vt:i4>
      </vt:variant>
    </vt:vector>
  </HeadingPairs>
  <TitlesOfParts>
    <vt:vector size="43" baseType="lpstr">
      <vt:lpstr>メイリオ</vt:lpstr>
      <vt:lpstr>Arial</vt:lpstr>
      <vt:lpstr>Arial Narrow</vt:lpstr>
      <vt:lpstr>Calibri</vt:lpstr>
      <vt:lpstr>Calibri Light</vt:lpstr>
      <vt:lpstr>Symbol</vt:lpstr>
      <vt:lpstr>Times New Roman</vt:lpstr>
      <vt:lpstr>Wingdings</vt:lpstr>
      <vt:lpstr>Office Theme</vt:lpstr>
      <vt:lpstr>151229_Renesas_Templates_16_9_EN</vt:lpstr>
      <vt:lpstr>1_151229_Renesas_Templates_16_9_EN</vt:lpstr>
      <vt:lpstr>2_151229_Renesas_Templates_16_9_EN</vt:lpstr>
      <vt:lpstr>3_151229_Renesas_Templates_16_9_EN</vt:lpstr>
      <vt:lpstr>4_151229_Renesas_Templates_16_9_EN</vt:lpstr>
      <vt:lpstr>5_151229_Renesas_Templates_16_9_EN</vt:lpstr>
      <vt:lpstr>6_151229_Renesas_Templates_16_9_EN</vt:lpstr>
      <vt:lpstr>PowerPoint Presentation</vt:lpstr>
      <vt:lpstr>Table of contents</vt:lpstr>
      <vt:lpstr>PowerPoint Presentation</vt:lpstr>
      <vt:lpstr>RTC MODULE</vt:lpstr>
      <vt:lpstr>FUNCTIONALITY</vt:lpstr>
      <vt:lpstr>FUNCTIONALITY</vt:lpstr>
      <vt:lpstr>PowerPoint Presentation</vt:lpstr>
      <vt:lpstr>PowerPoint Presentation</vt:lpstr>
      <vt:lpstr>Rtc register</vt:lpstr>
      <vt:lpstr>PowerPoint Presentation</vt:lpstr>
      <vt:lpstr>PowerPoint Presentation</vt:lpstr>
      <vt:lpstr>PowerPoint Presentation</vt:lpstr>
      <vt:lpstr>modes</vt:lpstr>
      <vt:lpstr>PowerPoint Presentation</vt:lpstr>
      <vt:lpstr>Time setting Flow CHART</vt:lpstr>
      <vt:lpstr>Registers FOR TIME SETTING</vt:lpstr>
      <vt:lpstr>PowerPoint Presentation</vt:lpstr>
      <vt:lpstr>Flow chart alarm function</vt:lpstr>
      <vt:lpstr>PowerPoint Presentation</vt:lpstr>
      <vt:lpstr>PROCEDURE FOR DISABLING ALARM INTERRUPT</vt:lpstr>
      <vt:lpstr>PowerPoint Presentation</vt:lpstr>
      <vt:lpstr>Select automatic adjustment (SET1 RCR2.AADJE )</vt:lpstr>
      <vt:lpstr>Select automatic adjustment (SET1 RCR2.AADJE )</vt:lpstr>
      <vt:lpstr>Adjustment by software(CLR1 RCR2.AADJE )</vt:lpstr>
      <vt:lpstr>Adjustment by software(CLR1 RCR2.AADJE )</vt:lpstr>
      <vt:lpstr>Capturing the Time ( Apendix)</vt:lpstr>
      <vt:lpstr>HOW TO INVESTIGATE HW MANUAL QUICKLY AND EFFICIENTLY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Gia Luc. Ta</dc:creator>
  <cp:lastModifiedBy>Duy Thanh. Nguyen</cp:lastModifiedBy>
  <cp:revision>24</cp:revision>
  <dcterms:created xsi:type="dcterms:W3CDTF">2017-03-14T10:11:01Z</dcterms:created>
  <dcterms:modified xsi:type="dcterms:W3CDTF">2017-03-22T05:48:26Z</dcterms:modified>
</cp:coreProperties>
</file>