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6"/>
  </p:notesMasterIdLst>
  <p:sldIdLst>
    <p:sldId id="325" r:id="rId3"/>
    <p:sldId id="386" r:id="rId4"/>
    <p:sldId id="389" r:id="rId5"/>
    <p:sldId id="441" r:id="rId6"/>
    <p:sldId id="455" r:id="rId7"/>
    <p:sldId id="414" r:id="rId8"/>
    <p:sldId id="442" r:id="rId9"/>
    <p:sldId id="443" r:id="rId10"/>
    <p:sldId id="415" r:id="rId11"/>
    <p:sldId id="439" r:id="rId12"/>
    <p:sldId id="458" r:id="rId13"/>
    <p:sldId id="454" r:id="rId14"/>
    <p:sldId id="457" r:id="rId15"/>
    <p:sldId id="436" r:id="rId16"/>
    <p:sldId id="444" r:id="rId17"/>
    <p:sldId id="446" r:id="rId18"/>
    <p:sldId id="451" r:id="rId19"/>
    <p:sldId id="452" r:id="rId20"/>
    <p:sldId id="447" r:id="rId21"/>
    <p:sldId id="453" r:id="rId22"/>
    <p:sldId id="450" r:id="rId23"/>
    <p:sldId id="449" r:id="rId24"/>
    <p:sldId id="448"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4680" autoAdjust="0"/>
  </p:normalViewPr>
  <p:slideViewPr>
    <p:cSldViewPr showGuides="1">
      <p:cViewPr varScale="1">
        <p:scale>
          <a:sx n="70" d="100"/>
          <a:sy n="70" d="100"/>
        </p:scale>
        <p:origin x="660" y="72"/>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3/16/2017</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3</a:t>
            </a:fld>
            <a:endParaRPr lang="en-US"/>
          </a:p>
        </p:txBody>
      </p:sp>
    </p:spTree>
    <p:extLst>
      <p:ext uri="{BB962C8B-B14F-4D97-AF65-F5344CB8AC3E}">
        <p14:creationId xmlns:p14="http://schemas.microsoft.com/office/powerpoint/2010/main" val="3877625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www.sokanu.com/blog/gender-and-career-choice/" TargetMode="External"/><Relationship Id="rId2" Type="http://schemas.openxmlformats.org/officeDocument/2006/relationships/hyperlink" Target="http://thoughtcatalog.com/lorenzo-jensen-iii/2015/06/13-real-differences-between-male-and-female-brains/" TargetMode="External"/><Relationship Id="rId1" Type="http://schemas.openxmlformats.org/officeDocument/2006/relationships/slideLayout" Target="../slideLayouts/slideLayout6.xml"/><Relationship Id="rId5" Type="http://schemas.openxmlformats.org/officeDocument/2006/relationships/hyperlink" Target="http://kenh14.vn/kham-pha/su-khac-nhau-thu-vi-trong-nao-bo-dan-ong-va-phu-nu-201429223952303.chn" TargetMode="External"/><Relationship Id="rId4" Type="http://schemas.openxmlformats.org/officeDocument/2006/relationships/hyperlink" Target="https://engineering-jobs.theiet.org/article/why-women-don-t-want-to-work-in-engineer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witug.or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332655"/>
            <a:ext cx="6024112" cy="2259343"/>
          </a:xfrm>
        </p:spPr>
        <p:txBody>
          <a:bodyPr/>
          <a:lstStyle/>
          <a:p>
            <a:pPr algn="ctr"/>
            <a:r>
              <a:rPr lang="en-US" altLang="ja-JP" dirty="0"/>
              <a:t>Unbalanced gender ratio in technical field</a:t>
            </a:r>
            <a:endParaRPr kumimoji="1" lang="en-US" altLang="ja-JP" cap="all" dirty="0"/>
          </a:p>
        </p:txBody>
      </p:sp>
      <p:sp>
        <p:nvSpPr>
          <p:cNvPr id="6" name="テキスト プレースホルダー 5"/>
          <p:cNvSpPr>
            <a:spLocks noGrp="1"/>
          </p:cNvSpPr>
          <p:nvPr>
            <p:ph type="body" sz="quarter" idx="13"/>
          </p:nvPr>
        </p:nvSpPr>
        <p:spPr>
          <a:xfrm>
            <a:off x="1080000" y="2700000"/>
            <a:ext cx="5040000" cy="1102179"/>
          </a:xfrm>
        </p:spPr>
        <p:txBody>
          <a:bodyPr/>
          <a:lstStyle/>
          <a:p>
            <a:r>
              <a:rPr kumimoji="1" lang="en-US" altLang="ja-JP" dirty="0" smtClean="0"/>
              <a:t>TEAM 1:</a:t>
            </a:r>
          </a:p>
          <a:p>
            <a:r>
              <a:rPr lang="en-US" altLang="ja-JP" dirty="0" smtClean="0"/>
              <a:t>1964_ </a:t>
            </a:r>
            <a:r>
              <a:rPr lang="en-US" altLang="ja-JP" dirty="0" err="1" smtClean="0"/>
              <a:t>Lê</a:t>
            </a:r>
            <a:r>
              <a:rPr lang="en-US" altLang="ja-JP" dirty="0" smtClean="0"/>
              <a:t> THÀNH AN;</a:t>
            </a:r>
          </a:p>
          <a:p>
            <a:r>
              <a:rPr kumimoji="1" lang="en-US" altLang="ja-JP" dirty="0" smtClean="0"/>
              <a:t>1971_LÊ NGUYỄN CÔNG HẬU;</a:t>
            </a:r>
            <a:endParaRPr kumimoji="1" lang="ja-JP" altLang="en-US"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1922796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REASONS (Continued)</a:t>
            </a:r>
            <a:endParaRPr lang="en-US" dirty="0"/>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10</a:t>
            </a:fld>
            <a:endParaRPr lang="de-DE" dirty="0"/>
          </a:p>
        </p:txBody>
      </p:sp>
      <p:sp>
        <p:nvSpPr>
          <p:cNvPr id="30" name="Rechteck 29"/>
          <p:cNvSpPr/>
          <p:nvPr/>
        </p:nvSpPr>
        <p:spPr>
          <a:xfrm>
            <a:off x="1079999" y="1772816"/>
            <a:ext cx="2117373" cy="9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Job </a:t>
            </a:r>
            <a:r>
              <a:rPr lang="en-US" sz="1600" dirty="0" smtClean="0"/>
              <a:t>Characteristic</a:t>
            </a:r>
            <a:endParaRPr lang="en-US" sz="1600" dirty="0"/>
          </a:p>
        </p:txBody>
      </p:sp>
      <p:grpSp>
        <p:nvGrpSpPr>
          <p:cNvPr id="38" name="Gruppieren 37"/>
          <p:cNvGrpSpPr/>
          <p:nvPr/>
        </p:nvGrpSpPr>
        <p:grpSpPr>
          <a:xfrm>
            <a:off x="1080000" y="3055713"/>
            <a:ext cx="3719856" cy="1025955"/>
            <a:chOff x="1444982" y="3606092"/>
            <a:chExt cx="3060000" cy="720000"/>
          </a:xfrm>
        </p:grpSpPr>
        <p:sp>
          <p:nvSpPr>
            <p:cNvPr id="33" name="Textfeld 32"/>
            <p:cNvSpPr txBox="1"/>
            <p:nvPr/>
          </p:nvSpPr>
          <p:spPr>
            <a:xfrm>
              <a:off x="1804982" y="3961605"/>
              <a:ext cx="2700000" cy="312085"/>
            </a:xfrm>
            <a:prstGeom prst="rect">
              <a:avLst/>
            </a:prstGeom>
            <a:solidFill>
              <a:schemeClr val="bg2"/>
            </a:solidFill>
            <a:ln w="6350">
              <a:solidFill>
                <a:schemeClr val="tx2"/>
              </a:solidFill>
            </a:ln>
          </p:spPr>
          <p:txBody>
            <a:bodyPr wrap="square" lIns="468000" tIns="144000" rIns="108000" bIns="144000" rtlCol="0">
              <a:spAutoFit/>
            </a:bodyPr>
            <a:lstStyle>
              <a:defPPr>
                <a:defRPr lang="de-DE"/>
              </a:defPPr>
              <a:lvl1pPr lvl="0">
                <a:defRPr sz="1000">
                  <a:solidFill>
                    <a:schemeClr val="tx2"/>
                  </a:solidFill>
                </a:defRPr>
              </a:lvl1pPr>
            </a:lstStyle>
            <a:p>
              <a:r>
                <a:rPr lang="pt-BR" dirty="0" smtClean="0"/>
                <a:t>Overnight Working</a:t>
              </a:r>
              <a:endParaRPr lang="de-DE" dirty="0"/>
            </a:p>
          </p:txBody>
        </p:sp>
        <p:sp>
          <p:nvSpPr>
            <p:cNvPr id="34" name="Rechteck 33"/>
            <p:cNvSpPr/>
            <p:nvPr/>
          </p:nvSpPr>
          <p:spPr>
            <a:xfrm>
              <a:off x="1444982" y="3606092"/>
              <a:ext cx="720000" cy="7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t>Weak Physical</a:t>
              </a:r>
              <a:endParaRPr lang="en-US" sz="1200" dirty="0">
                <a:solidFill>
                  <a:schemeClr val="lt1"/>
                </a:solidFill>
              </a:endParaRPr>
            </a:p>
          </p:txBody>
        </p:sp>
      </p:grpSp>
      <p:grpSp>
        <p:nvGrpSpPr>
          <p:cNvPr id="35" name="Gruppieren 34"/>
          <p:cNvGrpSpPr/>
          <p:nvPr/>
        </p:nvGrpSpPr>
        <p:grpSpPr>
          <a:xfrm>
            <a:off x="1080001" y="4488856"/>
            <a:ext cx="3719855" cy="1028375"/>
            <a:chOff x="1619173" y="3248305"/>
            <a:chExt cx="3060000" cy="720000"/>
          </a:xfrm>
        </p:grpSpPr>
        <p:sp>
          <p:nvSpPr>
            <p:cNvPr id="36" name="Textfeld 35"/>
            <p:cNvSpPr txBox="1"/>
            <p:nvPr/>
          </p:nvSpPr>
          <p:spPr>
            <a:xfrm>
              <a:off x="1979173" y="3600857"/>
              <a:ext cx="2700000" cy="338252"/>
            </a:xfrm>
            <a:prstGeom prst="rect">
              <a:avLst/>
            </a:prstGeom>
            <a:solidFill>
              <a:schemeClr val="bg2"/>
            </a:solidFill>
            <a:ln w="6350">
              <a:solidFill>
                <a:schemeClr val="tx2"/>
              </a:solidFill>
            </a:ln>
          </p:spPr>
          <p:txBody>
            <a:bodyPr wrap="square" lIns="468000" tIns="144000" rIns="108000" bIns="144000" rtlCol="0">
              <a:spAutoFit/>
            </a:bodyPr>
            <a:lstStyle/>
            <a:p>
              <a:r>
                <a:rPr lang="en-US" sz="1000" dirty="0">
                  <a:solidFill>
                    <a:schemeClr val="tx2"/>
                  </a:solidFill>
                </a:rPr>
                <a:t>Lack of interesting for some part of woman.</a:t>
              </a:r>
              <a:endParaRPr lang="de-DE" sz="1000" dirty="0">
                <a:solidFill>
                  <a:schemeClr val="tx2"/>
                </a:solidFill>
              </a:endParaRPr>
            </a:p>
          </p:txBody>
        </p:sp>
        <p:sp>
          <p:nvSpPr>
            <p:cNvPr id="37" name="Rechteck 36"/>
            <p:cNvSpPr/>
            <p:nvPr/>
          </p:nvSpPr>
          <p:spPr>
            <a:xfrm>
              <a:off x="1619173" y="3248305"/>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Mental</a:t>
              </a:r>
              <a:endParaRPr lang="en-US" sz="1200" dirty="0"/>
            </a:p>
          </p:txBody>
        </p:sp>
      </p:grpSp>
      <p:pic>
        <p:nvPicPr>
          <p:cNvPr id="12" name="Content Placeholder 4"/>
          <p:cNvPicPr>
            <a:picLocks noGrp="1" noChangeAspect="1"/>
          </p:cNvPicPr>
          <p:nvPr>
            <p:ph idx="1"/>
          </p:nvPr>
        </p:nvPicPr>
        <p:blipFill>
          <a:blip r:embed="rId2"/>
          <a:stretch>
            <a:fillRect/>
          </a:stretch>
        </p:blipFill>
        <p:spPr>
          <a:xfrm>
            <a:off x="6076536" y="1772816"/>
            <a:ext cx="3528392" cy="3702715"/>
          </a:xfrm>
          <a:prstGeom prst="rect">
            <a:avLst/>
          </a:prstGeom>
        </p:spPr>
      </p:pic>
    </p:spTree>
    <p:extLst>
      <p:ext uri="{BB962C8B-B14F-4D97-AF65-F5344CB8AC3E}">
        <p14:creationId xmlns:p14="http://schemas.microsoft.com/office/powerpoint/2010/main" val="436931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11</a:t>
            </a:fld>
            <a:endParaRPr lang="de-DE" dirty="0"/>
          </a:p>
        </p:txBody>
      </p:sp>
      <p:sp>
        <p:nvSpPr>
          <p:cNvPr id="6" name="Rechteck 38"/>
          <p:cNvSpPr/>
          <p:nvPr/>
        </p:nvSpPr>
        <p:spPr>
          <a:xfrm>
            <a:off x="1080000" y="1844824"/>
            <a:ext cx="9000000" cy="3723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pPr marL="285750" indent="-285750">
              <a:buFont typeface="Wingdings" panose="05000000000000000000" pitchFamily="2" charset="2"/>
              <a:buChar char="Ø"/>
            </a:pPr>
            <a:r>
              <a:rPr lang="en-US" sz="2000" dirty="0"/>
              <a:t>In many offices or any other working </a:t>
            </a:r>
            <a:r>
              <a:rPr lang="en-US" sz="2000" dirty="0" smtClean="0"/>
              <a:t>place, the </a:t>
            </a:r>
            <a:r>
              <a:rPr lang="en-US" sz="2000" dirty="0"/>
              <a:t>old </a:t>
            </a:r>
            <a:r>
              <a:rPr lang="en-US" sz="2000" dirty="0" smtClean="0"/>
              <a:t>ideology </a:t>
            </a:r>
            <a:r>
              <a:rPr lang="en-US" sz="2000" dirty="0"/>
              <a:t>that women are weak and cannot be equal to men has been making </a:t>
            </a:r>
            <a:r>
              <a:rPr lang="en-US" sz="2000" dirty="0" smtClean="0"/>
              <a:t>the rules.</a:t>
            </a:r>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smtClean="0"/>
              <a:t>Gender inequality or discrimination </a:t>
            </a:r>
            <a:r>
              <a:rPr lang="en-US" sz="2000" dirty="0"/>
              <a:t>in the working place may take place during the hiring process, whereby men are hired first or hired instead of women</a:t>
            </a:r>
            <a:r>
              <a:rPr lang="en-US" sz="2000" dirty="0" smtClean="0"/>
              <a:t>.</a:t>
            </a:r>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smtClean="0"/>
              <a:t>It </a:t>
            </a:r>
            <a:r>
              <a:rPr lang="en-US" sz="2000" dirty="0"/>
              <a:t>may also vary in the context of income disparity </a:t>
            </a:r>
            <a:r>
              <a:rPr lang="en-US" sz="2000" dirty="0" smtClean="0"/>
              <a:t>whereby </a:t>
            </a:r>
            <a:r>
              <a:rPr lang="en-US" sz="2000" dirty="0"/>
              <a:t>men are paid more money than women. In some offices women is the to get promotion too slow although they have enough skill.</a:t>
            </a:r>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1628678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REASONS (Continued)</a:t>
            </a:r>
            <a:endParaRPr lang="en-US" dirty="0"/>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12</a:t>
            </a:fld>
            <a:endParaRPr lang="de-DE" dirty="0"/>
          </a:p>
        </p:txBody>
      </p:sp>
      <p:sp>
        <p:nvSpPr>
          <p:cNvPr id="11" name="Rechteck 38"/>
          <p:cNvSpPr/>
          <p:nvPr/>
        </p:nvSpPr>
        <p:spPr>
          <a:xfrm>
            <a:off x="1080001" y="1772816"/>
            <a:ext cx="3863872" cy="31683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r>
              <a:rPr lang="en-US" sz="1600" dirty="0" smtClean="0"/>
              <a:t>According to the National Institute for Occupational Health and Safety (NIOSH) the rate of anxiety, stress and neurotic disorders among American workers was 0.6 per 10,000 full time workers as of 2001. Three industries reported incidents above this mean. Those industries included finance, insurance and real estate, transportation, public utilities and services</a:t>
            </a:r>
            <a:endParaRPr lang="en-US" sz="1600" dirty="0"/>
          </a:p>
        </p:txBody>
      </p:sp>
      <p:pic>
        <p:nvPicPr>
          <p:cNvPr id="4" name="Picture 3"/>
          <p:cNvPicPr>
            <a:picLocks noChangeAspect="1"/>
          </p:cNvPicPr>
          <p:nvPr/>
        </p:nvPicPr>
        <p:blipFill>
          <a:blip r:embed="rId2"/>
          <a:stretch>
            <a:fillRect/>
          </a:stretch>
        </p:blipFill>
        <p:spPr>
          <a:xfrm>
            <a:off x="5760000" y="1772816"/>
            <a:ext cx="5603861" cy="3672408"/>
          </a:xfrm>
          <a:prstGeom prst="rect">
            <a:avLst/>
          </a:prstGeom>
        </p:spPr>
      </p:pic>
    </p:spTree>
    <p:extLst>
      <p:ext uri="{BB962C8B-B14F-4D97-AF65-F5344CB8AC3E}">
        <p14:creationId xmlns:p14="http://schemas.microsoft.com/office/powerpoint/2010/main" val="3689037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REASONS (Continued)</a:t>
            </a:r>
            <a:endParaRPr lang="en-US" dirty="0"/>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13</a:t>
            </a:fld>
            <a:endParaRPr lang="de-DE" dirty="0"/>
          </a:p>
        </p:txBody>
      </p:sp>
      <p:pic>
        <p:nvPicPr>
          <p:cNvPr id="5" name="Picture 4"/>
          <p:cNvPicPr>
            <a:picLocks noChangeAspect="1"/>
          </p:cNvPicPr>
          <p:nvPr/>
        </p:nvPicPr>
        <p:blipFill>
          <a:blip r:embed="rId2"/>
          <a:stretch>
            <a:fillRect/>
          </a:stretch>
        </p:blipFill>
        <p:spPr>
          <a:xfrm>
            <a:off x="1080000" y="1700808"/>
            <a:ext cx="9000000" cy="4320480"/>
          </a:xfrm>
          <a:prstGeom prst="rect">
            <a:avLst/>
          </a:prstGeom>
        </p:spPr>
      </p:pic>
    </p:spTree>
    <p:extLst>
      <p:ext uri="{BB962C8B-B14F-4D97-AF65-F5344CB8AC3E}">
        <p14:creationId xmlns:p14="http://schemas.microsoft.com/office/powerpoint/2010/main" val="3706344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feld 18"/>
          <p:cNvSpPr txBox="1"/>
          <p:nvPr/>
        </p:nvSpPr>
        <p:spPr>
          <a:xfrm>
            <a:off x="1853891" y="4312709"/>
            <a:ext cx="9570699" cy="598589"/>
          </a:xfrm>
          <a:prstGeom prst="rect">
            <a:avLst/>
          </a:prstGeom>
          <a:solidFill>
            <a:schemeClr val="accent6"/>
          </a:solidFill>
          <a:ln>
            <a:noFill/>
          </a:ln>
        </p:spPr>
        <p:txBody>
          <a:bodyPr wrap="square" lIns="468000" tIns="144000" rIns="108000" bIns="144000" rtlCol="0">
            <a:spAutoFit/>
          </a:bodyPr>
          <a:lstStyle/>
          <a:p>
            <a:pPr lvl="0"/>
            <a:r>
              <a:rPr lang="pt-BR" sz="2000" dirty="0" smtClean="0">
                <a:solidFill>
                  <a:prstClr val="white"/>
                </a:solidFill>
              </a:rPr>
              <a:t>Gornvenment: </a:t>
            </a:r>
            <a:r>
              <a:rPr lang="en-US" sz="2000" dirty="0" smtClean="0">
                <a:solidFill>
                  <a:prstClr val="white"/>
                </a:solidFill>
              </a:rPr>
              <a:t>E</a:t>
            </a:r>
            <a:r>
              <a:rPr lang="en-US" sz="2000" dirty="0" smtClean="0">
                <a:solidFill>
                  <a:prstClr val="white"/>
                </a:solidFill>
              </a:rPr>
              <a:t>qual </a:t>
            </a:r>
            <a:r>
              <a:rPr lang="en-US" sz="2000" dirty="0">
                <a:solidFill>
                  <a:prstClr val="white"/>
                </a:solidFill>
              </a:rPr>
              <a:t>gender policy, encourage female</a:t>
            </a:r>
            <a:endParaRPr lang="de-DE" sz="2000" dirty="0">
              <a:solidFill>
                <a:prstClr val="white"/>
              </a:solidFill>
            </a:endParaRPr>
          </a:p>
        </p:txBody>
      </p:sp>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grpSp>
        <p:nvGrpSpPr>
          <p:cNvPr id="6" name="Gruppieren 13"/>
          <p:cNvGrpSpPr/>
          <p:nvPr/>
        </p:nvGrpSpPr>
        <p:grpSpPr>
          <a:xfrm>
            <a:off x="1529403" y="1965970"/>
            <a:ext cx="8671053" cy="1366583"/>
            <a:chOff x="6315674" y="4291632"/>
            <a:chExt cx="2485466" cy="803783"/>
          </a:xfrm>
        </p:grpSpPr>
        <p:sp>
          <p:nvSpPr>
            <p:cNvPr id="7" name="Textfeld 11"/>
            <p:cNvSpPr txBox="1"/>
            <p:nvPr/>
          </p:nvSpPr>
          <p:spPr>
            <a:xfrm>
              <a:off x="6600057" y="4428124"/>
              <a:ext cx="2201083" cy="533097"/>
            </a:xfrm>
            <a:prstGeom prst="rect">
              <a:avLst/>
            </a:prstGeom>
            <a:solidFill>
              <a:schemeClr val="accent6"/>
            </a:solidFill>
            <a:ln>
              <a:noFill/>
            </a:ln>
          </p:spPr>
          <p:txBody>
            <a:bodyPr wrap="square" lIns="468000" tIns="144000" rIns="108000" bIns="144000" rtlCol="0">
              <a:spAutoFit/>
            </a:bodyPr>
            <a:lstStyle/>
            <a:p>
              <a:pPr lvl="0"/>
              <a:r>
                <a:rPr lang="pt-BR" sz="2000" dirty="0" smtClean="0">
                  <a:solidFill>
                    <a:prstClr val="white"/>
                  </a:solidFill>
                </a:rPr>
                <a:t>Propagat to change conception,  to change encourage policy </a:t>
              </a:r>
              <a:endParaRPr lang="de-DE" sz="2000" dirty="0">
                <a:solidFill>
                  <a:prstClr val="white"/>
                </a:solidFill>
              </a:endParaRPr>
            </a:p>
          </p:txBody>
        </p:sp>
        <p:sp>
          <p:nvSpPr>
            <p:cNvPr id="8" name="Ellipse 12"/>
            <p:cNvSpPr/>
            <p:nvPr/>
          </p:nvSpPr>
          <p:spPr>
            <a:xfrm>
              <a:off x="6315674" y="4291632"/>
              <a:ext cx="400792" cy="803783"/>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smtClean="0"/>
                <a:t>Propagate</a:t>
              </a:r>
              <a:endParaRPr lang="en-US" sz="1400" dirty="0"/>
            </a:p>
          </p:txBody>
        </p:sp>
      </p:grpSp>
      <p:grpSp>
        <p:nvGrpSpPr>
          <p:cNvPr id="9" name="Gruppieren 17"/>
          <p:cNvGrpSpPr/>
          <p:nvPr/>
        </p:nvGrpSpPr>
        <p:grpSpPr>
          <a:xfrm>
            <a:off x="779228" y="3429002"/>
            <a:ext cx="10645363" cy="1482298"/>
            <a:chOff x="6068493" y="4155654"/>
            <a:chExt cx="5146082" cy="871843"/>
          </a:xfrm>
        </p:grpSpPr>
        <p:sp>
          <p:nvSpPr>
            <p:cNvPr id="10" name="Textfeld 18"/>
            <p:cNvSpPr txBox="1"/>
            <p:nvPr/>
          </p:nvSpPr>
          <p:spPr>
            <a:xfrm>
              <a:off x="6600058" y="4269110"/>
              <a:ext cx="4614517" cy="352072"/>
            </a:xfrm>
            <a:prstGeom prst="rect">
              <a:avLst/>
            </a:prstGeom>
            <a:solidFill>
              <a:schemeClr val="accent6"/>
            </a:solidFill>
            <a:ln>
              <a:noFill/>
            </a:ln>
          </p:spPr>
          <p:txBody>
            <a:bodyPr wrap="square" lIns="468000" tIns="144000" rIns="108000" bIns="144000" rtlCol="0">
              <a:spAutoFit/>
            </a:bodyPr>
            <a:lstStyle/>
            <a:p>
              <a:pPr lvl="0"/>
              <a:r>
                <a:rPr lang="pt-BR" sz="2000" dirty="0" smtClean="0">
                  <a:solidFill>
                    <a:prstClr val="white"/>
                  </a:solidFill>
                </a:rPr>
                <a:t>Company: </a:t>
              </a:r>
              <a:r>
                <a:rPr lang="en-US" sz="2000" dirty="0" smtClean="0">
                  <a:solidFill>
                    <a:prstClr val="white"/>
                  </a:solidFill>
                </a:rPr>
                <a:t>O</a:t>
              </a:r>
              <a:r>
                <a:rPr lang="en-US" sz="2000" dirty="0" smtClean="0">
                  <a:solidFill>
                    <a:prstClr val="white"/>
                  </a:solidFill>
                </a:rPr>
                <a:t>pen </a:t>
              </a:r>
              <a:r>
                <a:rPr lang="en-US" sz="2000" dirty="0">
                  <a:solidFill>
                    <a:prstClr val="white"/>
                  </a:solidFill>
                </a:rPr>
                <a:t>more project that help women or need women's knowledges</a:t>
              </a:r>
              <a:r>
                <a:rPr lang="pt-BR" sz="2000" dirty="0" smtClean="0">
                  <a:solidFill>
                    <a:prstClr val="white"/>
                  </a:solidFill>
                </a:rPr>
                <a:t> </a:t>
              </a:r>
              <a:endParaRPr lang="de-DE" sz="2000" dirty="0">
                <a:solidFill>
                  <a:prstClr val="white"/>
                </a:solidFill>
              </a:endParaRPr>
            </a:p>
          </p:txBody>
        </p:sp>
        <p:sp>
          <p:nvSpPr>
            <p:cNvPr id="11" name="Ellipse 19"/>
            <p:cNvSpPr/>
            <p:nvPr/>
          </p:nvSpPr>
          <p:spPr>
            <a:xfrm>
              <a:off x="6068493" y="4155654"/>
              <a:ext cx="725284" cy="87184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dirty="0" smtClean="0"/>
                <a:t>Environment</a:t>
              </a:r>
              <a:endParaRPr lang="en-US" sz="1200" dirty="0"/>
            </a:p>
          </p:txBody>
        </p:sp>
      </p:grpSp>
    </p:spTree>
    <p:extLst>
      <p:ext uri="{BB962C8B-B14F-4D97-AF65-F5344CB8AC3E}">
        <p14:creationId xmlns:p14="http://schemas.microsoft.com/office/powerpoint/2010/main" val="2163193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pic>
        <p:nvPicPr>
          <p:cNvPr id="4" name="Picture Placeholder 3"/>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6544" r="6544"/>
          <a:stretch>
            <a:fillRect/>
          </a:stretch>
        </p:blipFill>
        <p:spPr>
          <a:xfrm>
            <a:off x="6240463" y="1814513"/>
            <a:ext cx="5399087" cy="4246562"/>
          </a:xfrm>
        </p:spPr>
      </p:pic>
      <p:sp>
        <p:nvSpPr>
          <p:cNvPr id="6" name="Rechteck 38"/>
          <p:cNvSpPr/>
          <p:nvPr/>
        </p:nvSpPr>
        <p:spPr>
          <a:xfrm>
            <a:off x="983432" y="1916832"/>
            <a:ext cx="4263486" cy="17281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r>
              <a:rPr lang="vi-VN" sz="1400" dirty="0" smtClean="0"/>
              <a:t>Improved </a:t>
            </a:r>
            <a:r>
              <a:rPr lang="vi-VN" sz="1400" dirty="0"/>
              <a:t>working conditions: </a:t>
            </a:r>
            <a:endParaRPr lang="en-US" sz="1400" dirty="0" smtClean="0"/>
          </a:p>
          <a:p>
            <a:endParaRPr lang="en-US" sz="1400" dirty="0" smtClean="0"/>
          </a:p>
          <a:p>
            <a:r>
              <a:rPr lang="vi-VN" sz="1400" dirty="0" smtClean="0"/>
              <a:t>Employers </a:t>
            </a:r>
            <a:r>
              <a:rPr lang="vi-VN" sz="1400" dirty="0"/>
              <a:t>must ensure that there are adequate bathrooms, toilets at the workplace. Encourage </a:t>
            </a:r>
            <a:r>
              <a:rPr lang="en-US" sz="1400" dirty="0"/>
              <a:t>the </a:t>
            </a:r>
            <a:r>
              <a:rPr lang="vi-VN" sz="1400" dirty="0"/>
              <a:t>flexible working schedules to suit the aspirations of women workers</a:t>
            </a:r>
            <a:endParaRPr lang="en-US" sz="1400" dirty="0"/>
          </a:p>
        </p:txBody>
      </p:sp>
    </p:spTree>
    <p:extLst>
      <p:ext uri="{BB962C8B-B14F-4D97-AF65-F5344CB8AC3E}">
        <p14:creationId xmlns:p14="http://schemas.microsoft.com/office/powerpoint/2010/main" val="878792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16</a:t>
            </a:fld>
            <a:endParaRPr lang="de-DE" dirty="0"/>
          </a:p>
        </p:txBody>
      </p:sp>
      <p:pic>
        <p:nvPicPr>
          <p:cNvPr id="4" name="Picture Placeholder 3"/>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7697" r="7697"/>
          <a:stretch>
            <a:fillRect/>
          </a:stretch>
        </p:blipFill>
        <p:spPr>
          <a:xfrm>
            <a:off x="6240463" y="1814513"/>
            <a:ext cx="5399087" cy="4246562"/>
          </a:xfrm>
        </p:spPr>
      </p:pic>
      <p:sp>
        <p:nvSpPr>
          <p:cNvPr id="6" name="Rechteck 38"/>
          <p:cNvSpPr/>
          <p:nvPr/>
        </p:nvSpPr>
        <p:spPr>
          <a:xfrm>
            <a:off x="983432" y="1916832"/>
            <a:ext cx="4263486" cy="33843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r>
              <a:rPr lang="en-US" sz="1400" dirty="0"/>
              <a:t>H</a:t>
            </a:r>
            <a:r>
              <a:rPr lang="vi-VN" sz="1400" dirty="0"/>
              <a:t>ealth care conditions</a:t>
            </a:r>
            <a:r>
              <a:rPr lang="vi-VN" sz="1400" dirty="0" smtClean="0"/>
              <a:t>: </a:t>
            </a:r>
            <a:endParaRPr lang="en-US" sz="1400" dirty="0" smtClean="0"/>
          </a:p>
          <a:p>
            <a:endParaRPr lang="en-US" sz="1400" dirty="0" smtClean="0"/>
          </a:p>
          <a:p>
            <a:pPr marL="285750" indent="-285750">
              <a:buFont typeface="Arial" panose="020B0604020202020204" pitchFamily="34" charset="0"/>
              <a:buChar char="•"/>
            </a:pPr>
            <a:r>
              <a:rPr lang="vi-VN" sz="1400" dirty="0"/>
              <a:t>During periodical health examination, the obstetric and gynecological specialist shall be examined</a:t>
            </a:r>
            <a:r>
              <a:rPr lang="en-US" sz="1400" dirty="0"/>
              <a:t>.</a:t>
            </a:r>
          </a:p>
          <a:p>
            <a:pPr marL="285750" indent="-285750">
              <a:buFont typeface="Arial" panose="020B0604020202020204" pitchFamily="34" charset="0"/>
              <a:buChar char="•"/>
            </a:pPr>
            <a:r>
              <a:rPr lang="vi-VN" sz="1400" dirty="0" smtClean="0"/>
              <a:t>During </a:t>
            </a:r>
            <a:r>
              <a:rPr lang="vi-VN" sz="1400" dirty="0"/>
              <a:t>the menstrual period</a:t>
            </a:r>
            <a:r>
              <a:rPr lang="en-US" sz="1400" dirty="0"/>
              <a:t>,</a:t>
            </a:r>
            <a:r>
              <a:rPr lang="vi-VN" sz="1400" dirty="0"/>
              <a:t> allowed </a:t>
            </a:r>
            <a:r>
              <a:rPr lang="en-US" sz="1400" dirty="0"/>
              <a:t>to rest </a:t>
            </a:r>
            <a:r>
              <a:rPr lang="vi-VN" sz="1400" dirty="0"/>
              <a:t>30 minutes per day, minimum 03 days per month </a:t>
            </a:r>
            <a:r>
              <a:rPr lang="en-US" sz="1400" dirty="0"/>
              <a:t>with </a:t>
            </a:r>
            <a:r>
              <a:rPr lang="vi-VN" sz="1400" dirty="0"/>
              <a:t>full paid.</a:t>
            </a:r>
            <a:endParaRPr lang="en-US" sz="1400" dirty="0"/>
          </a:p>
          <a:p>
            <a:pPr marL="285750" indent="-285750">
              <a:buFont typeface="Arial" panose="020B0604020202020204" pitchFamily="34" charset="0"/>
              <a:buChar char="•"/>
            </a:pPr>
            <a:r>
              <a:rPr lang="vi-VN" sz="1400" dirty="0"/>
              <a:t> </a:t>
            </a:r>
            <a:r>
              <a:rPr lang="vi-VN" sz="1400" dirty="0" smtClean="0"/>
              <a:t>Female </a:t>
            </a:r>
            <a:r>
              <a:rPr lang="vi-VN" sz="1400" dirty="0"/>
              <a:t>laborers who are raising children under 12 months of age shall be entitled to 60 minutes of rest per day to breastfeed, squeeze</a:t>
            </a:r>
            <a:r>
              <a:rPr lang="en-US" sz="1400" dirty="0"/>
              <a:t>(??? milk ???)</a:t>
            </a:r>
            <a:r>
              <a:rPr lang="vi-VN" sz="1400" dirty="0"/>
              <a:t>, store milk and rest with full paid.</a:t>
            </a:r>
            <a:endParaRPr lang="en-US" sz="1400" dirty="0"/>
          </a:p>
        </p:txBody>
      </p:sp>
    </p:spTree>
    <p:extLst>
      <p:ext uri="{BB962C8B-B14F-4D97-AF65-F5344CB8AC3E}">
        <p14:creationId xmlns:p14="http://schemas.microsoft.com/office/powerpoint/2010/main" val="3918510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sp>
        <p:nvSpPr>
          <p:cNvPr id="4" name="Text Placeholder 3"/>
          <p:cNvSpPr>
            <a:spLocks noGrp="1"/>
          </p:cNvSpPr>
          <p:nvPr>
            <p:ph type="body" sz="quarter" idx="14"/>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00" y="1800000"/>
            <a:ext cx="8999999" cy="4247999"/>
          </a:xfrm>
          <a:prstGeom prst="rect">
            <a:avLst/>
          </a:prstGeom>
        </p:spPr>
      </p:pic>
      <p:sp>
        <p:nvSpPr>
          <p:cNvPr id="8" name="Picture Placeholder 7"/>
          <p:cNvSpPr>
            <a:spLocks noGrp="1"/>
          </p:cNvSpPr>
          <p:nvPr>
            <p:ph type="pic" sz="quarter" idx="15"/>
          </p:nvPr>
        </p:nvSpPr>
        <p:spPr/>
      </p:sp>
    </p:spTree>
    <p:extLst>
      <p:ext uri="{BB962C8B-B14F-4D97-AF65-F5344CB8AC3E}">
        <p14:creationId xmlns:p14="http://schemas.microsoft.com/office/powerpoint/2010/main" val="2787832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sp>
        <p:nvSpPr>
          <p:cNvPr id="4" name="Text Placeholder 3"/>
          <p:cNvSpPr>
            <a:spLocks noGrp="1"/>
          </p:cNvSpPr>
          <p:nvPr>
            <p:ph type="body" sz="quarter" idx="14"/>
          </p:nvPr>
        </p:nvSpPr>
        <p:spPr/>
        <p:txBody>
          <a:bodyPr/>
          <a:lstStyle/>
          <a:p>
            <a:endParaRPr lang="en-US"/>
          </a:p>
        </p:txBody>
      </p:sp>
      <p:sp>
        <p:nvSpPr>
          <p:cNvPr id="5" name="Picture Placeholder 4"/>
          <p:cNvSpPr>
            <a:spLocks noGrp="1"/>
          </p:cNvSpPr>
          <p:nvPr>
            <p:ph type="pic" sz="quarter" idx="15"/>
          </p:nvPr>
        </p:nvSpPr>
        <p:spPr/>
      </p:sp>
      <p:pic>
        <p:nvPicPr>
          <p:cNvPr id="6" name="Picture Placeholder 3"/>
          <p:cNvPicPr>
            <a:picLocks noChangeAspect="1"/>
          </p:cNvPicPr>
          <p:nvPr/>
        </p:nvPicPr>
        <p:blipFill>
          <a:blip r:embed="rId2">
            <a:extLst>
              <a:ext uri="{28A0092B-C50C-407E-A947-70E740481C1C}">
                <a14:useLocalDpi xmlns:a14="http://schemas.microsoft.com/office/drawing/2010/main" val="0"/>
              </a:ext>
            </a:extLst>
          </a:blip>
          <a:srcRect l="6544" r="6544"/>
          <a:stretch>
            <a:fillRect/>
          </a:stretch>
        </p:blipFill>
        <p:spPr>
          <a:xfrm>
            <a:off x="1080000" y="1800000"/>
            <a:ext cx="9000000" cy="4287684"/>
          </a:xfrm>
          <a:prstGeom prst="rect">
            <a:avLst/>
          </a:prstGeom>
          <a:ln w="6350">
            <a:noFill/>
          </a:ln>
        </p:spPr>
      </p:pic>
    </p:spTree>
    <p:extLst>
      <p:ext uri="{BB962C8B-B14F-4D97-AF65-F5344CB8AC3E}">
        <p14:creationId xmlns:p14="http://schemas.microsoft.com/office/powerpoint/2010/main" val="854331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19</a:t>
            </a:fld>
            <a:endParaRPr lang="de-DE" dirty="0"/>
          </a:p>
        </p:txBody>
      </p:sp>
      <p:sp>
        <p:nvSpPr>
          <p:cNvPr id="6" name="Rechteck 38"/>
          <p:cNvSpPr/>
          <p:nvPr/>
        </p:nvSpPr>
        <p:spPr>
          <a:xfrm>
            <a:off x="551384" y="1817363"/>
            <a:ext cx="4536504" cy="1899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pPr marL="285750" indent="-285750">
              <a:buFont typeface="Arial" panose="020B0604020202020204" pitchFamily="34" charset="0"/>
              <a:buChar char="•"/>
            </a:pPr>
            <a:r>
              <a:rPr lang="vi-VN" sz="1400" dirty="0"/>
              <a:t>The right to unilaterally terminate or postpone the performance of the </a:t>
            </a:r>
            <a:r>
              <a:rPr lang="vi-VN" sz="1400" dirty="0" smtClean="0"/>
              <a:t>la</a:t>
            </a:r>
            <a:r>
              <a:rPr lang="vi-VN" sz="1400" dirty="0"/>
              <a:t>Supported by the employer in the construction of kindergartens or part of the cost of sending </a:t>
            </a:r>
            <a:r>
              <a:rPr lang="en-US" sz="1400" dirty="0"/>
              <a:t>children to </a:t>
            </a:r>
            <a:r>
              <a:rPr lang="vi-VN" sz="1400" dirty="0"/>
              <a:t>kindergarten</a:t>
            </a:r>
            <a:r>
              <a:rPr lang="vi-VN" sz="1400" dirty="0" smtClean="0"/>
              <a:t>bor </a:t>
            </a:r>
            <a:r>
              <a:rPr lang="vi-VN" sz="1400" dirty="0"/>
              <a:t>contract, if certified by a competent medical examination and treatment establishment on</a:t>
            </a:r>
            <a:r>
              <a:rPr lang="en-US" sz="1400" dirty="0"/>
              <a:t> that if </a:t>
            </a:r>
            <a:r>
              <a:rPr lang="vi-VN" sz="1400" dirty="0"/>
              <a:t>continued work will adversely affect the unborn child</a:t>
            </a:r>
            <a:r>
              <a:rPr lang="vi-VN" sz="1400" dirty="0" smtClean="0"/>
              <a:t>.</a:t>
            </a:r>
            <a:endParaRPr lang="en-US" sz="1400" dirty="0" smtClean="0"/>
          </a:p>
          <a:p>
            <a:endParaRPr lang="en-US" sz="1400" dirty="0" smtClean="0"/>
          </a:p>
        </p:txBody>
      </p:sp>
      <p:sp>
        <p:nvSpPr>
          <p:cNvPr id="10" name="Rechteck 38"/>
          <p:cNvSpPr/>
          <p:nvPr/>
        </p:nvSpPr>
        <p:spPr>
          <a:xfrm>
            <a:off x="551384" y="4155197"/>
            <a:ext cx="4536504" cy="15121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endParaRPr lang="en-US" sz="1400" dirty="0" smtClean="0"/>
          </a:p>
          <a:p>
            <a:pPr marL="285750" indent="-285750">
              <a:buFont typeface="Arial" panose="020B0604020202020204" pitchFamily="34" charset="0"/>
              <a:buChar char="•"/>
            </a:pPr>
            <a:r>
              <a:rPr lang="vi-VN" sz="1400" dirty="0"/>
              <a:t>Supported by the employer in the construction of kindergartens or part of the cost of sending </a:t>
            </a:r>
            <a:r>
              <a:rPr lang="en-US" sz="1400" dirty="0"/>
              <a:t>children to </a:t>
            </a:r>
            <a:r>
              <a:rPr lang="vi-VN" sz="1400" dirty="0"/>
              <a:t>kindergarten</a:t>
            </a:r>
            <a:endParaRPr lang="en-US" sz="1400" dirty="0"/>
          </a:p>
        </p:txBody>
      </p:sp>
      <p:pic>
        <p:nvPicPr>
          <p:cNvPr id="9" name="Picture Placeholder 5"/>
          <p:cNvPicPr>
            <a:picLocks noChangeAspect="1"/>
          </p:cNvPicPr>
          <p:nvPr/>
        </p:nvPicPr>
        <p:blipFill>
          <a:blip r:embed="rId2">
            <a:extLst>
              <a:ext uri="{28A0092B-C50C-407E-A947-70E740481C1C}">
                <a14:useLocalDpi xmlns:a14="http://schemas.microsoft.com/office/drawing/2010/main" val="0"/>
              </a:ext>
            </a:extLst>
          </a:blip>
          <a:srcRect l="7670" r="7670"/>
          <a:stretch>
            <a:fillRect/>
          </a:stretch>
        </p:blipFill>
        <p:spPr>
          <a:xfrm>
            <a:off x="5760000" y="1817363"/>
            <a:ext cx="5400000" cy="4248000"/>
          </a:xfrm>
          <a:prstGeom prst="rect">
            <a:avLst/>
          </a:prstGeom>
          <a:ln w="6350">
            <a:noFill/>
          </a:ln>
        </p:spPr>
      </p:pic>
    </p:spTree>
    <p:extLst>
      <p:ext uri="{BB962C8B-B14F-4D97-AF65-F5344CB8AC3E}">
        <p14:creationId xmlns:p14="http://schemas.microsoft.com/office/powerpoint/2010/main" val="3075682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2</a:t>
            </a:fld>
            <a:endParaRPr lang="de-DE" dirty="0"/>
          </a:p>
        </p:txBody>
      </p:sp>
      <p:sp>
        <p:nvSpPr>
          <p:cNvPr id="4" name="Inhaltsplatzhalter 3"/>
          <p:cNvSpPr>
            <a:spLocks noGrp="1"/>
          </p:cNvSpPr>
          <p:nvPr>
            <p:ph idx="1"/>
          </p:nvPr>
        </p:nvSpPr>
        <p:spPr>
          <a:xfrm>
            <a:off x="1080000" y="1800000"/>
            <a:ext cx="9000000" cy="1874359"/>
          </a:xfrm>
        </p:spPr>
        <p:txBody>
          <a:bodyPr/>
          <a:lstStyle/>
          <a:p>
            <a:r>
              <a:rPr lang="de-DE" dirty="0"/>
              <a:t>Introduction	3</a:t>
            </a:r>
          </a:p>
          <a:p>
            <a:r>
              <a:rPr lang="de-DE" dirty="0"/>
              <a:t>Facts	15</a:t>
            </a:r>
          </a:p>
          <a:p>
            <a:r>
              <a:rPr lang="de-DE" dirty="0"/>
              <a:t>Reasons	19</a:t>
            </a:r>
          </a:p>
          <a:p>
            <a:r>
              <a:rPr lang="de-DE" dirty="0"/>
              <a:t>Solution	</a:t>
            </a:r>
            <a:r>
              <a:rPr lang="de-DE" dirty="0" smtClean="0"/>
              <a:t>34</a:t>
            </a:r>
            <a:endParaRPr lang="en-US" dirty="0"/>
          </a:p>
        </p:txBody>
      </p:sp>
    </p:spTree>
    <p:extLst>
      <p:ext uri="{BB962C8B-B14F-4D97-AF65-F5344CB8AC3E}">
        <p14:creationId xmlns:p14="http://schemas.microsoft.com/office/powerpoint/2010/main" val="332238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20</a:t>
            </a:fld>
            <a:endParaRPr lang="de-DE" dirty="0"/>
          </a:p>
        </p:txBody>
      </p:sp>
      <p:sp>
        <p:nvSpPr>
          <p:cNvPr id="4" name="Text Placeholder 3"/>
          <p:cNvSpPr>
            <a:spLocks noGrp="1"/>
          </p:cNvSpPr>
          <p:nvPr>
            <p:ph type="body" sz="quarter" idx="14"/>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00" y="1800000"/>
            <a:ext cx="9000000" cy="4248000"/>
          </a:xfrm>
          <a:prstGeom prst="rect">
            <a:avLst/>
          </a:prstGeom>
        </p:spPr>
      </p:pic>
      <p:sp>
        <p:nvSpPr>
          <p:cNvPr id="8" name="Picture Placeholder 7"/>
          <p:cNvSpPr>
            <a:spLocks noGrp="1"/>
          </p:cNvSpPr>
          <p:nvPr>
            <p:ph type="pic" sz="quarter" idx="15"/>
          </p:nvPr>
        </p:nvSpPr>
        <p:spPr/>
      </p:sp>
    </p:spTree>
    <p:extLst>
      <p:ext uri="{BB962C8B-B14F-4D97-AF65-F5344CB8AC3E}">
        <p14:creationId xmlns:p14="http://schemas.microsoft.com/office/powerpoint/2010/main" val="3879989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21</a:t>
            </a:fld>
            <a:endParaRPr lang="de-DE" dirty="0"/>
          </a:p>
        </p:txBody>
      </p:sp>
      <p:sp>
        <p:nvSpPr>
          <p:cNvPr id="4" name="Text Placeholder 3"/>
          <p:cNvSpPr>
            <a:spLocks noGrp="1"/>
          </p:cNvSpPr>
          <p:nvPr>
            <p:ph type="body" sz="quarter" idx="14"/>
          </p:nvPr>
        </p:nvSpPr>
        <p:spPr/>
        <p:txBody>
          <a:bodyPr/>
          <a:lstStyle/>
          <a:p>
            <a:endParaRPr lang="en-US"/>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12219" r="12219"/>
          <a:stretch>
            <a:fillRect/>
          </a:stretch>
        </p:blipFill>
        <p:spPr>
          <a:xfrm>
            <a:off x="1080000" y="1800000"/>
            <a:ext cx="9000000" cy="4248000"/>
          </a:xfrm>
        </p:spPr>
      </p:pic>
    </p:spTree>
    <p:extLst>
      <p:ext uri="{BB962C8B-B14F-4D97-AF65-F5344CB8AC3E}">
        <p14:creationId xmlns:p14="http://schemas.microsoft.com/office/powerpoint/2010/main" val="1663550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22</a:t>
            </a:fld>
            <a:endParaRPr lang="de-DE" dirty="0"/>
          </a:p>
        </p:txBody>
      </p:sp>
      <p:sp>
        <p:nvSpPr>
          <p:cNvPr id="4" name="Text Placeholder 3"/>
          <p:cNvSpPr>
            <a:spLocks noGrp="1"/>
          </p:cNvSpPr>
          <p:nvPr>
            <p:ph type="body" sz="quarter" idx="14"/>
          </p:nvPr>
        </p:nvSpPr>
        <p:spPr/>
        <p:txBody>
          <a:bodyPr/>
          <a:lstStyle/>
          <a:p>
            <a:endParaRPr lang="en-US"/>
          </a:p>
        </p:txBody>
      </p:sp>
      <p:pic>
        <p:nvPicPr>
          <p:cNvPr id="6" name="Picture Placeholder 5"/>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12607" r="12607"/>
          <a:stretch>
            <a:fillRect/>
          </a:stretch>
        </p:blipFill>
        <p:spPr>
          <a:xfrm>
            <a:off x="1079220" y="1797820"/>
            <a:ext cx="9000780" cy="4275184"/>
          </a:xfrm>
        </p:spPr>
      </p:pic>
    </p:spTree>
    <p:extLst>
      <p:ext uri="{BB962C8B-B14F-4D97-AF65-F5344CB8AC3E}">
        <p14:creationId xmlns:p14="http://schemas.microsoft.com/office/powerpoint/2010/main" val="2586684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REference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23</a:t>
            </a:fld>
            <a:endParaRPr lang="de-DE" dirty="0"/>
          </a:p>
        </p:txBody>
      </p:sp>
      <p:sp>
        <p:nvSpPr>
          <p:cNvPr id="4" name="Text Placeholder 3"/>
          <p:cNvSpPr>
            <a:spLocks noGrp="1"/>
          </p:cNvSpPr>
          <p:nvPr>
            <p:ph type="body" sz="quarter" idx="14"/>
          </p:nvPr>
        </p:nvSpPr>
        <p:spPr>
          <a:xfrm>
            <a:off x="1080000" y="1800000"/>
            <a:ext cx="10344592" cy="3081869"/>
          </a:xfrm>
        </p:spPr>
        <p:txBody>
          <a:bodyPr/>
          <a:lstStyle/>
          <a:p>
            <a:pPr marL="285750" indent="-285750">
              <a:buFont typeface="Arial" panose="020B0604020202020204" pitchFamily="34" charset="0"/>
              <a:buChar char="•"/>
            </a:pPr>
            <a:r>
              <a:rPr lang="vi-VN" u="sng" dirty="0">
                <a:hlinkClick r:id="rId2"/>
              </a:rPr>
              <a:t>http://thoughtcatalog.com/lorenzo-jensen-iii/2015/06/13-real-differences-between-male-and-female-brains</a:t>
            </a:r>
            <a:r>
              <a:rPr lang="vi-VN" u="sng" dirty="0" smtClean="0">
                <a:hlinkClick r:id="rId2"/>
              </a:rPr>
              <a:t>/</a:t>
            </a:r>
            <a:endParaRPr lang="en-US" u="sng"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hlinkClick r:id="rId3"/>
              </a:rPr>
              <a:t>https://www.sokanu.com/blog/gender-and-career-choice</a:t>
            </a:r>
            <a:r>
              <a:rPr lang="en-US" u="sng" dirty="0" smtClean="0">
                <a:hlinkClick r:id="rId3"/>
              </a:rPr>
              <a:t>/</a:t>
            </a:r>
            <a:endParaRPr lang="en-US" u="sng"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hlinkClick r:id="rId4"/>
              </a:rPr>
              <a:t>https://engineering-jobs.theiet.org/article/why-women-don-t-want-to-work-in-engineering</a:t>
            </a:r>
            <a:r>
              <a:rPr lang="en-US" u="sng" dirty="0" smtClean="0">
                <a:hlinkClick r:id="rId4"/>
              </a:rPr>
              <a:t>/</a:t>
            </a:r>
            <a:endParaRPr lang="en-US" u="sng"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hlinkClick r:id="rId5"/>
              </a:rPr>
              <a:t>http://kenh14.vn/kham-pha/su-khac-nhau-thu-vi-trong-nao-bo-dan-ong-va-phu-nu-201429223952303.chn</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5067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36000"/>
            <a:ext cx="9000000" cy="443198"/>
          </a:xfrm>
        </p:spPr>
        <p:txBody>
          <a:bodyPr/>
          <a:lstStyle/>
          <a:p>
            <a:r>
              <a:rPr lang="en-US" cap="all" dirty="0" smtClean="0"/>
              <a:t>INTRODUCTION</a:t>
            </a:r>
            <a:endParaRPr lang="en-US" sz="2000" dirty="0"/>
          </a:p>
        </p:txBody>
      </p:sp>
      <p:sp>
        <p:nvSpPr>
          <p:cNvPr id="6" name="Foliennummernplatzhalter 5"/>
          <p:cNvSpPr>
            <a:spLocks noGrp="1"/>
          </p:cNvSpPr>
          <p:nvPr>
            <p:ph type="sldNum" sz="quarter" idx="10"/>
          </p:nvPr>
        </p:nvSpPr>
        <p:spPr/>
        <p:txBody>
          <a:bodyPr/>
          <a:lstStyle/>
          <a:p>
            <a:pPr algn="l"/>
            <a:r>
              <a:rPr lang="de-DE"/>
              <a:t>Page </a:t>
            </a:r>
            <a:fld id="{3FD030EF-7044-4946-962A-5D7D09BD1B34}" type="slidenum">
              <a:rPr lang="de-DE" smtClean="0"/>
              <a:pPr algn="l"/>
              <a:t>3</a:t>
            </a:fld>
            <a:endParaRPr lang="de-DE" dirty="0"/>
          </a:p>
        </p:txBody>
      </p:sp>
      <p:sp>
        <p:nvSpPr>
          <p:cNvPr id="2" name="Inhaltsplatzhalter 1"/>
          <p:cNvSpPr>
            <a:spLocks noGrp="1"/>
          </p:cNvSpPr>
          <p:nvPr>
            <p:ph idx="1"/>
          </p:nvPr>
        </p:nvSpPr>
        <p:spPr>
          <a:xfrm>
            <a:off x="1080000" y="1800000"/>
            <a:ext cx="9000000" cy="1489639"/>
          </a:xfrm>
        </p:spPr>
        <p:txBody>
          <a:bodyPr/>
          <a:lstStyle/>
          <a:p>
            <a:r>
              <a:rPr lang="en-US" dirty="0" smtClean="0"/>
              <a:t>Why </a:t>
            </a:r>
            <a:r>
              <a:rPr lang="en-US" dirty="0"/>
              <a:t>choose this topic:</a:t>
            </a:r>
          </a:p>
          <a:p>
            <a:r>
              <a:rPr lang="en-US" dirty="0"/>
              <a:t>	-RVC(gender ratio in training course)</a:t>
            </a:r>
          </a:p>
          <a:p>
            <a:r>
              <a:rPr lang="en-US" dirty="0"/>
              <a:t>	-Economic ratio &gt;&gt; technical </a:t>
            </a:r>
          </a:p>
          <a:p>
            <a:r>
              <a:rPr lang="en-US" dirty="0"/>
              <a:t>	-Fun facts, science facts</a:t>
            </a:r>
          </a:p>
        </p:txBody>
      </p:sp>
    </p:spTree>
    <p:extLst>
      <p:ext uri="{BB962C8B-B14F-4D97-AF65-F5344CB8AC3E}">
        <p14:creationId xmlns:p14="http://schemas.microsoft.com/office/powerpoint/2010/main" val="4137314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FACTS</a:t>
            </a:r>
            <a:endParaRPr lang="en-US" sz="2000" dirty="0"/>
          </a:p>
        </p:txBody>
      </p:sp>
      <p:sp>
        <p:nvSpPr>
          <p:cNvPr id="6" name="Foliennummernplatzhalter 5"/>
          <p:cNvSpPr>
            <a:spLocks noGrp="1"/>
          </p:cNvSpPr>
          <p:nvPr>
            <p:ph type="sldNum" sz="quarter" idx="10"/>
          </p:nvPr>
        </p:nvSpPr>
        <p:spPr/>
        <p:txBody>
          <a:bodyPr/>
          <a:lstStyle/>
          <a:p>
            <a:pPr algn="l"/>
            <a:r>
              <a:rPr lang="de-DE"/>
              <a:t>Page </a:t>
            </a:r>
            <a:fld id="{3FD030EF-7044-4946-962A-5D7D09BD1B34}" type="slidenum">
              <a:rPr lang="de-DE" smtClean="0"/>
              <a:pPr algn="l"/>
              <a:t>4</a:t>
            </a:fld>
            <a:endParaRPr lang="de-DE" dirty="0"/>
          </a:p>
        </p:txBody>
      </p:sp>
      <p:sp>
        <p:nvSpPr>
          <p:cNvPr id="4" name="Textplatzhalter 3"/>
          <p:cNvSpPr>
            <a:spLocks noGrp="1"/>
          </p:cNvSpPr>
          <p:nvPr>
            <p:ph type="body" sz="quarter" idx="14"/>
          </p:nvPr>
        </p:nvSpPr>
        <p:spPr>
          <a:xfrm>
            <a:off x="1080000" y="2060848"/>
            <a:ext cx="8832424" cy="1772793"/>
          </a:xfrm>
        </p:spPr>
        <p:txBody>
          <a:bodyPr/>
          <a:lstStyle/>
          <a:p>
            <a:r>
              <a:rPr lang="en-US" sz="2400" dirty="0"/>
              <a:t>T</a:t>
            </a:r>
            <a:r>
              <a:rPr lang="en-US" sz="2400" dirty="0" smtClean="0"/>
              <a:t>he </a:t>
            </a:r>
            <a:r>
              <a:rPr lang="en-US" sz="2400" dirty="0"/>
              <a:t>statistics of women taking careers in computing reveal we’re not having enough of their input. Even more interesting is the statistics of the ratios of women employed by the largest tech firms. We’re missing a great opportunity</a:t>
            </a:r>
            <a:r>
              <a:rPr lang="en-US" sz="2400" dirty="0" smtClean="0"/>
              <a:t>.</a:t>
            </a:r>
            <a:endParaRPr lang="en-US" sz="2400" dirty="0"/>
          </a:p>
        </p:txBody>
      </p:sp>
    </p:spTree>
    <p:extLst>
      <p:ext uri="{BB962C8B-B14F-4D97-AF65-F5344CB8AC3E}">
        <p14:creationId xmlns:p14="http://schemas.microsoft.com/office/powerpoint/2010/main" val="3408891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FACTS</a:t>
            </a:r>
            <a:endParaRPr lang="en-US" sz="2000" dirty="0"/>
          </a:p>
        </p:txBody>
      </p:sp>
      <p:sp>
        <p:nvSpPr>
          <p:cNvPr id="6" name="Foliennummernplatzhalter 5"/>
          <p:cNvSpPr>
            <a:spLocks noGrp="1"/>
          </p:cNvSpPr>
          <p:nvPr>
            <p:ph type="sldNum" sz="quarter" idx="10"/>
          </p:nvPr>
        </p:nvSpPr>
        <p:spPr/>
        <p:txBody>
          <a:bodyPr/>
          <a:lstStyle/>
          <a:p>
            <a:pPr algn="l"/>
            <a:r>
              <a:rPr lang="de-DE"/>
              <a:t>Page </a:t>
            </a:r>
            <a:fld id="{3FD030EF-7044-4946-962A-5D7D09BD1B34}" type="slidenum">
              <a:rPr lang="de-DE" smtClean="0"/>
              <a:pPr algn="l"/>
              <a:t>5</a:t>
            </a:fld>
            <a:endParaRPr lang="de-DE" dirty="0"/>
          </a:p>
        </p:txBody>
      </p:sp>
      <p:pic>
        <p:nvPicPr>
          <p:cNvPr id="3" name="Picture 2"/>
          <p:cNvPicPr>
            <a:picLocks noChangeAspect="1"/>
          </p:cNvPicPr>
          <p:nvPr/>
        </p:nvPicPr>
        <p:blipFill>
          <a:blip r:embed="rId2"/>
          <a:stretch>
            <a:fillRect/>
          </a:stretch>
        </p:blipFill>
        <p:spPr>
          <a:xfrm>
            <a:off x="935464" y="1505044"/>
            <a:ext cx="9649072" cy="4365304"/>
          </a:xfrm>
          <a:prstGeom prst="rect">
            <a:avLst/>
          </a:prstGeom>
        </p:spPr>
      </p:pic>
    </p:spTree>
    <p:extLst>
      <p:ext uri="{BB962C8B-B14F-4D97-AF65-F5344CB8AC3E}">
        <p14:creationId xmlns:p14="http://schemas.microsoft.com/office/powerpoint/2010/main" val="663049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FACTS</a:t>
            </a:r>
            <a:endParaRPr lang="en-US" sz="2000" dirty="0"/>
          </a:p>
        </p:txBody>
      </p:sp>
      <p:sp>
        <p:nvSpPr>
          <p:cNvPr id="6" name="Foliennummernplatzhalter 5"/>
          <p:cNvSpPr>
            <a:spLocks noGrp="1"/>
          </p:cNvSpPr>
          <p:nvPr>
            <p:ph type="sldNum" sz="quarter" idx="10"/>
          </p:nvPr>
        </p:nvSpPr>
        <p:spPr/>
        <p:txBody>
          <a:bodyPr/>
          <a:lstStyle/>
          <a:p>
            <a:pPr algn="l"/>
            <a:r>
              <a:rPr lang="de-DE"/>
              <a:t>Page </a:t>
            </a:r>
            <a:fld id="{3FD030EF-7044-4946-962A-5D7D09BD1B34}" type="slidenum">
              <a:rPr lang="de-DE" smtClean="0"/>
              <a:pPr algn="l"/>
              <a:t>6</a:t>
            </a:fld>
            <a:endParaRPr lang="de-DE" dirty="0"/>
          </a:p>
        </p:txBody>
      </p:sp>
      <p:sp>
        <p:nvSpPr>
          <p:cNvPr id="4" name="Textplatzhalter 3"/>
          <p:cNvSpPr>
            <a:spLocks noGrp="1"/>
          </p:cNvSpPr>
          <p:nvPr>
            <p:ph type="body" sz="quarter" idx="14"/>
          </p:nvPr>
        </p:nvSpPr>
        <p:spPr>
          <a:xfrm>
            <a:off x="1080000" y="1844825"/>
            <a:ext cx="9408488" cy="3069558"/>
          </a:xfrm>
        </p:spPr>
        <p:txBody>
          <a:bodyPr/>
          <a:lstStyle/>
          <a:p>
            <a:pPr marL="285750" indent="-285750">
              <a:buFont typeface="Arial" panose="020B0604020202020204" pitchFamily="34" charset="0"/>
              <a:buChar char="•"/>
            </a:pPr>
            <a:r>
              <a:rPr lang="en-US" dirty="0" smtClean="0"/>
              <a:t>“ Women </a:t>
            </a:r>
            <a:r>
              <a:rPr lang="en-US" dirty="0"/>
              <a:t>bring a unique perspective to different economic and social challenges by the way our minds work,” says Barbara </a:t>
            </a:r>
            <a:r>
              <a:rPr lang="en-US" dirty="0" err="1"/>
              <a:t>Birungi</a:t>
            </a:r>
            <a:r>
              <a:rPr lang="en-US" dirty="0"/>
              <a:t>, founder of </a:t>
            </a:r>
            <a:r>
              <a:rPr lang="en-US" dirty="0">
                <a:hlinkClick r:id="rId2"/>
              </a:rPr>
              <a:t>Women in Technology Uganda</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“Having diversity in any environment will yield far better results than in a different situation. If we have more women tinkering, we will see an increase in the number of innovations solving societal challenges that have stood for decades because these challenges mainly affect </a:t>
            </a:r>
            <a:r>
              <a:rPr lang="en-US" dirty="0" smtClean="0"/>
              <a:t>women” </a:t>
            </a:r>
            <a:r>
              <a:rPr lang="en-US" dirty="0"/>
              <a:t>Ms. </a:t>
            </a:r>
            <a:r>
              <a:rPr lang="en-US" dirty="0" err="1"/>
              <a:t>Birungi</a:t>
            </a:r>
            <a:r>
              <a:rPr lang="en-US" dirty="0"/>
              <a:t> said</a:t>
            </a:r>
            <a:endParaRPr lang="de-DE"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1723981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87488" y="1700808"/>
            <a:ext cx="7992888" cy="4464496"/>
          </a:xfrm>
          <a:prstGeom prst="rect">
            <a:avLst/>
          </a:prstGeom>
        </p:spPr>
      </p:pic>
    </p:spTree>
    <p:extLst>
      <p:ext uri="{BB962C8B-B14F-4D97-AF65-F5344CB8AC3E}">
        <p14:creationId xmlns:p14="http://schemas.microsoft.com/office/powerpoint/2010/main" val="1097713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8</a:t>
            </a:fld>
            <a:endParaRPr lang="de-DE"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80000" y="1700808"/>
            <a:ext cx="9264472" cy="3838575"/>
          </a:xfrm>
          <a:prstGeom prst="rect">
            <a:avLst/>
          </a:prstGeom>
        </p:spPr>
      </p:pic>
    </p:spTree>
    <p:extLst>
      <p:ext uri="{BB962C8B-B14F-4D97-AF65-F5344CB8AC3E}">
        <p14:creationId xmlns:p14="http://schemas.microsoft.com/office/powerpoint/2010/main" val="1705941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1"/>
            <a:ext cx="9000000" cy="443198"/>
          </a:xfrm>
        </p:spPr>
        <p:txBody>
          <a:bodyPr/>
          <a:lstStyle/>
          <a:p>
            <a:r>
              <a:rPr lang="en-US" cap="all" dirty="0" smtClean="0"/>
              <a:t>REASONS</a:t>
            </a:r>
            <a:endParaRPr lang="en-US" dirty="0"/>
          </a:p>
        </p:txBody>
      </p:sp>
      <p:sp>
        <p:nvSpPr>
          <p:cNvPr id="5" name="Foliennummernplatzhalter 4"/>
          <p:cNvSpPr>
            <a:spLocks noGrp="1"/>
          </p:cNvSpPr>
          <p:nvPr>
            <p:ph type="sldNum" sz="quarter" idx="10"/>
          </p:nvPr>
        </p:nvSpPr>
        <p:spPr/>
        <p:txBody>
          <a:bodyPr/>
          <a:lstStyle/>
          <a:p>
            <a:pPr algn="l"/>
            <a:r>
              <a:rPr lang="de-DE"/>
              <a:t>Page </a:t>
            </a:r>
            <a:fld id="{3FD030EF-7044-4946-962A-5D7D09BD1B34}" type="slidenum">
              <a:rPr lang="de-DE" smtClean="0"/>
              <a:pPr algn="l"/>
              <a:t>9</a:t>
            </a:fld>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12" y="1670544"/>
            <a:ext cx="3384376" cy="4176464"/>
          </a:xfrm>
          <a:prstGeom prst="rect">
            <a:avLst/>
          </a:prstGeom>
        </p:spPr>
      </p:pic>
      <p:grpSp>
        <p:nvGrpSpPr>
          <p:cNvPr id="6" name="Gruppieren 30"/>
          <p:cNvGrpSpPr/>
          <p:nvPr/>
        </p:nvGrpSpPr>
        <p:grpSpPr>
          <a:xfrm>
            <a:off x="1080000" y="1670544"/>
            <a:ext cx="5736081" cy="1686448"/>
            <a:chOff x="1619173" y="3248305"/>
            <a:chExt cx="3060000" cy="802373"/>
          </a:xfrm>
        </p:grpSpPr>
        <p:sp>
          <p:nvSpPr>
            <p:cNvPr id="7" name="Textfeld 21"/>
            <p:cNvSpPr txBox="1"/>
            <p:nvPr/>
          </p:nvSpPr>
          <p:spPr>
            <a:xfrm>
              <a:off x="1979173" y="3600857"/>
              <a:ext cx="2700000" cy="449821"/>
            </a:xfrm>
            <a:prstGeom prst="rect">
              <a:avLst/>
            </a:prstGeom>
            <a:solidFill>
              <a:schemeClr val="bg2"/>
            </a:solidFill>
            <a:ln w="6350">
              <a:solidFill>
                <a:schemeClr val="tx2"/>
              </a:solidFill>
            </a:ln>
          </p:spPr>
          <p:txBody>
            <a:bodyPr wrap="square" lIns="468000" tIns="144000" rIns="108000" bIns="144000" rtlCol="0">
              <a:spAutoFit/>
            </a:bodyPr>
            <a:lstStyle/>
            <a:p>
              <a:pPr marL="285750" indent="-285750">
                <a:buFont typeface="Arial" panose="020B0604020202020204" pitchFamily="34" charset="0"/>
                <a:buChar char="•"/>
              </a:pPr>
              <a:r>
                <a:rPr lang="de-DE" sz="1600" dirty="0"/>
                <a:t>Traditional Thinking due to historical reasons</a:t>
              </a:r>
            </a:p>
          </p:txBody>
        </p:sp>
        <p:sp>
          <p:nvSpPr>
            <p:cNvPr id="8" name="Rechteck 29"/>
            <p:cNvSpPr/>
            <p:nvPr/>
          </p:nvSpPr>
          <p:spPr>
            <a:xfrm>
              <a:off x="1619173" y="3248305"/>
              <a:ext cx="72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Tradition: </a:t>
              </a:r>
            </a:p>
            <a:p>
              <a:pPr algn="ctr"/>
              <a:endParaRPr lang="en-US" sz="900" dirty="0"/>
            </a:p>
          </p:txBody>
        </p:sp>
      </p:grpSp>
    </p:spTree>
    <p:extLst>
      <p:ext uri="{BB962C8B-B14F-4D97-AF65-F5344CB8AC3E}">
        <p14:creationId xmlns:p14="http://schemas.microsoft.com/office/powerpoint/2010/main" val="75297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702</TotalTime>
  <Words>530</Words>
  <Application>Microsoft Office PowerPoint</Application>
  <PresentationFormat>Widescreen</PresentationFormat>
  <Paragraphs>97</Paragraphs>
  <Slides>23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メイリオ</vt:lpstr>
      <vt:lpstr>Arial</vt:lpstr>
      <vt:lpstr>Arial Narrow</vt:lpstr>
      <vt:lpstr>Calibri</vt:lpstr>
      <vt:lpstr>Symbol</vt:lpstr>
      <vt:lpstr>Wingdings</vt:lpstr>
      <vt:lpstr>151229_Renesas_Templates_16_9_EN</vt:lpstr>
      <vt:lpstr>1_151229_Renesas_Templates_16_9_EN</vt:lpstr>
      <vt:lpstr>PowerPoint Presentation</vt:lpstr>
      <vt:lpstr>Agenda</vt:lpstr>
      <vt:lpstr>INTRODUCTION</vt:lpstr>
      <vt:lpstr>FACTS</vt:lpstr>
      <vt:lpstr>FACTS</vt:lpstr>
      <vt:lpstr>FACTS</vt:lpstr>
      <vt:lpstr>Facts</vt:lpstr>
      <vt:lpstr>Facts</vt:lpstr>
      <vt:lpstr>REASONS</vt:lpstr>
      <vt:lpstr>REASONS (Continued)</vt:lpstr>
      <vt:lpstr>Reason</vt:lpstr>
      <vt:lpstr>REASONS (Continued)</vt:lpstr>
      <vt:lpstr>REASONS (Continued)</vt:lpstr>
      <vt:lpstr>Solution</vt:lpstr>
      <vt:lpstr>Solution</vt:lpstr>
      <vt:lpstr>Solution</vt:lpstr>
      <vt:lpstr>solution</vt:lpstr>
      <vt:lpstr>solution</vt:lpstr>
      <vt:lpstr>Solution</vt:lpstr>
      <vt:lpstr>solution</vt:lpstr>
      <vt:lpstr>solution</vt:lpstr>
      <vt:lpstr>Solution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Hau Cong Nguyen. Le</cp:lastModifiedBy>
  <cp:revision>119</cp:revision>
  <dcterms:created xsi:type="dcterms:W3CDTF">2015-08-18T12:30:57Z</dcterms:created>
  <dcterms:modified xsi:type="dcterms:W3CDTF">2017-03-16T10:19:56Z</dcterms:modified>
</cp:coreProperties>
</file>