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F74"/>
    <a:srgbClr val="45624E"/>
    <a:srgbClr val="479F88"/>
    <a:srgbClr val="689C98"/>
    <a:srgbClr val="364C3B"/>
    <a:srgbClr val="456335"/>
    <a:srgbClr val="26352A"/>
    <a:srgbClr val="85BB92"/>
    <a:srgbClr val="ECE860"/>
    <a:srgbClr val="009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Темный стиль 1 — акцент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57"/>
    <p:restoredTop sz="94715"/>
  </p:normalViewPr>
  <p:slideViewPr>
    <p:cSldViewPr snapToGrid="0">
      <p:cViewPr varScale="1">
        <p:scale>
          <a:sx n="104" d="100"/>
          <a:sy n="104" d="100"/>
        </p:scale>
        <p:origin x="2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FE2C7-16F1-7141-81E0-6838D02322F0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1E150-0347-ED4A-8DCC-E874CD76BB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97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15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DB5C3-4FC9-FBC3-06C2-A2D447B3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8616218-A81E-6223-F79A-8C145C1AC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C476D64-BD25-595B-797B-FD1C80155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9D5D46-736E-4B83-B8BD-08396D899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8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83D55-8C78-0FA6-4A97-DDA6AA78B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9DA460-DC59-DEAD-4BF1-F55BE21C2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6BB1B2F-D9D3-2498-B1D3-226F73B1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EA8B91-DCF9-B4B3-8809-DCA8B0AD2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0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61D2-079D-4C07-5E9F-80C0E92A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8A16C0B-7062-423E-E29C-55577055B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3FA6DC0-4E46-C040-5432-A52683183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4653B-4980-D477-7027-EA88BED6C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28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7FED4-C43C-2D7B-BBAD-9711903D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25650A-9EF6-9226-52C6-D84A98FAD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5666C84-40BA-BEF1-7EDC-001A51F2F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2DA04-25AA-3211-FE35-D677DCCBF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547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4115-29D6-6CEF-E79C-C06A59E7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EAA28D6-0525-CE3D-C1D1-0FCE82BC2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B058C73-2E6A-3E88-8BB7-2EB3F3983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419E38-DD88-AC7C-B0AA-F68D90F25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1E150-0347-ED4A-8DCC-E874CD76BB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80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6864D-DD52-63EE-560D-0AEC3699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2F892E-E822-9E10-0F69-21DC4FE8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2B065-A7A5-9599-5C9A-1D50148C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7869A-2B36-AAB8-BAB3-C57F0BE9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D1A3A-717C-CB55-2FF2-18C45F29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9AAA5-5533-549A-9963-7E32028C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51E3B9-B9FA-2EB9-FB27-C2CE8413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2099C-9822-3D69-7BD2-B9A028C5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7C1DF-B01D-5379-3EE2-09FFE5CD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986C06-4ADE-ACAD-8B79-97BC03DA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44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757926-F941-D483-6D69-FCE5F265C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EF8C9C-985B-62AA-B1BA-5BB39350A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F57BC6-481D-7B18-6755-AA373A0F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F56F3-BFBD-6506-FA6D-BACBD7C4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D0AD7-B9D3-03CA-36BE-4F5BC352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8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77F9-012D-9801-BFF8-4D9E437B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7248D5-6E0C-8659-9725-2FB721FB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E3585-0313-B4DB-687F-762FB0AF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71745-8238-F383-8223-A3E45548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BE2D8-F407-C953-C413-A7C0FB4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446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4EB47-C79B-E2D8-18D7-AB5645A0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015A10-AC04-0E97-C98F-7DDEE8E2F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1E8EF-942A-9951-6666-C9B8FE8D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3364E-01B3-5ED1-058E-C24A5825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AF1BB1-41F7-82E2-2876-54427D6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7E9DD-C866-F897-8381-5A7AF557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71381-9895-E82D-1654-6402B36CB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8C1949-8912-A643-4C61-48548F0C6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6FFEDD-3CE3-3E9E-71D4-A5985149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262D4A-4029-F149-A99C-9FF783B1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C0D455-EACE-1CF6-B340-64C0D485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17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75246-257F-EA92-BA06-D296D39F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7E89EC-8150-6E8D-96F1-006FEBF0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1FA51-D0B0-F8F2-F713-0B4A65F5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A93CF5-4240-58FA-F6BB-6FFE0B0D2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F7259D-AC41-4BD7-BE74-BC044AE3D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BF28A5-19F4-4695-A732-A5A4F2CD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B7FD06-B011-DEDD-1922-916461C38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887D49-9E48-AFA9-5851-8BDEEE27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0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84054-118C-387B-EEF6-2F2C99D7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7ACD9-3869-EA13-8FC2-7C4F369F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A73BC0-0625-8E0C-D6A3-D023C3B4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C0451F-7A16-F321-49C7-7FAC42BE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C590F1-CB42-CE2D-AA83-C9347D3F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151E24-F6F8-CE37-A956-A2572EF3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3CB8C5-1363-ACC3-C5B4-2DA7C73A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9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9B54A-683E-B6E2-EE2C-0EFE318D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61430-8794-314E-FC9C-317E3D3FF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82EF74-D96A-01F5-BC66-B7958A3D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AC0263-E36B-6D7F-ABC8-B832895D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83D0BE-5D2A-C25F-1ABE-38176100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EB3DD-9849-211B-CD89-65F2919B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47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D35A9-D1A6-254C-8BC4-2575ABE4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D43ED2-F113-38FA-A91F-6D7BD3FFB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C1ECB-82BC-9071-FF0D-9DFE0B60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D068CD-4892-0492-548E-AE7E2F04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4EE4B-E3FF-619E-4753-E4CFC5EA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0954F3-5A59-76BD-EEE1-6D44886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9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9A9E8-B6F3-0FD5-130B-23DB1A27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BA7F3-E765-E442-6F85-8C78D290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B4A66-52BE-4F60-5822-3E82AFAEA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D8E60-F6FB-3E44-B570-44CBC9D4B28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A40625-5F53-6731-6203-8EC85195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EE42B-D42D-DE18-473C-2731B616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4F2A8-6A6B-F246-8031-33D6F7C6B6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32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B583F-8AF3-DD78-20EB-4301C4077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86582"/>
            <a:ext cx="3657601" cy="64633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Montserrat" pitchFamily="2" charset="0"/>
              </a:rPr>
              <a:t>ГБПОУ РО </a:t>
            </a:r>
            <a:r>
              <a:rPr lang="en-US" sz="2400" b="1" dirty="0">
                <a:solidFill>
                  <a:schemeClr val="bg1"/>
                </a:solidFill>
                <a:latin typeface="Montserrat" pitchFamily="2" charset="0"/>
              </a:rPr>
              <a:t>”</a:t>
            </a:r>
            <a:r>
              <a:rPr lang="ru-RU" sz="2400" b="1" dirty="0">
                <a:solidFill>
                  <a:schemeClr val="bg1"/>
                </a:solidFill>
                <a:latin typeface="Montserrat" pitchFamily="2" charset="0"/>
              </a:rPr>
              <a:t>РКСИ</a:t>
            </a:r>
            <a:r>
              <a:rPr lang="en-US" sz="2400" b="1" dirty="0">
                <a:solidFill>
                  <a:schemeClr val="bg1"/>
                </a:solidFill>
                <a:latin typeface="Montserrat" pitchFamily="2" charset="0"/>
              </a:rPr>
              <a:t>”</a:t>
            </a:r>
            <a:endParaRPr lang="ru-RU" sz="2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4DA79-63DC-4191-2BBE-8E3AA943EA3B}"/>
              </a:ext>
            </a:extLst>
          </p:cNvPr>
          <p:cNvSpPr txBox="1"/>
          <p:nvPr/>
        </p:nvSpPr>
        <p:spPr>
          <a:xfrm>
            <a:off x="1975279" y="2749596"/>
            <a:ext cx="8546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Montserrat" pitchFamily="2" charset="0"/>
              </a:rPr>
              <a:t>Телеграм бот для перевода сленга.</a:t>
            </a:r>
          </a:p>
          <a:p>
            <a:r>
              <a:rPr lang="ru-RU" sz="3200" b="1" dirty="0">
                <a:solidFill>
                  <a:schemeClr val="bg1"/>
                </a:solidFill>
                <a:latin typeface="Montserrat" pitchFamily="2" charset="0"/>
              </a:rPr>
              <a:t>С использованием </a:t>
            </a:r>
            <a:r>
              <a:rPr lang="en-US" sz="3200" b="1" dirty="0">
                <a:solidFill>
                  <a:schemeClr val="bg1"/>
                </a:solidFill>
                <a:latin typeface="Montserrat" pitchFamily="2" charset="0"/>
              </a:rPr>
              <a:t>Gemini API</a:t>
            </a:r>
            <a:endParaRPr lang="ru-RU" sz="32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C43B7-6F95-0EE9-E70E-B1C7892EA553}"/>
              </a:ext>
            </a:extLst>
          </p:cNvPr>
          <p:cNvSpPr txBox="1"/>
          <p:nvPr/>
        </p:nvSpPr>
        <p:spPr>
          <a:xfrm>
            <a:off x="741947" y="510175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" pitchFamily="2" charset="0"/>
              </a:rPr>
              <a:t>Выполнил</a:t>
            </a:r>
            <a:r>
              <a:rPr lang="en-US" b="1" dirty="0">
                <a:solidFill>
                  <a:schemeClr val="bg1"/>
                </a:solidFill>
                <a:latin typeface="Montserrat" pitchFamily="2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 </a:t>
            </a:r>
            <a:endParaRPr lang="ru-RU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Коваль Арсений Романович</a:t>
            </a:r>
          </a:p>
          <a:p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студент группы ИС-14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19C77D-645C-1742-A0DD-DD91C55637A6}"/>
              </a:ext>
            </a:extLst>
          </p:cNvPr>
          <p:cNvSpPr txBox="1"/>
          <p:nvPr/>
        </p:nvSpPr>
        <p:spPr>
          <a:xfrm>
            <a:off x="10463464" y="5378755"/>
            <a:ext cx="98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 pitchFamily="2" charset="0"/>
              </a:rPr>
              <a:t>2025г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AutoShape 6" descr="X.Org Server — Википедия">
            <a:extLst>
              <a:ext uri="{FF2B5EF4-FFF2-40B4-BE49-F238E27FC236}">
                <a16:creationId xmlns:a16="http://schemas.microsoft.com/office/drawing/2014/main" id="{FF522B67-F09C-67FE-4F00-6956F28D37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3" name="Полилиния 42">
            <a:extLst>
              <a:ext uri="{FF2B5EF4-FFF2-40B4-BE49-F238E27FC236}">
                <a16:creationId xmlns:a16="http://schemas.microsoft.com/office/drawing/2014/main" id="{FB382F1F-5FD8-C219-394B-1B9302AC9131}"/>
              </a:ext>
            </a:extLst>
          </p:cNvPr>
          <p:cNvSpPr/>
          <p:nvPr/>
        </p:nvSpPr>
        <p:spPr>
          <a:xfrm>
            <a:off x="10012582" y="4189042"/>
            <a:ext cx="2874942" cy="3672088"/>
          </a:xfrm>
          <a:custGeom>
            <a:avLst/>
            <a:gdLst>
              <a:gd name="connsiteX0" fmla="*/ 1053907 w 2340266"/>
              <a:gd name="connsiteY0" fmla="*/ 0 h 5997844"/>
              <a:gd name="connsiteX1" fmla="*/ 22 w 2340266"/>
              <a:gd name="connsiteY1" fmla="*/ 1410346 h 5997844"/>
              <a:gd name="connsiteX2" fmla="*/ 1022910 w 2340266"/>
              <a:gd name="connsiteY2" fmla="*/ 2774197 h 5997844"/>
              <a:gd name="connsiteX3" fmla="*/ 790436 w 2340266"/>
              <a:gd name="connsiteY3" fmla="*/ 4572000 h 5997844"/>
              <a:gd name="connsiteX4" fmla="*/ 2340266 w 2340266"/>
              <a:gd name="connsiteY4" fmla="*/ 5997844 h 5997844"/>
              <a:gd name="connsiteX0" fmla="*/ 2143746 w 2361226"/>
              <a:gd name="connsiteY0" fmla="*/ 0 h 6912244"/>
              <a:gd name="connsiteX1" fmla="*/ 20982 w 2361226"/>
              <a:gd name="connsiteY1" fmla="*/ 2324746 h 6912244"/>
              <a:gd name="connsiteX2" fmla="*/ 1043870 w 2361226"/>
              <a:gd name="connsiteY2" fmla="*/ 3688597 h 6912244"/>
              <a:gd name="connsiteX3" fmla="*/ 811396 w 2361226"/>
              <a:gd name="connsiteY3" fmla="*/ 5486400 h 6912244"/>
              <a:gd name="connsiteX4" fmla="*/ 2361226 w 2361226"/>
              <a:gd name="connsiteY4" fmla="*/ 6912244 h 6912244"/>
              <a:gd name="connsiteX0" fmla="*/ 1382267 w 1599747"/>
              <a:gd name="connsiteY0" fmla="*/ 0 h 6912244"/>
              <a:gd name="connsiteX1" fmla="*/ 282391 w 1599747"/>
              <a:gd name="connsiteY1" fmla="*/ 3688597 h 6912244"/>
              <a:gd name="connsiteX2" fmla="*/ 49917 w 1599747"/>
              <a:gd name="connsiteY2" fmla="*/ 5486400 h 6912244"/>
              <a:gd name="connsiteX3" fmla="*/ 1599747 w 1599747"/>
              <a:gd name="connsiteY3" fmla="*/ 6912244 h 6912244"/>
              <a:gd name="connsiteX0" fmla="*/ 1920110 w 1920110"/>
              <a:gd name="connsiteY0" fmla="*/ 0 h 4745514"/>
              <a:gd name="connsiteX1" fmla="*/ 337042 w 1920110"/>
              <a:gd name="connsiteY1" fmla="*/ 1521867 h 4745514"/>
              <a:gd name="connsiteX2" fmla="*/ 104568 w 1920110"/>
              <a:gd name="connsiteY2" fmla="*/ 3319670 h 4745514"/>
              <a:gd name="connsiteX3" fmla="*/ 1654398 w 1920110"/>
              <a:gd name="connsiteY3" fmla="*/ 4745514 h 4745514"/>
              <a:gd name="connsiteX0" fmla="*/ 2117660 w 2117660"/>
              <a:gd name="connsiteY0" fmla="*/ 0 h 3552818"/>
              <a:gd name="connsiteX1" fmla="*/ 344243 w 2117660"/>
              <a:gd name="connsiteY1" fmla="*/ 329171 h 3552818"/>
              <a:gd name="connsiteX2" fmla="*/ 111769 w 2117660"/>
              <a:gd name="connsiteY2" fmla="*/ 2126974 h 3552818"/>
              <a:gd name="connsiteX3" fmla="*/ 1661599 w 2117660"/>
              <a:gd name="connsiteY3" fmla="*/ 3552818 h 3552818"/>
              <a:gd name="connsiteX0" fmla="*/ 2117660 w 2117660"/>
              <a:gd name="connsiteY0" fmla="*/ 0 h 3552818"/>
              <a:gd name="connsiteX1" fmla="*/ 344243 w 2117660"/>
              <a:gd name="connsiteY1" fmla="*/ 329171 h 3552818"/>
              <a:gd name="connsiteX2" fmla="*/ 111769 w 2117660"/>
              <a:gd name="connsiteY2" fmla="*/ 2126974 h 3552818"/>
              <a:gd name="connsiteX3" fmla="*/ 1661599 w 2117660"/>
              <a:gd name="connsiteY3" fmla="*/ 3552818 h 3552818"/>
              <a:gd name="connsiteX0" fmla="*/ 2117660 w 2117660"/>
              <a:gd name="connsiteY0" fmla="*/ 0 h 3294401"/>
              <a:gd name="connsiteX1" fmla="*/ 344243 w 2117660"/>
              <a:gd name="connsiteY1" fmla="*/ 329171 h 3294401"/>
              <a:gd name="connsiteX2" fmla="*/ 111769 w 2117660"/>
              <a:gd name="connsiteY2" fmla="*/ 2126974 h 3294401"/>
              <a:gd name="connsiteX3" fmla="*/ 1895874 w 2117660"/>
              <a:gd name="connsiteY3" fmla="*/ 3294401 h 3294401"/>
              <a:gd name="connsiteX0" fmla="*/ 2117660 w 2117660"/>
              <a:gd name="connsiteY0" fmla="*/ 0 h 3672088"/>
              <a:gd name="connsiteX1" fmla="*/ 344243 w 2117660"/>
              <a:gd name="connsiteY1" fmla="*/ 329171 h 3672088"/>
              <a:gd name="connsiteX2" fmla="*/ 111769 w 2117660"/>
              <a:gd name="connsiteY2" fmla="*/ 2126974 h 3672088"/>
              <a:gd name="connsiteX3" fmla="*/ 1939801 w 2117660"/>
              <a:gd name="connsiteY3" fmla="*/ 3672088 h 367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7660" h="3672088">
                <a:moveTo>
                  <a:pt x="2117660" y="0"/>
                </a:moveTo>
                <a:cubicBezTo>
                  <a:pt x="1917803" y="1722615"/>
                  <a:pt x="678558" y="-25325"/>
                  <a:pt x="344243" y="329171"/>
                </a:cubicBezTo>
                <a:cubicBezTo>
                  <a:pt x="9928" y="683667"/>
                  <a:pt x="-107790" y="1589700"/>
                  <a:pt x="111769" y="2126974"/>
                </a:cubicBezTo>
                <a:cubicBezTo>
                  <a:pt x="331328" y="2664248"/>
                  <a:pt x="1635001" y="3553268"/>
                  <a:pt x="1939801" y="3672088"/>
                </a:cubicBezTo>
              </a:path>
            </a:pathLst>
          </a:custGeom>
          <a:noFill/>
          <a:ln w="114300">
            <a:solidFill>
              <a:srgbClr val="479F88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874942 w 2874942"/>
                      <a:gd name="connsiteY0" fmla="*/ 0 h 3672088"/>
                      <a:gd name="connsiteX1" fmla="*/ 467345 w 2874942"/>
                      <a:gd name="connsiteY1" fmla="*/ 329171 h 3672088"/>
                      <a:gd name="connsiteX2" fmla="*/ 151737 w 2874942"/>
                      <a:gd name="connsiteY2" fmla="*/ 2126974 h 3672088"/>
                      <a:gd name="connsiteX3" fmla="*/ 2633480 w 2874942"/>
                      <a:gd name="connsiteY3" fmla="*/ 3672088 h 36720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74942" h="3672088" extrusionOk="0">
                        <a:moveTo>
                          <a:pt x="2874942" y="0"/>
                        </a:moveTo>
                        <a:cubicBezTo>
                          <a:pt x="2584158" y="1710614"/>
                          <a:pt x="911743" y="-21771"/>
                          <a:pt x="467345" y="329171"/>
                        </a:cubicBezTo>
                        <a:cubicBezTo>
                          <a:pt x="71531" y="695889"/>
                          <a:pt x="-184502" y="1590914"/>
                          <a:pt x="151737" y="2126974"/>
                        </a:cubicBezTo>
                        <a:cubicBezTo>
                          <a:pt x="440662" y="2673182"/>
                          <a:pt x="2205925" y="3629305"/>
                          <a:pt x="2633480" y="3672088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Полилиния 43">
            <a:extLst>
              <a:ext uri="{FF2B5EF4-FFF2-40B4-BE49-F238E27FC236}">
                <a16:creationId xmlns:a16="http://schemas.microsoft.com/office/drawing/2014/main" id="{8718F639-549B-37FF-4591-EDE102CCAC6D}"/>
              </a:ext>
            </a:extLst>
          </p:cNvPr>
          <p:cNvSpPr/>
          <p:nvPr/>
        </p:nvSpPr>
        <p:spPr>
          <a:xfrm rot="8829272">
            <a:off x="566979" y="2229095"/>
            <a:ext cx="3435596" cy="5740398"/>
          </a:xfrm>
          <a:custGeom>
            <a:avLst/>
            <a:gdLst>
              <a:gd name="connsiteX0" fmla="*/ 1053907 w 2340266"/>
              <a:gd name="connsiteY0" fmla="*/ 0 h 5997844"/>
              <a:gd name="connsiteX1" fmla="*/ 22 w 2340266"/>
              <a:gd name="connsiteY1" fmla="*/ 1410346 h 5997844"/>
              <a:gd name="connsiteX2" fmla="*/ 1022910 w 2340266"/>
              <a:gd name="connsiteY2" fmla="*/ 2774197 h 5997844"/>
              <a:gd name="connsiteX3" fmla="*/ 790436 w 2340266"/>
              <a:gd name="connsiteY3" fmla="*/ 4572000 h 5997844"/>
              <a:gd name="connsiteX4" fmla="*/ 2340266 w 2340266"/>
              <a:gd name="connsiteY4" fmla="*/ 5997844 h 5997844"/>
              <a:gd name="connsiteX0" fmla="*/ 1053909 w 2340268"/>
              <a:gd name="connsiteY0" fmla="*/ 0 h 5997844"/>
              <a:gd name="connsiteX1" fmla="*/ 24 w 2340268"/>
              <a:gd name="connsiteY1" fmla="*/ 1410346 h 5997844"/>
              <a:gd name="connsiteX2" fmla="*/ 1022912 w 2340268"/>
              <a:gd name="connsiteY2" fmla="*/ 2774197 h 5997844"/>
              <a:gd name="connsiteX3" fmla="*/ 1213171 w 2340268"/>
              <a:gd name="connsiteY3" fmla="*/ 4425973 h 5997844"/>
              <a:gd name="connsiteX4" fmla="*/ 2340268 w 2340268"/>
              <a:gd name="connsiteY4" fmla="*/ 5997844 h 5997844"/>
              <a:gd name="connsiteX0" fmla="*/ 1053909 w 2340268"/>
              <a:gd name="connsiteY0" fmla="*/ 0 h 5997844"/>
              <a:gd name="connsiteX1" fmla="*/ 24 w 2340268"/>
              <a:gd name="connsiteY1" fmla="*/ 1410346 h 5997844"/>
              <a:gd name="connsiteX2" fmla="*/ 1022912 w 2340268"/>
              <a:gd name="connsiteY2" fmla="*/ 2774197 h 5997844"/>
              <a:gd name="connsiteX3" fmla="*/ 1213171 w 2340268"/>
              <a:gd name="connsiteY3" fmla="*/ 4425973 h 5997844"/>
              <a:gd name="connsiteX4" fmla="*/ 2340268 w 2340268"/>
              <a:gd name="connsiteY4" fmla="*/ 5997844 h 5997844"/>
              <a:gd name="connsiteX0" fmla="*/ 1053909 w 2340268"/>
              <a:gd name="connsiteY0" fmla="*/ 0 h 5997844"/>
              <a:gd name="connsiteX1" fmla="*/ 24 w 2340268"/>
              <a:gd name="connsiteY1" fmla="*/ 1410346 h 5997844"/>
              <a:gd name="connsiteX2" fmla="*/ 1022912 w 2340268"/>
              <a:gd name="connsiteY2" fmla="*/ 2774197 h 5997844"/>
              <a:gd name="connsiteX3" fmla="*/ 1213171 w 2340268"/>
              <a:gd name="connsiteY3" fmla="*/ 4425973 h 5997844"/>
              <a:gd name="connsiteX4" fmla="*/ 2340268 w 2340268"/>
              <a:gd name="connsiteY4" fmla="*/ 5997844 h 5997844"/>
              <a:gd name="connsiteX0" fmla="*/ 1053909 w 2530632"/>
              <a:gd name="connsiteY0" fmla="*/ 0 h 5740398"/>
              <a:gd name="connsiteX1" fmla="*/ 24 w 2530632"/>
              <a:gd name="connsiteY1" fmla="*/ 1410346 h 5740398"/>
              <a:gd name="connsiteX2" fmla="*/ 1022912 w 2530632"/>
              <a:gd name="connsiteY2" fmla="*/ 2774197 h 5740398"/>
              <a:gd name="connsiteX3" fmla="*/ 1213171 w 2530632"/>
              <a:gd name="connsiteY3" fmla="*/ 4425973 h 5740398"/>
              <a:gd name="connsiteX4" fmla="*/ 2530632 w 2530632"/>
              <a:gd name="connsiteY4" fmla="*/ 5740398 h 5740398"/>
              <a:gd name="connsiteX0" fmla="*/ 1053910 w 2530633"/>
              <a:gd name="connsiteY0" fmla="*/ 0 h 5740398"/>
              <a:gd name="connsiteX1" fmla="*/ 25 w 2530633"/>
              <a:gd name="connsiteY1" fmla="*/ 1410346 h 5740398"/>
              <a:gd name="connsiteX2" fmla="*/ 1022913 w 2530633"/>
              <a:gd name="connsiteY2" fmla="*/ 2774197 h 5740398"/>
              <a:gd name="connsiteX3" fmla="*/ 1435708 w 2530633"/>
              <a:gd name="connsiteY3" fmla="*/ 4215170 h 5740398"/>
              <a:gd name="connsiteX4" fmla="*/ 2530633 w 2530633"/>
              <a:gd name="connsiteY4" fmla="*/ 5740398 h 574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0633" h="5740398">
                <a:moveTo>
                  <a:pt x="1053910" y="0"/>
                </a:moveTo>
                <a:cubicBezTo>
                  <a:pt x="529550" y="473990"/>
                  <a:pt x="5191" y="947980"/>
                  <a:pt x="25" y="1410346"/>
                </a:cubicBezTo>
                <a:cubicBezTo>
                  <a:pt x="-5141" y="1872712"/>
                  <a:pt x="783633" y="2306726"/>
                  <a:pt x="1022913" y="2774197"/>
                </a:cubicBezTo>
                <a:cubicBezTo>
                  <a:pt x="1262193" y="3241668"/>
                  <a:pt x="1216149" y="3677896"/>
                  <a:pt x="1435708" y="4215170"/>
                </a:cubicBezTo>
                <a:cubicBezTo>
                  <a:pt x="1726650" y="5202403"/>
                  <a:pt x="2225833" y="5621578"/>
                  <a:pt x="2530633" y="5740398"/>
                </a:cubicBezTo>
              </a:path>
            </a:pathLst>
          </a:custGeom>
          <a:noFill/>
          <a:ln w="114300">
            <a:solidFill>
              <a:srgbClr val="479F8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A9676620-E81C-5F1D-224A-4C5F021A9034}"/>
              </a:ext>
            </a:extLst>
          </p:cNvPr>
          <p:cNvSpPr/>
          <p:nvPr/>
        </p:nvSpPr>
        <p:spPr>
          <a:xfrm>
            <a:off x="2597686" y="-339432"/>
            <a:ext cx="5793233" cy="2142009"/>
          </a:xfrm>
          <a:custGeom>
            <a:avLst/>
            <a:gdLst>
              <a:gd name="connsiteX0" fmla="*/ 0 w 5495059"/>
              <a:gd name="connsiteY0" fmla="*/ 1158240 h 2142009"/>
              <a:gd name="connsiteX1" fmla="*/ 2042160 w 5495059"/>
              <a:gd name="connsiteY1" fmla="*/ 1859280 h 2142009"/>
              <a:gd name="connsiteX2" fmla="*/ 3596640 w 5495059"/>
              <a:gd name="connsiteY2" fmla="*/ 1402080 h 2142009"/>
              <a:gd name="connsiteX3" fmla="*/ 5425440 w 5495059"/>
              <a:gd name="connsiteY3" fmla="*/ 2103120 h 2142009"/>
              <a:gd name="connsiteX4" fmla="*/ 4937760 w 5495059"/>
              <a:gd name="connsiteY4" fmla="*/ 0 h 2142009"/>
              <a:gd name="connsiteX0" fmla="*/ 0 w 5793233"/>
              <a:gd name="connsiteY0" fmla="*/ 283597 h 2142009"/>
              <a:gd name="connsiteX1" fmla="*/ 2340334 w 5793233"/>
              <a:gd name="connsiteY1" fmla="*/ 1859280 h 2142009"/>
              <a:gd name="connsiteX2" fmla="*/ 3894814 w 5793233"/>
              <a:gd name="connsiteY2" fmla="*/ 1402080 h 2142009"/>
              <a:gd name="connsiteX3" fmla="*/ 5723614 w 5793233"/>
              <a:gd name="connsiteY3" fmla="*/ 2103120 h 2142009"/>
              <a:gd name="connsiteX4" fmla="*/ 5235934 w 5793233"/>
              <a:gd name="connsiteY4" fmla="*/ 0 h 2142009"/>
              <a:gd name="connsiteX0" fmla="*/ 0 w 5793233"/>
              <a:gd name="connsiteY0" fmla="*/ 283597 h 2142009"/>
              <a:gd name="connsiteX1" fmla="*/ 2340334 w 5793233"/>
              <a:gd name="connsiteY1" fmla="*/ 1859280 h 2142009"/>
              <a:gd name="connsiteX2" fmla="*/ 3894814 w 5793233"/>
              <a:gd name="connsiteY2" fmla="*/ 1402080 h 2142009"/>
              <a:gd name="connsiteX3" fmla="*/ 5723614 w 5793233"/>
              <a:gd name="connsiteY3" fmla="*/ 2103120 h 2142009"/>
              <a:gd name="connsiteX4" fmla="*/ 5235934 w 5793233"/>
              <a:gd name="connsiteY4" fmla="*/ 0 h 2142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3233" h="2142009">
                <a:moveTo>
                  <a:pt x="0" y="283597"/>
                </a:moveTo>
                <a:cubicBezTo>
                  <a:pt x="144890" y="1031240"/>
                  <a:pt x="1691198" y="1672866"/>
                  <a:pt x="2340334" y="1859280"/>
                </a:cubicBezTo>
                <a:cubicBezTo>
                  <a:pt x="2989470" y="2045694"/>
                  <a:pt x="3330934" y="1361440"/>
                  <a:pt x="3894814" y="1402080"/>
                </a:cubicBezTo>
                <a:cubicBezTo>
                  <a:pt x="4458694" y="1442720"/>
                  <a:pt x="5500094" y="2336800"/>
                  <a:pt x="5723614" y="2103120"/>
                </a:cubicBezTo>
                <a:cubicBezTo>
                  <a:pt x="5947134" y="1869440"/>
                  <a:pt x="5591534" y="934720"/>
                  <a:pt x="5235934" y="0"/>
                </a:cubicBezTo>
              </a:path>
            </a:pathLst>
          </a:custGeom>
          <a:noFill/>
          <a:ln w="114300">
            <a:solidFill>
              <a:srgbClr val="479F88"/>
            </a:solidFill>
            <a:prstDash val="soli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37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5E615-7730-8C24-BA29-61DB12B2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08" y="828400"/>
            <a:ext cx="5444969" cy="88174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  <a:t>🔍 Цель проекта</a:t>
            </a:r>
            <a:b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</a:br>
            <a:endParaRPr lang="ru-RU" b="1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35FF03-2FD6-9A6D-FA7C-A96BFCF7C74A}"/>
              </a:ext>
            </a:extLst>
          </p:cNvPr>
          <p:cNvSpPr/>
          <p:nvPr/>
        </p:nvSpPr>
        <p:spPr>
          <a:xfrm>
            <a:off x="684270" y="509543"/>
            <a:ext cx="4888627" cy="881743"/>
          </a:xfrm>
          <a:prstGeom prst="rect">
            <a:avLst/>
          </a:prstGeom>
          <a:noFill/>
          <a:ln w="57150">
            <a:solidFill>
              <a:srgbClr val="479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0FB82-28B3-CF27-1157-9D7129A886CE}"/>
              </a:ext>
            </a:extLst>
          </p:cNvPr>
          <p:cNvSpPr txBox="1"/>
          <p:nvPr/>
        </p:nvSpPr>
        <p:spPr>
          <a:xfrm>
            <a:off x="684271" y="1710144"/>
            <a:ext cx="865810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b="1" dirty="0">
                <a:solidFill>
                  <a:schemeClr val="bg1"/>
                </a:solidFill>
                <a:latin typeface="Montserrat" pitchFamily="2" charset="0"/>
              </a:rPr>
              <a:t>Создать </a:t>
            </a:r>
            <a:r>
              <a:rPr lang="en" sz="2800" b="1" dirty="0">
                <a:solidFill>
                  <a:schemeClr val="bg1"/>
                </a:solidFill>
                <a:latin typeface="Montserrat" pitchFamily="2" charset="0"/>
              </a:rPr>
              <a:t>Telegram-</a:t>
            </a:r>
            <a:r>
              <a:rPr lang="ru-RU" sz="2800" b="1" dirty="0">
                <a:solidFill>
                  <a:schemeClr val="bg1"/>
                </a:solidFill>
                <a:latin typeface="Montserrat" pitchFamily="2" charset="0"/>
              </a:rPr>
              <a:t>бота, который:</a:t>
            </a:r>
            <a:endParaRPr lang="en-US" sz="2800" b="1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None/>
            </a:pPr>
            <a:endParaRPr lang="ru-RU" sz="2800" b="1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itchFamily="2" charset="0"/>
              </a:rPr>
              <a:t>Переводит русский молодежный сленг в понятный литературный язык</a:t>
            </a:r>
            <a:endParaRPr lang="en-US" sz="28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itchFamily="2" charset="0"/>
              </a:rPr>
              <a:t>Делает обратный перевод: литературный → сленг</a:t>
            </a:r>
            <a:endParaRPr lang="en-US" sz="28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Montserrat" pitchFamily="2" charset="0"/>
              </a:rPr>
              <a:t>Работает быстро, просто и понятно для пользователей 16–25 лет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E05A1B-17B6-76A9-1D9D-B47E4309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202" y="18614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0A43E-FBFE-B18F-6750-5EAA0BE2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8080E-11CC-49FD-876C-7551B13C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70" y="326715"/>
            <a:ext cx="7854249" cy="1325563"/>
          </a:xfrm>
        </p:spPr>
        <p:txBody>
          <a:bodyPr/>
          <a:lstStyle/>
          <a:p>
            <a:pPr algn="just"/>
            <a:r>
              <a:rPr lang="ru-RU" b="1" dirty="0">
                <a:solidFill>
                  <a:schemeClr val="bg1"/>
                </a:solidFill>
              </a:rPr>
              <a:t>🛠️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Используемые технологии</a:t>
            </a:r>
            <a:endParaRPr lang="ru-RU" b="1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2DB1F-4872-3749-FCC4-870FCD53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66" y="2569118"/>
            <a:ext cx="9437176" cy="25369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Telegram Bot API (python-telegram-bot)</a:t>
            </a:r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Google Gemini (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модель </a:t>
            </a: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gemini-2.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0 </a:t>
            </a:r>
            <a:r>
              <a:rPr lang="en-US" sz="2400" dirty="0">
                <a:solidFill>
                  <a:schemeClr val="bg1"/>
                </a:solidFill>
                <a:latin typeface="Montserrat" pitchFamily="2" charset="0"/>
              </a:rPr>
              <a:t>flash</a:t>
            </a: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.env + logging</a:t>
            </a:r>
          </a:p>
          <a:p>
            <a:pPr marL="0" indent="0">
              <a:lnSpc>
                <a:spcPct val="120000"/>
              </a:lnSpc>
              <a:buNone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6A6C9-6BAA-6CA5-9E5D-D91B43DA8C09}"/>
              </a:ext>
            </a:extLst>
          </p:cNvPr>
          <p:cNvSpPr txBox="1"/>
          <p:nvPr/>
        </p:nvSpPr>
        <p:spPr>
          <a:xfrm>
            <a:off x="3161654" y="-153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A5C13E8-ABB4-2500-4D1F-33D1F1517961}"/>
              </a:ext>
            </a:extLst>
          </p:cNvPr>
          <p:cNvSpPr/>
          <p:nvPr/>
        </p:nvSpPr>
        <p:spPr>
          <a:xfrm>
            <a:off x="684271" y="509543"/>
            <a:ext cx="7681253" cy="881743"/>
          </a:xfrm>
          <a:prstGeom prst="rect">
            <a:avLst/>
          </a:prstGeom>
          <a:noFill/>
          <a:ln w="57150">
            <a:solidFill>
              <a:srgbClr val="479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348E2FE3-D206-9A6E-2928-882F5031E528}"/>
              </a:ext>
            </a:extLst>
          </p:cNvPr>
          <p:cNvGrpSpPr/>
          <p:nvPr/>
        </p:nvGrpSpPr>
        <p:grpSpPr>
          <a:xfrm rot="17367192">
            <a:off x="8959283" y="3622558"/>
            <a:ext cx="6408875" cy="4549889"/>
            <a:chOff x="7837714" y="5313331"/>
            <a:chExt cx="2800255" cy="2679621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E947FA7-ABCB-84FB-52F6-845C990B6A67}"/>
                </a:ext>
              </a:extLst>
            </p:cNvPr>
            <p:cNvSpPr/>
            <p:nvPr/>
          </p:nvSpPr>
          <p:spPr>
            <a:xfrm>
              <a:off x="7837714" y="5313331"/>
              <a:ext cx="2437662" cy="2437662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1049D52C-6A45-3E16-ADC8-470DFEF0EC78}"/>
                </a:ext>
              </a:extLst>
            </p:cNvPr>
            <p:cNvSpPr/>
            <p:nvPr/>
          </p:nvSpPr>
          <p:spPr>
            <a:xfrm>
              <a:off x="8290129" y="5833253"/>
              <a:ext cx="2155736" cy="2155736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F97D8891-32FA-4F5D-BF38-8311B3524598}"/>
                </a:ext>
              </a:extLst>
            </p:cNvPr>
            <p:cNvSpPr/>
            <p:nvPr/>
          </p:nvSpPr>
          <p:spPr>
            <a:xfrm>
              <a:off x="8755479" y="6110462"/>
              <a:ext cx="1882490" cy="1882490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96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BDCABC-40B0-F2C9-6A88-AB7818C0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25F58-F6D6-53F9-AB3C-0703A400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71" y="890781"/>
            <a:ext cx="10351473" cy="7290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  <a:t>💡 Как работает бот</a:t>
            </a:r>
            <a:b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</a:br>
            <a:endParaRPr lang="ru-RU" b="1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3AA3-E9E8-7A44-6687-85B408BD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35" y="2195324"/>
            <a:ext cx="8429787" cy="3945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Пользователь отправляет текст</a:t>
            </a: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Бот предлагает выбрать режим перевода</a:t>
            </a: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Отправляет запрос в </a:t>
            </a:r>
            <a:r>
              <a:rPr lang="en" sz="2400" dirty="0">
                <a:solidFill>
                  <a:schemeClr val="bg1"/>
                </a:solidFill>
                <a:latin typeface="Montserrat" pitchFamily="2" charset="0"/>
              </a:rPr>
              <a:t>Gemini 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с нужной инструкцией</a:t>
            </a: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Возвращает только результат перевода без лишних слов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1E8A8-1B13-7F92-D54F-C7CAF5A31D5E}"/>
              </a:ext>
            </a:extLst>
          </p:cNvPr>
          <p:cNvSpPr txBox="1"/>
          <p:nvPr/>
        </p:nvSpPr>
        <p:spPr>
          <a:xfrm>
            <a:off x="3161654" y="-153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36B3288-2830-FABD-8651-7D6F4B804268}"/>
              </a:ext>
            </a:extLst>
          </p:cNvPr>
          <p:cNvSpPr txBox="1">
            <a:spLocks/>
          </p:cNvSpPr>
          <p:nvPr/>
        </p:nvSpPr>
        <p:spPr>
          <a:xfrm>
            <a:off x="831635" y="1607769"/>
            <a:ext cx="9700647" cy="98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B23F4A-3833-43FF-167B-F2F5DF698E72}"/>
              </a:ext>
            </a:extLst>
          </p:cNvPr>
          <p:cNvSpPr/>
          <p:nvPr/>
        </p:nvSpPr>
        <p:spPr>
          <a:xfrm>
            <a:off x="684271" y="509543"/>
            <a:ext cx="5863486" cy="881743"/>
          </a:xfrm>
          <a:prstGeom prst="rect">
            <a:avLst/>
          </a:prstGeom>
          <a:noFill/>
          <a:ln w="57150">
            <a:solidFill>
              <a:srgbClr val="479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4360761-3515-652A-0F5E-0270E8318AD3}"/>
              </a:ext>
            </a:extLst>
          </p:cNvPr>
          <p:cNvGrpSpPr/>
          <p:nvPr/>
        </p:nvGrpSpPr>
        <p:grpSpPr>
          <a:xfrm rot="16984670" flipH="1">
            <a:off x="9010286" y="3420166"/>
            <a:ext cx="4050915" cy="4195681"/>
            <a:chOff x="8171489" y="5586577"/>
            <a:chExt cx="2437662" cy="2469216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B9FC660-FFF5-A5B9-7108-31CD9AC0CB28}"/>
                </a:ext>
              </a:extLst>
            </p:cNvPr>
            <p:cNvSpPr/>
            <p:nvPr/>
          </p:nvSpPr>
          <p:spPr>
            <a:xfrm>
              <a:off x="8171489" y="5586577"/>
              <a:ext cx="2437662" cy="2437662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6D83FCE1-C199-2306-B359-551AB6D4F83C}"/>
                </a:ext>
              </a:extLst>
            </p:cNvPr>
            <p:cNvSpPr/>
            <p:nvPr/>
          </p:nvSpPr>
          <p:spPr>
            <a:xfrm>
              <a:off x="8453415" y="5900057"/>
              <a:ext cx="2155736" cy="2155736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D88DCF88-8A1B-A228-EFB1-8FFD12CD76E2}"/>
                </a:ext>
              </a:extLst>
            </p:cNvPr>
            <p:cNvSpPr/>
            <p:nvPr/>
          </p:nvSpPr>
          <p:spPr>
            <a:xfrm>
              <a:off x="8697686" y="6173303"/>
              <a:ext cx="1882490" cy="1882490"/>
            </a:xfrm>
            <a:prstGeom prst="ellipse">
              <a:avLst/>
            </a:prstGeom>
            <a:noFill/>
            <a:ln w="114300">
              <a:solidFill>
                <a:srgbClr val="479F88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286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FF4545-7BC6-44BD-AF8D-748F33D8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B13CF-D58E-D940-9AC0-AE3B3F8A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769"/>
            <a:ext cx="8651789" cy="881743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  <a:t>🧠 Пример </a:t>
            </a:r>
            <a:r>
              <a:rPr lang="ru-RU" b="1" dirty="0" err="1">
                <a:solidFill>
                  <a:schemeClr val="bg1"/>
                </a:solidFill>
                <a:latin typeface="Montserrat ExtraBold" pitchFamily="2" charset="0"/>
              </a:rPr>
              <a:t>промпта</a:t>
            </a:r>
            <a: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  <a:t> </a:t>
            </a:r>
            <a:r>
              <a:rPr lang="en" b="1" dirty="0">
                <a:solidFill>
                  <a:schemeClr val="bg1"/>
                </a:solidFill>
                <a:latin typeface="Montserrat ExtraBold" pitchFamily="2" charset="0"/>
              </a:rPr>
              <a:t>Gemini</a:t>
            </a:r>
            <a:br>
              <a:rPr lang="en" b="1" dirty="0">
                <a:solidFill>
                  <a:schemeClr val="bg1"/>
                </a:solidFill>
                <a:latin typeface="Montserrat ExtraBold" pitchFamily="2" charset="0"/>
              </a:rPr>
            </a:br>
            <a:endParaRPr lang="ru-RU" b="1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E744DE-3FB4-87CE-FAF6-0EC05F73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07" y="2097327"/>
            <a:ext cx="8619856" cy="34000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Ты — ИИ-помощник… </a:t>
            </a: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  <a:latin typeface="Montserrat" pitchFamily="2" charset="0"/>
              </a:rPr>
              <a:t>Переведи: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“Чел просто краш, но по ходу не </a:t>
            </a:r>
            <a:r>
              <a:rPr lang="ru-RU" sz="2400" dirty="0" err="1">
                <a:solidFill>
                  <a:schemeClr val="bg1"/>
                </a:solidFill>
                <a:latin typeface="Montserrat" pitchFamily="2" charset="0"/>
              </a:rPr>
              <a:t>флексит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меня” </a:t>
            </a: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bg1"/>
              </a:solidFill>
              <a:latin typeface="Montserrat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>
                <a:solidFill>
                  <a:schemeClr val="bg1"/>
                </a:solidFill>
                <a:latin typeface="Montserrat" pitchFamily="2" charset="0"/>
              </a:rPr>
              <a:t>Результат:</a:t>
            </a: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 “Парень очень нравится, но, похоже, не обращает на меня внимания”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9950C-1CD0-5375-1CBF-0BDCE23BA844}"/>
              </a:ext>
            </a:extLst>
          </p:cNvPr>
          <p:cNvSpPr txBox="1"/>
          <p:nvPr/>
        </p:nvSpPr>
        <p:spPr>
          <a:xfrm>
            <a:off x="3161654" y="-153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FE24708-E2DA-406D-0889-811C73861AF7}"/>
              </a:ext>
            </a:extLst>
          </p:cNvPr>
          <p:cNvSpPr txBox="1">
            <a:spLocks/>
          </p:cNvSpPr>
          <p:nvPr/>
        </p:nvSpPr>
        <p:spPr>
          <a:xfrm>
            <a:off x="838200" y="1607103"/>
            <a:ext cx="9700647" cy="98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A24A947-2425-9BA9-2871-B789FB63D6D8}"/>
              </a:ext>
            </a:extLst>
          </p:cNvPr>
          <p:cNvSpPr/>
          <p:nvPr/>
        </p:nvSpPr>
        <p:spPr>
          <a:xfrm>
            <a:off x="684271" y="509543"/>
            <a:ext cx="8113739" cy="881743"/>
          </a:xfrm>
          <a:prstGeom prst="rect">
            <a:avLst/>
          </a:prstGeom>
          <a:noFill/>
          <a:ln w="57150">
            <a:solidFill>
              <a:srgbClr val="479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E06CB-A631-160C-0313-0EA01C8C87EB}"/>
              </a:ext>
            </a:extLst>
          </p:cNvPr>
          <p:cNvSpPr txBox="1"/>
          <p:nvPr/>
        </p:nvSpPr>
        <p:spPr>
          <a:xfrm>
            <a:off x="9458056" y="2734196"/>
            <a:ext cx="266906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900" dirty="0"/>
              <a:t>🤖</a:t>
            </a:r>
          </a:p>
        </p:txBody>
      </p:sp>
    </p:spTree>
    <p:extLst>
      <p:ext uri="{BB962C8B-B14F-4D97-AF65-F5344CB8AC3E}">
        <p14:creationId xmlns:p14="http://schemas.microsoft.com/office/powerpoint/2010/main" val="234893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C99E8-7790-7EBA-8CAF-6193E4FA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A3DD0E-1FB1-D971-6A30-5DAE83C1B225}"/>
              </a:ext>
            </a:extLst>
          </p:cNvPr>
          <p:cNvSpPr txBox="1"/>
          <p:nvPr/>
        </p:nvSpPr>
        <p:spPr>
          <a:xfrm>
            <a:off x="3161654" y="-153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27D8F40-DA5D-5780-A606-6FD218400794}"/>
              </a:ext>
            </a:extLst>
          </p:cNvPr>
          <p:cNvSpPr txBox="1">
            <a:spLocks/>
          </p:cNvSpPr>
          <p:nvPr/>
        </p:nvSpPr>
        <p:spPr>
          <a:xfrm>
            <a:off x="838200" y="1607103"/>
            <a:ext cx="9700647" cy="98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D78963-6EDF-E454-78D1-2460A190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87" y="49174"/>
            <a:ext cx="8497226" cy="680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40657-F9C7-485F-AB29-5915C2B0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8D629-2E0D-0CB5-BFDB-9985C1AD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71" y="878720"/>
            <a:ext cx="10351473" cy="7290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  <a:t>🚀 Результаты</a:t>
            </a:r>
            <a:br>
              <a:rPr lang="ru-RU" b="1" dirty="0">
                <a:solidFill>
                  <a:schemeClr val="bg1"/>
                </a:solidFill>
                <a:latin typeface="Montserrat ExtraBold" pitchFamily="2" charset="0"/>
              </a:rPr>
            </a:br>
            <a:endParaRPr lang="ru-RU" b="1" dirty="0">
              <a:solidFill>
                <a:schemeClr val="bg1"/>
              </a:solidFill>
              <a:latin typeface="Montserrat ExtraBol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CA240-FD7E-E6D6-3BD4-DCD03186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35" y="2195324"/>
            <a:ext cx="8429787" cy="3945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Бот успешно обрабатывает оба направления перевода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Текст звучит естественно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  <a:latin typeface="Montserrat" pitchFamily="2" charset="0"/>
              </a:rPr>
              <a:t>Пользователь получает результат за 1–2 секунды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D98FB-7D85-AB52-E45F-960171296A63}"/>
              </a:ext>
            </a:extLst>
          </p:cNvPr>
          <p:cNvSpPr txBox="1"/>
          <p:nvPr/>
        </p:nvSpPr>
        <p:spPr>
          <a:xfrm>
            <a:off x="3161654" y="-153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B9EFB0C-0221-4B56-4905-32FD80C4634D}"/>
              </a:ext>
            </a:extLst>
          </p:cNvPr>
          <p:cNvSpPr txBox="1">
            <a:spLocks/>
          </p:cNvSpPr>
          <p:nvPr/>
        </p:nvSpPr>
        <p:spPr>
          <a:xfrm>
            <a:off x="831635" y="1607769"/>
            <a:ext cx="9700647" cy="98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endParaRPr lang="ru-RU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32AEE8-BF23-A2FB-3489-818BBCE8C451}"/>
              </a:ext>
            </a:extLst>
          </p:cNvPr>
          <p:cNvSpPr/>
          <p:nvPr/>
        </p:nvSpPr>
        <p:spPr>
          <a:xfrm>
            <a:off x="684271" y="509543"/>
            <a:ext cx="4421129" cy="881743"/>
          </a:xfrm>
          <a:prstGeom prst="rect">
            <a:avLst/>
          </a:prstGeom>
          <a:noFill/>
          <a:ln w="57150">
            <a:solidFill>
              <a:srgbClr val="479F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1824E-1954-3709-E23D-DC354919C6A9}"/>
              </a:ext>
            </a:extLst>
          </p:cNvPr>
          <p:cNvSpPr txBox="1"/>
          <p:nvPr/>
        </p:nvSpPr>
        <p:spPr>
          <a:xfrm>
            <a:off x="9429458" y="2336818"/>
            <a:ext cx="220564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6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2699836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175</Words>
  <Application>Microsoft Macintosh PowerPoint</Application>
  <PresentationFormat>Широкоэкранный</PresentationFormat>
  <Paragraphs>48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Montserrat</vt:lpstr>
      <vt:lpstr>Montserrat ExtraBold</vt:lpstr>
      <vt:lpstr>Тема Office</vt:lpstr>
      <vt:lpstr>ГБПОУ РО ”РКСИ”</vt:lpstr>
      <vt:lpstr>🔍 Цель проекта </vt:lpstr>
      <vt:lpstr>🛠️  Используемые технологии</vt:lpstr>
      <vt:lpstr>💡 Как работает бот </vt:lpstr>
      <vt:lpstr>🧠 Пример промпта Gemini </vt:lpstr>
      <vt:lpstr>Презентация PowerPoint</vt:lpstr>
      <vt:lpstr>🚀 Результаты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ГБПОУ РО ”РКСИ”</dc:title>
  <dc:creator>Арсений Коваль</dc:creator>
  <cp:lastModifiedBy>Арсений Коваль</cp:lastModifiedBy>
  <cp:revision>12</cp:revision>
  <dcterms:created xsi:type="dcterms:W3CDTF">2025-03-19T05:27:12Z</dcterms:created>
  <dcterms:modified xsi:type="dcterms:W3CDTF">2025-05-20T11:05:12Z</dcterms:modified>
</cp:coreProperties>
</file>