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88FB1-241C-49FB-9CEB-8B4635CDE502}" v="398" dt="2023-12-03T15:45:3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09" autoAdjust="0"/>
  </p:normalViewPr>
  <p:slideViewPr>
    <p:cSldViewPr snapToGrid="0">
      <p:cViewPr varScale="1">
        <p:scale>
          <a:sx n="89" d="100"/>
          <a:sy n="89" d="100"/>
        </p:scale>
        <p:origin x="1038" y="4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Left: graph of number of queries vs success rate</a:t>
            </a:r>
          </a:p>
          <a:p>
            <a:pPr marL="158750" indent="0">
              <a:buNone/>
            </a:pPr>
            <a:r>
              <a:rPr lang="en-SG" dirty="0"/>
              <a:t>Right: graph of bandwidth in GB vs success rate</a:t>
            </a:r>
          </a:p>
          <a:p>
            <a:pPr marL="158750" indent="0">
              <a:buNone/>
            </a:pPr>
            <a:endParaRPr lang="en-SG" dirty="0"/>
          </a:p>
          <a:p>
            <a:pPr marL="158750" indent="0">
              <a:buNone/>
            </a:pPr>
            <a:r>
              <a:rPr lang="en-SG" dirty="0"/>
              <a:t>Overall, partitioning oracle attack outperform brute force attack for all query budget</a:t>
            </a:r>
          </a:p>
          <a:p>
            <a:pPr marL="158750" indent="0">
              <a:buNone/>
            </a:pPr>
            <a:r>
              <a:rPr lang="en-SG" dirty="0"/>
              <a:t>POA requires more bandwidth than brute force (65,532 vs 68) in single query, but for success rates above 25%, the POA requires less total bandwidth than brute force due to less queries needed</a:t>
            </a:r>
          </a:p>
        </p:txBody>
      </p:sp>
    </p:spTree>
    <p:extLst>
      <p:ext uri="{BB962C8B-B14F-4D97-AF65-F5344CB8AC3E}">
        <p14:creationId xmlns:p14="http://schemas.microsoft.com/office/powerpoint/2010/main" val="402393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Pre-comp:</a:t>
            </a:r>
          </a:p>
          <a:p>
            <a:r>
              <a:rPr lang="en-US" dirty="0"/>
              <a:t>One could speed up this precomputation step via </a:t>
            </a:r>
            <a:r>
              <a:rPr lang="en-US" b="1" dirty="0"/>
              <a:t>parallelization</a:t>
            </a:r>
            <a:r>
              <a:rPr lang="en-US" dirty="0"/>
              <a:t> and by focusing on only </a:t>
            </a:r>
            <a:r>
              <a:rPr lang="en-US" b="1" dirty="0"/>
              <a:t>higher probability passwords </a:t>
            </a:r>
            <a:r>
              <a:rPr lang="en-US" dirty="0"/>
              <a:t>(instead of the entire set, as these timings reflect)</a:t>
            </a:r>
          </a:p>
          <a:p>
            <a:endParaRPr lang="en-US" dirty="0"/>
          </a:p>
          <a:p>
            <a:pPr marL="158750" indent="0">
              <a:buNone/>
            </a:pPr>
            <a:r>
              <a:rPr lang="en-US" dirty="0"/>
              <a:t>Query:</a:t>
            </a:r>
          </a:p>
          <a:p>
            <a:pPr marL="457200" indent="-298450"/>
            <a:r>
              <a:rPr lang="en-US" dirty="0"/>
              <a:t>program waited 100 </a:t>
            </a:r>
            <a:r>
              <a:rPr lang="en-US" dirty="0" err="1"/>
              <a:t>ms</a:t>
            </a:r>
            <a:r>
              <a:rPr lang="en-US" dirty="0"/>
              <a:t> between each ciphertext to avoid overloading the server, hence require 20s</a:t>
            </a:r>
          </a:p>
          <a:p>
            <a:pPr marL="457200" indent="-298450"/>
            <a:r>
              <a:rPr lang="en-US" dirty="0"/>
              <a:t>used the python3 </a:t>
            </a:r>
            <a:r>
              <a:rPr lang="en-US" dirty="0" err="1"/>
              <a:t>scapy</a:t>
            </a:r>
            <a:r>
              <a:rPr lang="en-US" dirty="0"/>
              <a:t> library to send a 20-byte payload to every port in the range 32,768 to 60,999.</a:t>
            </a:r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681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Theres</a:t>
            </a:r>
            <a:r>
              <a:rPr lang="en-SG" dirty="0"/>
              <a:t> 2 places where ABORT situation will happens.</a:t>
            </a:r>
          </a:p>
          <a:p>
            <a:pPr lvl="1"/>
            <a:r>
              <a:rPr lang="en-SG" dirty="0"/>
              <a:t>1. first ABORT tells the attacker that decryption fails =&gt; tells the attacker that the client password is not in this set of password</a:t>
            </a:r>
          </a:p>
          <a:p>
            <a:pPr lvl="1"/>
            <a:r>
              <a:rPr lang="en-SG" dirty="0"/>
              <a:t>2. second ABORT tells the attacker that the decryption succeeded and the password is in this set</a:t>
            </a:r>
          </a:p>
          <a:p>
            <a:pPr lvl="0"/>
            <a:r>
              <a:rPr lang="en-SG" dirty="0"/>
              <a:t>Distinct error report will easily tell the attacker whether a particular </a:t>
            </a:r>
            <a:r>
              <a:rPr lang="en-SG" dirty="0" err="1"/>
              <a:t>spliiting</a:t>
            </a:r>
            <a:r>
              <a:rPr lang="en-SG" dirty="0"/>
              <a:t> ciphertext was successfully decrypted </a:t>
            </a:r>
          </a:p>
          <a:p>
            <a:pPr lvl="0"/>
            <a:endParaRPr lang="en-SG" dirty="0"/>
          </a:p>
          <a:p>
            <a:pPr lvl="0"/>
            <a:r>
              <a:rPr lang="en-SG" dirty="0"/>
              <a:t>OPAQUE protocol does make clear that committing AEAD </a:t>
            </a:r>
            <a:r>
              <a:rPr lang="en-SG" dirty="0" err="1"/>
              <a:t>shud</a:t>
            </a:r>
            <a:r>
              <a:rPr lang="en-SG" dirty="0"/>
              <a:t> be used, which will prevent this attack</a:t>
            </a:r>
          </a:p>
        </p:txBody>
      </p:sp>
    </p:spTree>
    <p:extLst>
      <p:ext uri="{BB962C8B-B14F-4D97-AF65-F5344CB8AC3E}">
        <p14:creationId xmlns:p14="http://schemas.microsoft.com/office/powerpoint/2010/main" val="86679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However some early implementation of OPAQUE does not follow and did not use committing AEAD</a:t>
            </a:r>
          </a:p>
          <a:p>
            <a:r>
              <a:rPr lang="en-SG" dirty="0"/>
              <a:t>Found out 5 out of 9 implementation used non-committing AEAD scheme despite opaque author’s specification</a:t>
            </a:r>
          </a:p>
          <a:p>
            <a:r>
              <a:rPr lang="en-SG" sz="1100" dirty="0"/>
              <a:t>3 out of 5 vulnerable implementations emit distinct, explicit error messages during decryption. Which allow attacker easily to determine whether a splitting ciphertext was successfully decrypted or not</a:t>
            </a:r>
          </a:p>
          <a:p>
            <a:endParaRPr lang="en-SG" sz="1100" dirty="0"/>
          </a:p>
          <a:p>
            <a:r>
              <a:rPr lang="en-SG" sz="1100" dirty="0"/>
              <a:t>Q: is the attack still possible without these distinct error messages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25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Graph number of queries vs success rate: </a:t>
            </a:r>
          </a:p>
          <a:p>
            <a:pPr lvl="1"/>
            <a:r>
              <a:rPr lang="en-SG" dirty="0"/>
              <a:t>Number of password can check for each queries</a:t>
            </a:r>
          </a:p>
          <a:p>
            <a:pPr lvl="1"/>
            <a:r>
              <a:rPr lang="en-SG" dirty="0"/>
              <a:t>The greater value of k, the greater of success rate can achieve</a:t>
            </a:r>
          </a:p>
          <a:p>
            <a:pPr lvl="1"/>
            <a:endParaRPr lang="en-SG" dirty="0"/>
          </a:p>
          <a:p>
            <a:pPr lvl="0"/>
            <a:r>
              <a:rPr lang="en-SG" dirty="0"/>
              <a:t>Interesting observation when k=2^10 bandwidth needed is less than k=1, because smaller ciphertext size in combination fewer </a:t>
            </a:r>
            <a:r>
              <a:rPr lang="en-SG" dirty="0" err="1"/>
              <a:t>queriesx</a:t>
            </a:r>
            <a:r>
              <a:rPr lang="en-SG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006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r>
              <a:rPr lang="en-SG" dirty="0"/>
              <a:t>Case </a:t>
            </a:r>
            <a:r>
              <a:rPr lang="en-SG" dirty="0" err="1"/>
              <a:t>Shadowsocks</a:t>
            </a:r>
            <a:r>
              <a:rPr lang="en-SG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5948"/>
            <a:ext cx="8520600" cy="1770373"/>
          </a:xfrm>
        </p:spPr>
        <p:txBody>
          <a:bodyPr/>
          <a:lstStyle/>
          <a:p>
            <a:pPr marL="114300" indent="0">
              <a:buNone/>
            </a:pPr>
            <a:r>
              <a:rPr lang="en-SG" sz="1600" b="1" dirty="0"/>
              <a:t>Success rate simulations:</a:t>
            </a:r>
          </a:p>
          <a:p>
            <a:pPr>
              <a:spcBef>
                <a:spcPts val="600"/>
              </a:spcBef>
            </a:pPr>
            <a:r>
              <a:rPr lang="en-SG" sz="1400" dirty="0"/>
              <a:t>For success rates above 25%, the partitioning oracle attack requires less total bandwidth than brute-force</a:t>
            </a:r>
          </a:p>
          <a:p>
            <a:pPr lvl="1">
              <a:spcBef>
                <a:spcPts val="600"/>
              </a:spcBef>
            </a:pPr>
            <a:r>
              <a:rPr lang="en-SG" dirty="0"/>
              <a:t>One partitioning oracle query: 65,532 bytes</a:t>
            </a:r>
          </a:p>
          <a:p>
            <a:pPr lvl="1">
              <a:spcBef>
                <a:spcPts val="600"/>
              </a:spcBef>
            </a:pPr>
            <a:r>
              <a:rPr lang="en-SG" dirty="0"/>
              <a:t>One brute-force query: 68 bytes</a:t>
            </a:r>
          </a:p>
          <a:p>
            <a:pPr marL="114300" indent="0">
              <a:buNone/>
            </a:pPr>
            <a:endParaRPr lang="en-SG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ECE9D-2311-060F-1163-0DB9E057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62" b="21857"/>
          <a:stretch/>
        </p:blipFill>
        <p:spPr>
          <a:xfrm>
            <a:off x="879398" y="2532466"/>
            <a:ext cx="2458818" cy="2437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2D9F5-C82B-F62F-107E-C0D6BCE2E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12" r="13716" b="20775"/>
          <a:stretch/>
        </p:blipFill>
        <p:spPr>
          <a:xfrm>
            <a:off x="3858853" y="2571750"/>
            <a:ext cx="2555071" cy="244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A9C4A-0C2B-0C47-FD5C-96053BF95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84" r="13716"/>
          <a:stretch/>
        </p:blipFill>
        <p:spPr>
          <a:xfrm>
            <a:off x="6278295" y="4555815"/>
            <a:ext cx="2831789" cy="3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0"/>
            <a:ext cx="8520600" cy="4093535"/>
          </a:xfrm>
        </p:spPr>
        <p:txBody>
          <a:bodyPr/>
          <a:lstStyle/>
          <a:p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423423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0"/>
            <a:ext cx="8520600" cy="4093535"/>
          </a:xfrm>
        </p:spPr>
        <p:txBody>
          <a:bodyPr/>
          <a:lstStyle/>
          <a:p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076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0"/>
            <a:ext cx="8520600" cy="4093535"/>
          </a:xfrm>
        </p:spPr>
        <p:txBody>
          <a:bodyPr/>
          <a:lstStyle/>
          <a:p>
            <a:pPr marL="114300" indent="0">
              <a:buNone/>
            </a:pPr>
            <a:r>
              <a:rPr lang="en-SG" sz="1600" b="1" dirty="0"/>
              <a:t>Experimental Evaluation [Proof of Concept]:</a:t>
            </a:r>
          </a:p>
          <a:p>
            <a:pPr marL="114300" indent="0">
              <a:buNone/>
            </a:pPr>
            <a:endParaRPr lang="en-SG" sz="1600" dirty="0"/>
          </a:p>
          <a:p>
            <a:pPr marL="114300" indent="0">
              <a:buNone/>
            </a:pPr>
            <a:endParaRPr lang="en-SG" sz="1600" dirty="0"/>
          </a:p>
          <a:p>
            <a:pPr marL="114300" indent="0">
              <a:buNone/>
            </a:pPr>
            <a:endParaRPr lang="en-SG" sz="1600" dirty="0"/>
          </a:p>
          <a:p>
            <a:pPr marL="114300" indent="0">
              <a:buNone/>
            </a:pPr>
            <a:endParaRPr lang="en-SG" sz="1600" dirty="0"/>
          </a:p>
          <a:p>
            <a:pPr marL="114300" indent="0">
              <a:buNone/>
            </a:pPr>
            <a:endParaRPr lang="en-SG" sz="1600" dirty="0"/>
          </a:p>
          <a:p>
            <a:pPr marL="114300" indent="0">
              <a:buNone/>
            </a:pPr>
            <a:endParaRPr lang="en-SG" sz="1600" dirty="0"/>
          </a:p>
          <a:p>
            <a:pPr marL="114300" indent="0">
              <a:buNone/>
            </a:pPr>
            <a:endParaRPr lang="en-SG" sz="1600" dirty="0"/>
          </a:p>
          <a:p>
            <a:pPr marL="114300" indent="0">
              <a:buNone/>
            </a:pPr>
            <a:r>
              <a:rPr lang="en-SG" sz="1400" b="1" u="sng" dirty="0"/>
              <a:t>Pre-computation phase</a:t>
            </a:r>
          </a:p>
          <a:p>
            <a:r>
              <a:rPr lang="en-SG" sz="1400" dirty="0"/>
              <a:t>Compute 200 password sets: 33 hours (10 min/ password set)</a:t>
            </a:r>
          </a:p>
          <a:p>
            <a:r>
              <a:rPr lang="en-SG" sz="1400" dirty="0"/>
              <a:t>Compute 200 MKCR ciphertexts: 92 minutes (28 sec/ ciphertext)</a:t>
            </a:r>
          </a:p>
          <a:p>
            <a:pPr marL="114300" indent="0">
              <a:buNone/>
            </a:pPr>
            <a:r>
              <a:rPr lang="en-SG" sz="1400" b="1" u="sng" dirty="0"/>
              <a:t>Querying phase</a:t>
            </a:r>
          </a:p>
          <a:p>
            <a:r>
              <a:rPr lang="en-SG" sz="1400" dirty="0"/>
              <a:t>Sending 200 ciphertexts: 20 seconds, 13.1 MB of bandwidth</a:t>
            </a:r>
          </a:p>
          <a:p>
            <a:r>
              <a:rPr lang="en-SG" sz="1400" dirty="0"/>
              <a:t>Port scan: 97 seconds, 1.36MB of bandwidth (20-byte payload to each port)\</a:t>
            </a:r>
          </a:p>
          <a:p>
            <a:r>
              <a:rPr lang="en-SG" sz="1400" dirty="0"/>
              <a:t>Trial decryption: 58 seconds for 392,179 decryptions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DBF01-2660-CCEC-B7C5-B8D215E736B5}"/>
              </a:ext>
            </a:extLst>
          </p:cNvPr>
          <p:cNvSpPr txBox="1"/>
          <p:nvPr/>
        </p:nvSpPr>
        <p:spPr>
          <a:xfrm>
            <a:off x="419806" y="2483552"/>
            <a:ext cx="3533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Linux desktop (pre-computation phase)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Ubuntu E2C micro instance (querying phase)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9A3E7-35BD-4072-3E99-D32B9129CA44}"/>
              </a:ext>
            </a:extLst>
          </p:cNvPr>
          <p:cNvSpPr txBox="1"/>
          <p:nvPr/>
        </p:nvSpPr>
        <p:spPr>
          <a:xfrm>
            <a:off x="5744899" y="2483552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Ubuntu E2C micro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/>
              <a:t>Go-shadowsocks2</a:t>
            </a:r>
          </a:p>
        </p:txBody>
      </p:sp>
      <p:pic>
        <p:nvPicPr>
          <p:cNvPr id="1026" name="Picture 2" descr="Hacker - Free security icons">
            <a:extLst>
              <a:ext uri="{FF2B5EF4-FFF2-40B4-BE49-F238E27FC236}">
                <a16:creationId xmlns:a16="http://schemas.microsoft.com/office/drawing/2014/main" id="{D73B8BF6-4EB0-6DDB-DD5C-6EA3AAB1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08" y="1414501"/>
            <a:ext cx="1033016" cy="10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- Free technology icons">
            <a:extLst>
              <a:ext uri="{FF2B5EF4-FFF2-40B4-BE49-F238E27FC236}">
                <a16:creationId xmlns:a16="http://schemas.microsoft.com/office/drawing/2014/main" id="{28606EFB-6222-3EF6-2656-6C0F540B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54" y="1636809"/>
            <a:ext cx="737418" cy="7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B57642-DAB1-C6A3-D181-BFDF69D87E09}"/>
              </a:ext>
            </a:extLst>
          </p:cNvPr>
          <p:cNvCxnSpPr/>
          <p:nvPr/>
        </p:nvCxnSpPr>
        <p:spPr>
          <a:xfrm>
            <a:off x="2954908" y="2013482"/>
            <a:ext cx="303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DF7693-89EE-A2CB-9713-C8EA52C03E88}"/>
              </a:ext>
            </a:extLst>
          </p:cNvPr>
          <p:cNvSpPr txBox="1"/>
          <p:nvPr/>
        </p:nvSpPr>
        <p:spPr>
          <a:xfrm>
            <a:off x="3682173" y="1390919"/>
            <a:ext cx="1779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200 ciphertexts</a:t>
            </a:r>
          </a:p>
          <a:p>
            <a:r>
              <a:rPr lang="en-SG" sz="1100" dirty="0"/>
              <a:t>~20% success probability</a:t>
            </a:r>
          </a:p>
          <a:p>
            <a:r>
              <a:rPr lang="en-SG" sz="1100" dirty="0"/>
              <a:t>818,200 passwords</a:t>
            </a:r>
          </a:p>
        </p:txBody>
      </p:sp>
      <p:pic>
        <p:nvPicPr>
          <p:cNvPr id="9" name="Picture 2" descr="Client - Free marketing icons">
            <a:extLst>
              <a:ext uri="{FF2B5EF4-FFF2-40B4-BE49-F238E27FC236}">
                <a16:creationId xmlns:a16="http://schemas.microsoft.com/office/drawing/2014/main" id="{CC2D56D8-D844-3A61-4520-DFEEBCD6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69" y="1691648"/>
            <a:ext cx="831976" cy="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0"/>
            <a:ext cx="8520600" cy="4093535"/>
          </a:xfrm>
        </p:spPr>
        <p:txBody>
          <a:bodyPr/>
          <a:lstStyle/>
          <a:p>
            <a:pPr marL="114300" indent="0">
              <a:buNone/>
            </a:pPr>
            <a:r>
              <a:rPr lang="en-SG" sz="1600" dirty="0"/>
              <a:t>An Encrypted proxy for TCP/UDP traffic, based on SOCKS5</a:t>
            </a:r>
          </a:p>
          <a:p>
            <a:pPr marL="114300" indent="0">
              <a:buNone/>
            </a:pPr>
            <a:endParaRPr lang="en-SG" sz="1600" dirty="0"/>
          </a:p>
          <a:p>
            <a:r>
              <a:rPr lang="en-SG" sz="1600" dirty="0"/>
              <a:t>Disclosed the attack to </a:t>
            </a:r>
            <a:r>
              <a:rPr lang="en-SG" sz="1600" dirty="0" err="1"/>
              <a:t>Shadowsocks</a:t>
            </a:r>
            <a:r>
              <a:rPr lang="en-SG" sz="1600" dirty="0"/>
              <a:t> developers who disabled UDP proxying where enabled by default</a:t>
            </a:r>
          </a:p>
          <a:p>
            <a:endParaRPr lang="en-SG" sz="1600" dirty="0"/>
          </a:p>
          <a:p>
            <a:r>
              <a:rPr lang="en-SG" sz="1600" dirty="0"/>
              <a:t>[Open problem] When author found an attack for an UDP traffic, the attack does not work for TCP because the TCP protocol requires finding a multi-collision for smaller than a block of ciphertext.</a:t>
            </a:r>
          </a:p>
          <a:p>
            <a:endParaRPr lang="en-SG" sz="1600" dirty="0"/>
          </a:p>
          <a:p>
            <a:r>
              <a:rPr lang="en-SG" sz="1600" dirty="0"/>
              <a:t>While brute-force dictionary attack is damaging, partitioning oracle attacks performs better in query-limited settings</a:t>
            </a:r>
          </a:p>
          <a:p>
            <a:pPr marL="114300" indent="0">
              <a:buNone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9604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0"/>
            <a:ext cx="8520600" cy="1673300"/>
          </a:xfrm>
        </p:spPr>
        <p:txBody>
          <a:bodyPr/>
          <a:lstStyle/>
          <a:p>
            <a:pPr marL="114300" indent="0">
              <a:buNone/>
            </a:pPr>
            <a:r>
              <a:rPr lang="en-SG" sz="1400" b="1" dirty="0"/>
              <a:t>About:</a:t>
            </a:r>
          </a:p>
          <a:p>
            <a:r>
              <a:rPr lang="en-SG" sz="1200" dirty="0"/>
              <a:t>Was chosen by the IETF CFRG for standardization in 2018</a:t>
            </a:r>
          </a:p>
          <a:p>
            <a:r>
              <a:rPr lang="en-SG" sz="1200" dirty="0"/>
              <a:t>Meant to replace the existing password authentication protocols on the web</a:t>
            </a:r>
          </a:p>
          <a:p>
            <a:r>
              <a:rPr lang="en-SG" sz="1200" dirty="0"/>
              <a:t>Consider for the case when implementation deviate from the standard by using a </a:t>
            </a:r>
            <a:r>
              <a:rPr lang="en-SG" sz="1200" b="1" dirty="0"/>
              <a:t>non-committing</a:t>
            </a:r>
          </a:p>
          <a:p>
            <a:r>
              <a:rPr lang="en-SG" sz="1200" b="1" dirty="0"/>
              <a:t>Composes an oblivious PRF (</a:t>
            </a:r>
            <a:r>
              <a:rPr lang="en-SG" sz="1200" b="1" dirty="0" err="1"/>
              <a:t>oPRF</a:t>
            </a:r>
            <a:r>
              <a:rPr lang="en-SG" sz="1200" b="1" dirty="0"/>
              <a:t>) with a committing AEAD</a:t>
            </a:r>
          </a:p>
          <a:p>
            <a:pPr marL="114300" indent="0">
              <a:buNone/>
            </a:pPr>
            <a:endParaRPr lang="en-SG" sz="1400" b="1" dirty="0"/>
          </a:p>
          <a:p>
            <a:pPr marL="114300" indent="0">
              <a:buNone/>
            </a:pPr>
            <a:r>
              <a:rPr lang="en-SG" sz="1400" b="1" dirty="0"/>
              <a:t>Overview:</a:t>
            </a:r>
          </a:p>
          <a:p>
            <a:endParaRPr lang="en-SG" sz="1400" dirty="0"/>
          </a:p>
          <a:p>
            <a:endParaRPr lang="en-SG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90938-CB13-CB3C-8816-2D02B6218553}"/>
                  </a:ext>
                </a:extLst>
              </p:cNvPr>
              <p:cNvSpPr txBox="1"/>
              <p:nvPr/>
            </p:nvSpPr>
            <p:spPr>
              <a:xfrm>
                <a:off x="190851" y="2790292"/>
                <a:ext cx="27344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b="1" u="sng" dirty="0"/>
                  <a:t>Registration (server)</a:t>
                </a:r>
              </a:p>
              <a:p>
                <a:endParaRPr lang="en-SG" sz="1200" b="1" u="sng" dirty="0"/>
              </a:p>
              <a:p>
                <a:pPr marL="228600" indent="-228600">
                  <a:buAutoNum type="arabicPeriod"/>
                </a:pPr>
                <a:r>
                  <a:rPr lang="en-SG" sz="1200" dirty="0"/>
                  <a:t>Compute AEAD encryption key </a:t>
                </a:r>
                <a14:m>
                  <m:oMath xmlns:m="http://schemas.openxmlformats.org/officeDocument/2006/math">
                    <m:r>
                      <a:rPr lang="en-SG" sz="1200" i="1" dirty="0" smtClean="0">
                        <a:latin typeface="Cambria Math" panose="02040503050406030204" pitchFamily="18" charset="0"/>
                      </a:rPr>
                      <m:t>𝑟𝑤</m:t>
                    </m:r>
                  </m:oMath>
                </a14:m>
                <a:r>
                  <a:rPr lang="en-SG" sz="1200" dirty="0"/>
                  <a:t> from password using the </a:t>
                </a:r>
                <a:r>
                  <a:rPr lang="en-SG" sz="1200" dirty="0" err="1"/>
                  <a:t>oPRF</a:t>
                </a:r>
                <a:endParaRPr lang="en-SG" sz="1200" dirty="0"/>
              </a:p>
              <a:p>
                <a:pPr marL="228600" indent="-228600">
                  <a:buAutoNum type="arabicPeriod"/>
                </a:pPr>
                <a:r>
                  <a:rPr lang="en-SG" sz="1200" dirty="0"/>
                  <a:t>Compute ciphertext: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𝐴𝐸𝐴𝐷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𝐸𝑛𝑐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𝑟𝑤</m:t>
                      </m:r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SG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90938-CB13-CB3C-8816-2D02B621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1" y="2790292"/>
                <a:ext cx="2734450" cy="1200329"/>
              </a:xfrm>
              <a:prstGeom prst="rect">
                <a:avLst/>
              </a:prstGeom>
              <a:blipFill>
                <a:blip r:embed="rId2"/>
                <a:stretch>
                  <a:fillRect t="-1015" b="-15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311BCDA-107F-2275-6FA8-3602AB7EEEDB}"/>
              </a:ext>
            </a:extLst>
          </p:cNvPr>
          <p:cNvSpPr txBox="1"/>
          <p:nvPr/>
        </p:nvSpPr>
        <p:spPr>
          <a:xfrm>
            <a:off x="3386343" y="279524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/>
              <a:t>Login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F9259-A54F-CA60-52E0-A8B30B1F1983}"/>
                  </a:ext>
                </a:extLst>
              </p:cNvPr>
              <p:cNvSpPr txBox="1"/>
              <p:nvPr/>
            </p:nvSpPr>
            <p:spPr>
              <a:xfrm>
                <a:off x="6637058" y="3014550"/>
                <a:ext cx="2506942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sz="1100" dirty="0"/>
                  <a:t>Get C</a:t>
                </a:r>
              </a:p>
              <a:p>
                <a:pPr marL="228600" indent="-228600">
                  <a:buAutoNum type="arabicPeriod"/>
                </a:pPr>
                <a:r>
                  <a:rPr lang="en-US" sz="1100" dirty="0"/>
                  <a:t>Compute symmetric session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1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sz="1100" b="0" i="1" smtClean="0">
                            <a:latin typeface="Cambria Math" panose="02040503050406030204" pitchFamily="18" charset="0"/>
                          </a:rPr>
                          <m:t>𝑠𝑒𝑠𝑠</m:t>
                        </m:r>
                      </m:sub>
                    </m:sSub>
                  </m:oMath>
                </a14:m>
                <a:r>
                  <a:rPr lang="en-SG" sz="1100" dirty="0"/>
                  <a:t> using </a:t>
                </a:r>
                <a:r>
                  <a:rPr lang="en-SG" sz="1100" dirty="0" err="1"/>
                  <a:t>oPRF</a:t>
                </a:r>
                <a:r>
                  <a:rPr lang="en-SG" sz="1100" dirty="0"/>
                  <a:t> values</a:t>
                </a:r>
              </a:p>
              <a:p>
                <a:pPr marL="228600" indent="-228600">
                  <a:buAutoNum type="arabicPeriod"/>
                </a:pPr>
                <a:r>
                  <a:rPr lang="en-SG" sz="1100" dirty="0"/>
                  <a:t>Compute key check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sz="1100" b="0" i="1" smtClean="0">
                            <a:latin typeface="Cambria Math" panose="02040503050406030204" pitchFamily="18" charset="0"/>
                          </a:rPr>
                          <m:t>𝑐h𝑘</m:t>
                        </m:r>
                      </m:sub>
                    </m:sSub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1100" dirty="0"/>
                  <a:t>using PRF f:</a:t>
                </a:r>
              </a:p>
              <a:p>
                <a:r>
                  <a:rPr lang="en-SG" sz="1100" dirty="0"/>
                  <a:t>       </a:t>
                </a:r>
                <a14:m>
                  <m:oMath xmlns:m="http://schemas.openxmlformats.org/officeDocument/2006/math"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1|</m:t>
                    </m:r>
                    <m:d>
                      <m:dPr>
                        <m:begChr m:val="|"/>
                        <m:ctrlPr>
                          <a:rPr lang="en-SG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𝑢𝑠𝑒𝑟𝐼𝐷</m:t>
                        </m:r>
                      </m:e>
                    </m:d>
                  </m:oMath>
                </a14:m>
                <a:endParaRPr lang="en-SG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CF9259-A54F-CA60-52E0-A8B30B1F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058" y="3014550"/>
                <a:ext cx="2506942" cy="1107996"/>
              </a:xfrm>
              <a:prstGeom prst="rect">
                <a:avLst/>
              </a:prstGeom>
              <a:blipFill>
                <a:blip r:embed="rId3"/>
                <a:stretch>
                  <a:fillRect t="-552" b="-1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3287B8-DEF9-AC4E-71DA-27A040951472}"/>
                  </a:ext>
                </a:extLst>
              </p:cNvPr>
              <p:cNvSpPr txBox="1"/>
              <p:nvPr/>
            </p:nvSpPr>
            <p:spPr>
              <a:xfrm>
                <a:off x="3633537" y="4122546"/>
                <a:ext cx="4572000" cy="938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sz="1100" dirty="0"/>
                  <a:t>Compute AEAD encryption key </a:t>
                </a:r>
                <a:r>
                  <a:rPr lang="en-US" sz="1100" dirty="0" err="1"/>
                  <a:t>rw</a:t>
                </a:r>
                <a:r>
                  <a:rPr lang="en-US" sz="1100" dirty="0"/>
                  <a:t> from password</a:t>
                </a:r>
              </a:p>
              <a:p>
                <a:pPr marL="228600" indent="-228600">
                  <a:buAutoNum type="arabicPeriod"/>
                </a:pPr>
                <a:r>
                  <a:rPr lang="en-US" sz="1100" dirty="0"/>
                  <a:t>Decrypt </a:t>
                </a:r>
                <a14:m>
                  <m:oMath xmlns:m="http://schemas.openxmlformats.org/officeDocument/2006/math"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𝐴𝐸𝐴𝐷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SG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𝑟𝑤</m:t>
                        </m:r>
                        <m:r>
                          <a:rPr lang="en-SG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SG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SG" sz="1100" dirty="0"/>
                  <a:t>. If decryption error, ABORT</a:t>
                </a:r>
              </a:p>
              <a:p>
                <a:pPr marL="228600" indent="-228600">
                  <a:buAutoNum type="arabicPeriod"/>
                </a:pPr>
                <a:r>
                  <a:rPr lang="en-SG" sz="1100" dirty="0"/>
                  <a:t>Compute K</a:t>
                </a:r>
              </a:p>
              <a:p>
                <a:pPr marL="228600" indent="-228600">
                  <a:buAutoNum type="arabicPeriod"/>
                </a:pPr>
                <a:r>
                  <a:rPr lang="en-SG" sz="1100" dirty="0"/>
                  <a:t>Compute A’ under </a:t>
                </a:r>
                <a14:m>
                  <m:oMath xmlns:m="http://schemas.openxmlformats.org/officeDocument/2006/math"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SG" sz="11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G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SG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1||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𝑢𝑠𝑒𝑟𝐼𝐷</m:t>
                    </m:r>
                    <m:r>
                      <a:rPr lang="en-SG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100" b="0" dirty="0">
                  <a:ea typeface="Cambria Math" panose="02040503050406030204" pitchFamily="18" charset="0"/>
                </a:endParaRPr>
              </a:p>
              <a:p>
                <a:pPr marL="228600" indent="-228600">
                  <a:buAutoNum type="arabicPeriod"/>
                </a:pPr>
                <a:r>
                  <a:rPr lang="en-SG" sz="1100" dirty="0"/>
                  <a:t>Check that A’=A. If not, ABORT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3287B8-DEF9-AC4E-71DA-27A04095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37" y="4122546"/>
                <a:ext cx="4572000" cy="938719"/>
              </a:xfrm>
              <a:prstGeom prst="rect">
                <a:avLst/>
              </a:prstGeom>
              <a:blipFill>
                <a:blip r:embed="rId4"/>
                <a:stretch>
                  <a:fillRect t="-649" b="-32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BF77B1-1E41-61AE-E739-1578D1A7A085}"/>
              </a:ext>
            </a:extLst>
          </p:cNvPr>
          <p:cNvCxnSpPr/>
          <p:nvPr/>
        </p:nvCxnSpPr>
        <p:spPr>
          <a:xfrm>
            <a:off x="3115085" y="2610222"/>
            <a:ext cx="0" cy="2359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2BE0F1-7BB4-31CA-5CE1-0BC59091BF44}"/>
              </a:ext>
            </a:extLst>
          </p:cNvPr>
          <p:cNvCxnSpPr/>
          <p:nvPr/>
        </p:nvCxnSpPr>
        <p:spPr>
          <a:xfrm>
            <a:off x="5180142" y="3088834"/>
            <a:ext cx="1373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BC2D66-3217-E604-D220-884CACE779C2}"/>
              </a:ext>
            </a:extLst>
          </p:cNvPr>
          <p:cNvCxnSpPr/>
          <p:nvPr/>
        </p:nvCxnSpPr>
        <p:spPr>
          <a:xfrm flipH="1">
            <a:off x="5188892" y="3889481"/>
            <a:ext cx="1382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020427-48AF-218E-5E2F-BB4E6612B826}"/>
              </a:ext>
            </a:extLst>
          </p:cNvPr>
          <p:cNvSpPr txBox="1"/>
          <p:nvPr/>
        </p:nvSpPr>
        <p:spPr>
          <a:xfrm>
            <a:off x="5062128" y="2808727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err="1"/>
              <a:t>oPRF</a:t>
            </a:r>
            <a:r>
              <a:rPr lang="en-SG" sz="1100" dirty="0"/>
              <a:t> values, </a:t>
            </a:r>
            <a:r>
              <a:rPr lang="en-SG" sz="1100" dirty="0" err="1"/>
              <a:t>userID</a:t>
            </a:r>
            <a:endParaRPr lang="en-SG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20AC4-C43F-B6F4-080D-1B849C1B27B3}"/>
              </a:ext>
            </a:extLst>
          </p:cNvPr>
          <p:cNvSpPr txBox="1"/>
          <p:nvPr/>
        </p:nvSpPr>
        <p:spPr>
          <a:xfrm>
            <a:off x="5217332" y="3623959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err="1"/>
              <a:t>oPRF</a:t>
            </a:r>
            <a:r>
              <a:rPr lang="en-SG" sz="1100" dirty="0"/>
              <a:t> values, C, A</a:t>
            </a:r>
          </a:p>
        </p:txBody>
      </p:sp>
      <p:pic>
        <p:nvPicPr>
          <p:cNvPr id="19" name="Picture 2" descr="Client - Free marketing icons">
            <a:extLst>
              <a:ext uri="{FF2B5EF4-FFF2-40B4-BE49-F238E27FC236}">
                <a16:creationId xmlns:a16="http://schemas.microsoft.com/office/drawing/2014/main" id="{26EFA935-0765-B982-47F5-86F692A1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02" y="2237904"/>
            <a:ext cx="552326" cy="55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erver - Free technology icons">
            <a:extLst>
              <a:ext uri="{FF2B5EF4-FFF2-40B4-BE49-F238E27FC236}">
                <a16:creationId xmlns:a16="http://schemas.microsoft.com/office/drawing/2014/main" id="{0F910198-8958-5C53-B230-4A9779B3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202" y="2234016"/>
            <a:ext cx="552327" cy="5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0"/>
            <a:ext cx="8520600" cy="4093535"/>
          </a:xfrm>
        </p:spPr>
        <p:txBody>
          <a:bodyPr/>
          <a:lstStyle/>
          <a:p>
            <a:pPr marL="114300" indent="0">
              <a:buNone/>
            </a:pPr>
            <a:r>
              <a:rPr lang="en-SG" sz="1600" b="1" dirty="0"/>
              <a:t>Attack:</a:t>
            </a:r>
          </a:p>
          <a:p>
            <a:pPr marL="114300" indent="0">
              <a:buNone/>
            </a:pPr>
            <a:endParaRPr lang="en-SG" sz="1600" dirty="0"/>
          </a:p>
        </p:txBody>
      </p:sp>
      <p:pic>
        <p:nvPicPr>
          <p:cNvPr id="4" name="Picture 2" descr="Hacker - Free security icons">
            <a:extLst>
              <a:ext uri="{FF2B5EF4-FFF2-40B4-BE49-F238E27FC236}">
                <a16:creationId xmlns:a16="http://schemas.microsoft.com/office/drawing/2014/main" id="{70953C91-322D-A2D7-CB15-34D9FD72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070" y="1691648"/>
            <a:ext cx="831976" cy="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lient - Free marketing icons">
            <a:extLst>
              <a:ext uri="{FF2B5EF4-FFF2-40B4-BE49-F238E27FC236}">
                <a16:creationId xmlns:a16="http://schemas.microsoft.com/office/drawing/2014/main" id="{861C38FB-A51E-6982-E300-74A78ABB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69" y="1691648"/>
            <a:ext cx="831976" cy="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20675-D355-2E1B-4320-CCDF94E00E4B}"/>
              </a:ext>
            </a:extLst>
          </p:cNvPr>
          <p:cNvSpPr txBox="1"/>
          <p:nvPr/>
        </p:nvSpPr>
        <p:spPr>
          <a:xfrm>
            <a:off x="6381652" y="2747575"/>
            <a:ext cx="2686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dirty="0"/>
              <a:t>Compute key multi-collision ciphertext C*</a:t>
            </a:r>
          </a:p>
          <a:p>
            <a:pPr marL="228600" indent="-228600">
              <a:buAutoNum type="arabicPeriod"/>
            </a:pPr>
            <a:r>
              <a:rPr lang="en-SG" dirty="0"/>
              <a:t>Choose </a:t>
            </a:r>
            <a:r>
              <a:rPr lang="en-SG" dirty="0" err="1"/>
              <a:t>oPRF</a:t>
            </a:r>
            <a:r>
              <a:rPr lang="en-SG" dirty="0"/>
              <a:t> values and random key check value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9A391-03C1-0816-0784-862491E2F339}"/>
                  </a:ext>
                </a:extLst>
              </p:cNvPr>
              <p:cNvSpPr txBox="1"/>
              <p:nvPr/>
            </p:nvSpPr>
            <p:spPr>
              <a:xfrm>
                <a:off x="311700" y="3911412"/>
                <a:ext cx="625584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SG" dirty="0"/>
                  <a:t>Compute AEAD encryption key </a:t>
                </a:r>
                <a:r>
                  <a:rPr lang="en-SG" dirty="0" err="1"/>
                  <a:t>rw</a:t>
                </a:r>
                <a:r>
                  <a:rPr lang="en-SG" dirty="0"/>
                  <a:t> from the </a:t>
                </a:r>
                <a:r>
                  <a:rPr lang="en-SG" dirty="0" err="1"/>
                  <a:t>oPRF</a:t>
                </a:r>
                <a:r>
                  <a:rPr lang="en-SG" dirty="0"/>
                  <a:t> values and password</a:t>
                </a:r>
              </a:p>
              <a:p>
                <a:pPr marL="228600" indent="-228600">
                  <a:buAutoNum type="arabicPeriod"/>
                </a:pPr>
                <a:r>
                  <a:rPr lang="en-SG" dirty="0"/>
                  <a:t>Decrypt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𝐴𝐸𝐴𝐷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SG" dirty="0"/>
                  <a:t>. If decryption error, </a:t>
                </a:r>
                <a:r>
                  <a:rPr lang="en-SG" b="1" dirty="0"/>
                  <a:t>ABORT</a:t>
                </a:r>
              </a:p>
              <a:p>
                <a:pPr marL="228600" indent="-228600">
                  <a:buAutoNum type="arabicPeriod"/>
                </a:pPr>
                <a:r>
                  <a:rPr lang="en-SG" dirty="0"/>
                  <a:t>Compute the shared symmetric session key K</a:t>
                </a:r>
              </a:p>
              <a:p>
                <a:pPr marL="228600" indent="-228600">
                  <a:buAutoNum type="arabicPeriod"/>
                </a:pPr>
                <a:r>
                  <a:rPr lang="en-SG" dirty="0"/>
                  <a:t>Compute A’ under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1||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𝑢𝑠𝑒𝑟𝐼𝐷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228600" indent="-228600">
                  <a:buAutoNum type="arabicPeriod"/>
                </a:pPr>
                <a:r>
                  <a:rPr lang="en-SG" dirty="0"/>
                  <a:t>Check that A’=A. If not, </a:t>
                </a:r>
                <a:r>
                  <a:rPr lang="en-SG" b="1" dirty="0"/>
                  <a:t>ABORT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9A391-03C1-0816-0784-862491E2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911412"/>
                <a:ext cx="6255844" cy="1169551"/>
              </a:xfrm>
              <a:prstGeom prst="rect">
                <a:avLst/>
              </a:prstGeom>
              <a:blipFill>
                <a:blip r:embed="rId5"/>
                <a:stretch>
                  <a:fillRect l="-97" t="-1047" b="-47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C49425-FF7E-EAD0-3049-8D62B168E04F}"/>
              </a:ext>
            </a:extLst>
          </p:cNvPr>
          <p:cNvCxnSpPr>
            <a:cxnSpLocks/>
          </p:cNvCxnSpPr>
          <p:nvPr/>
        </p:nvCxnSpPr>
        <p:spPr>
          <a:xfrm flipH="1">
            <a:off x="2730075" y="3447594"/>
            <a:ext cx="3241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A1403F-95DC-50FD-6B59-1FBEB537AC43}"/>
              </a:ext>
            </a:extLst>
          </p:cNvPr>
          <p:cNvSpPr txBox="1"/>
          <p:nvPr/>
        </p:nvSpPr>
        <p:spPr>
          <a:xfrm>
            <a:off x="3589291" y="3134655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oPRF</a:t>
            </a:r>
            <a:r>
              <a:rPr lang="en-SG" dirty="0"/>
              <a:t> values, C*, A</a:t>
            </a:r>
          </a:p>
        </p:txBody>
      </p:sp>
    </p:spTree>
    <p:extLst>
      <p:ext uri="{BB962C8B-B14F-4D97-AF65-F5344CB8AC3E}">
        <p14:creationId xmlns:p14="http://schemas.microsoft.com/office/powerpoint/2010/main" val="116670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3A2AD-D8EC-4F43-787E-EA0CC5FD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19" y="973640"/>
            <a:ext cx="4891961" cy="395343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4E48127-9937-A4E6-8743-C1044FB81FB5}"/>
              </a:ext>
            </a:extLst>
          </p:cNvPr>
          <p:cNvSpPr txBox="1">
            <a:spLocks/>
          </p:cNvSpPr>
          <p:nvPr/>
        </p:nvSpPr>
        <p:spPr>
          <a:xfrm>
            <a:off x="7102815" y="1956930"/>
            <a:ext cx="1895956" cy="122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SG" sz="1200" dirty="0"/>
              <a:t>3 out of 5 vulnerable implementations emit distinct, explicit error messages during decryption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B22EF4-EC2C-4241-405E-6218211164AF}"/>
              </a:ext>
            </a:extLst>
          </p:cNvPr>
          <p:cNvCxnSpPr/>
          <p:nvPr/>
        </p:nvCxnSpPr>
        <p:spPr>
          <a:xfrm flipH="1" flipV="1">
            <a:off x="7017980" y="1422793"/>
            <a:ext cx="490858" cy="465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6D2548-015A-4D4A-275D-9FE9A5703B3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98450"/>
                <a:ext cx="8520600" cy="409353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SG" sz="1600" dirty="0"/>
                  <a:t>If implementation don’t have distinct error messages, then a timing channel from an early abort could be exploitable</a:t>
                </a:r>
              </a:p>
              <a:p>
                <a:pPr marL="114300" indent="0">
                  <a:buNone/>
                </a:pPr>
                <a:endParaRPr lang="en-SG" sz="1600" dirty="0"/>
              </a:p>
              <a:p>
                <a:pPr marL="114300" indent="0">
                  <a:buNone/>
                </a:pPr>
                <a:r>
                  <a:rPr lang="en-SG" sz="1600" b="1" dirty="0"/>
                  <a:t>Experiment setup:</a:t>
                </a:r>
                <a:br>
                  <a:rPr lang="en-SG" sz="1600" dirty="0"/>
                </a:br>
                <a:r>
                  <a:rPr lang="en-SG" sz="1600" dirty="0"/>
                  <a:t>Measured timing channel from the OPAQUE implementation </a:t>
                </a:r>
                <a:r>
                  <a:rPr lang="en-SG" sz="1600" dirty="0" err="1"/>
                  <a:t>libsphinx</a:t>
                </a:r>
                <a:endParaRPr lang="en-SG" sz="1600" dirty="0"/>
              </a:p>
              <a:p>
                <a:pPr marL="114300" indent="0">
                  <a:buNone/>
                </a:pPr>
                <a:r>
                  <a:rPr lang="en-SG" sz="1600" dirty="0"/>
                  <a:t>MacBook Pro with 2.5GHz Intel Core i7 processor using a static 1MB ciphertext</a:t>
                </a:r>
              </a:p>
              <a:p>
                <a:pPr marL="114300" indent="0">
                  <a:buNone/>
                </a:pPr>
                <a:r>
                  <a:rPr lang="en-SG" sz="1600" dirty="0"/>
                  <a:t>1000 trials each of decryption failure and key check failure</a:t>
                </a:r>
              </a:p>
              <a:p>
                <a:pPr marL="114300" indent="0">
                  <a:buNone/>
                </a:pPr>
                <a:endParaRPr lang="en-SG" sz="1600" dirty="0"/>
              </a:p>
              <a:p>
                <a:pPr marL="114300" indent="0">
                  <a:buNone/>
                </a:pPr>
                <a:r>
                  <a:rPr lang="en-SG" sz="1600" b="1" dirty="0"/>
                  <a:t>Results: </a:t>
                </a:r>
              </a:p>
              <a:p>
                <a:pPr marL="114300" indent="0">
                  <a:buNone/>
                </a:pPr>
                <a:r>
                  <a:rPr lang="en-SG" sz="1600" dirty="0"/>
                  <a:t>Median and mean time for decryption failure is 119 </a:t>
                </a:r>
                <a14:m>
                  <m:oMath xmlns:m="http://schemas.openxmlformats.org/officeDocument/2006/math">
                    <m:r>
                      <a:rPr lang="en-SG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SG" sz="1600" dirty="0"/>
                  <a:t> 2ms</a:t>
                </a:r>
              </a:p>
              <a:p>
                <a:pPr marL="114300" indent="0">
                  <a:buNone/>
                </a:pPr>
                <a:r>
                  <a:rPr lang="en-SG" sz="1600" dirty="0"/>
                  <a:t>Median and mean time for key check failure is 124 </a:t>
                </a:r>
                <a14:m>
                  <m:oMath xmlns:m="http://schemas.openxmlformats.org/officeDocument/2006/math">
                    <m:r>
                      <a:rPr lang="en-SG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SG" sz="1600" dirty="0"/>
                  <a:t> 2ms</a:t>
                </a:r>
              </a:p>
              <a:p>
                <a:pPr marL="114300" indent="0">
                  <a:buNone/>
                </a:pPr>
                <a:r>
                  <a:rPr lang="en-SG" sz="1600" dirty="0"/>
                  <a:t>Remote timing attacks could be feasible, though more queries could be necessary to reduce noise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6D2548-015A-4D4A-275D-9FE9A5703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98450"/>
                <a:ext cx="8520600" cy="40935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0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1"/>
            <a:ext cx="8520600" cy="1215428"/>
          </a:xfrm>
        </p:spPr>
        <p:txBody>
          <a:bodyPr/>
          <a:lstStyle/>
          <a:p>
            <a:pPr marL="114300" indent="0">
              <a:buNone/>
            </a:pPr>
            <a:r>
              <a:rPr lang="en-SG" sz="1600" dirty="0"/>
              <a:t>Experiment setup:</a:t>
            </a:r>
          </a:p>
          <a:p>
            <a:r>
              <a:rPr lang="en-SG" sz="1400" dirty="0"/>
              <a:t>Simulations using the datasets used for the </a:t>
            </a:r>
            <a:r>
              <a:rPr lang="en-SG" sz="1400" dirty="0" err="1"/>
              <a:t>Shadowsocks</a:t>
            </a:r>
            <a:r>
              <a:rPr lang="en-SG" sz="1400" dirty="0"/>
              <a:t> experiments</a:t>
            </a:r>
          </a:p>
          <a:p>
            <a:r>
              <a:rPr lang="en-SG" sz="1400" dirty="0"/>
              <a:t>Compute the success rate of passwords recovered for up to 100 partitioning oracle queries</a:t>
            </a:r>
          </a:p>
          <a:p>
            <a:r>
              <a:rPr lang="en-SG" sz="1400" dirty="0"/>
              <a:t>Maximum success rate: 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DE6D8-2538-7FDD-27F7-A5B525021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86" b="25707"/>
          <a:stretch/>
        </p:blipFill>
        <p:spPr>
          <a:xfrm>
            <a:off x="666974" y="1992597"/>
            <a:ext cx="3135854" cy="3089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3552C-F670-D66F-83FA-8771E71C4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63" t="8356" b="27813"/>
          <a:stretch/>
        </p:blipFill>
        <p:spPr>
          <a:xfrm>
            <a:off x="4044877" y="2125981"/>
            <a:ext cx="1835932" cy="2845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0331B-E162-B2AC-9420-A5148BBF2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75"/>
          <a:stretch/>
        </p:blipFill>
        <p:spPr>
          <a:xfrm>
            <a:off x="6013525" y="4467108"/>
            <a:ext cx="2605106" cy="504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B0151-3743-C0E5-3FC1-9A03D5BA3915}"/>
              </a:ext>
            </a:extLst>
          </p:cNvPr>
          <p:cNvSpPr txBox="1"/>
          <p:nvPr/>
        </p:nvSpPr>
        <p:spPr>
          <a:xfrm>
            <a:off x="6122858" y="2706456"/>
            <a:ext cx="26051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200" dirty="0"/>
              <a:t>The maximum total bandwidth and number of queries needed to guarantee a 20% success rate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675F0A-4733-C5B6-083A-024105ABFF85}"/>
              </a:ext>
            </a:extLst>
          </p:cNvPr>
          <p:cNvCxnSpPr/>
          <p:nvPr/>
        </p:nvCxnSpPr>
        <p:spPr>
          <a:xfrm flipH="1" flipV="1">
            <a:off x="5880809" y="2447365"/>
            <a:ext cx="579158" cy="1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2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1E0-0FA4-87FE-074E-5C1E29F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</p:spPr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2548-015A-4D4A-275D-9FE9A570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50"/>
            <a:ext cx="8520600" cy="4093535"/>
          </a:xfrm>
        </p:spPr>
        <p:txBody>
          <a:bodyPr/>
          <a:lstStyle/>
          <a:p>
            <a:pPr marL="114300" indent="0">
              <a:buNone/>
            </a:pPr>
            <a:r>
              <a:rPr lang="en-SG" sz="1600" dirty="0"/>
              <a:t>Some other possible partitioning oracle attack</a:t>
            </a:r>
          </a:p>
          <a:p>
            <a:r>
              <a:rPr lang="en-SG" sz="1600" dirty="0"/>
              <a:t>Hybrid encryption: Hybrid Public-key encryption (HPKE)</a:t>
            </a:r>
          </a:p>
          <a:p>
            <a:r>
              <a:rPr lang="en-SG" sz="1600" dirty="0"/>
              <a:t>Age file encryption tool</a:t>
            </a:r>
          </a:p>
          <a:p>
            <a:r>
              <a:rPr lang="en-SG" sz="1600" dirty="0"/>
              <a:t>Kerberos drafts (not adopted)</a:t>
            </a:r>
          </a:p>
          <a:p>
            <a:r>
              <a:rPr lang="en-SG" sz="1600" dirty="0"/>
              <a:t>JavaScript Object Signing and Encryption (JOSE)</a:t>
            </a:r>
          </a:p>
          <a:p>
            <a:r>
              <a:rPr lang="en-SG" sz="1600" dirty="0"/>
              <a:t>Anonymity systems: use partitioning oracles to learn which public key a recipient is using from a set of public keys</a:t>
            </a:r>
          </a:p>
        </p:txBody>
      </p:sp>
    </p:spTree>
    <p:extLst>
      <p:ext uri="{BB962C8B-B14F-4D97-AF65-F5344CB8AC3E}">
        <p14:creationId xmlns:p14="http://schemas.microsoft.com/office/powerpoint/2010/main" val="73636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2C6D28130494AAB4DA7DE44FE340C" ma:contentTypeVersion="17" ma:contentTypeDescription="Create a new document." ma:contentTypeScope="" ma:versionID="269130fc9a91df75df42190753b0f916">
  <xsd:schema xmlns:xsd="http://www.w3.org/2001/XMLSchema" xmlns:xs="http://www.w3.org/2001/XMLSchema" xmlns:p="http://schemas.microsoft.com/office/2006/metadata/properties" xmlns:ns3="f81a1966-93f4-4f21-b490-592ba3b38c7a" xmlns:ns4="cd1326a2-2a01-4d9d-bad2-b8b5527f8cbb" targetNamespace="http://schemas.microsoft.com/office/2006/metadata/properties" ma:root="true" ma:fieldsID="6cdee67e8cd962a8702d5eabb9a6b04f" ns3:_="" ns4:_="">
    <xsd:import namespace="f81a1966-93f4-4f21-b490-592ba3b38c7a"/>
    <xsd:import namespace="cd1326a2-2a01-4d9d-bad2-b8b5527f8c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a1966-93f4-4f21-b490-592ba3b38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326a2-2a01-4d9d-bad2-b8b5527f8c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81a1966-93f4-4f21-b490-592ba3b38c7a" xsi:nil="true"/>
  </documentManagement>
</p:properties>
</file>

<file path=customXml/itemProps1.xml><?xml version="1.0" encoding="utf-8"?>
<ds:datastoreItem xmlns:ds="http://schemas.openxmlformats.org/officeDocument/2006/customXml" ds:itemID="{72BF7CE8-AAF3-4010-8EB5-FCF2DDD2A7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1a1966-93f4-4f21-b490-592ba3b38c7a"/>
    <ds:schemaRef ds:uri="cd1326a2-2a01-4d9d-bad2-b8b5527f8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562E4F-BBCC-4965-AF3D-FDD646B547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0EDD4-62FF-4471-8D92-1C7E3D82E130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cd1326a2-2a01-4d9d-bad2-b8b5527f8cbb"/>
    <ds:schemaRef ds:uri="f81a1966-93f4-4f21-b490-592ba3b38c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1030</Words>
  <Application>Microsoft Office PowerPoint</Application>
  <PresentationFormat>On-screen Show (16:9)</PresentationFormat>
  <Paragraphs>117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Technology Infographics by Slidesgo</vt:lpstr>
      <vt:lpstr>Case Shadowsocks 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Shadowsocks </dc:title>
  <cp:lastModifiedBy>#LEE CI HUI#</cp:lastModifiedBy>
  <cp:revision>2</cp:revision>
  <dcterms:modified xsi:type="dcterms:W3CDTF">2023-12-03T19:53:27Z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0x010100C942C6D28130494AAB4DA7DE44FE340C</vt:lpwstr>
  </property>
</Properties>
</file>