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48a6e35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48a6e35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48a6e3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48a6e3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b945912d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b945912d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945912d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945912d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Minimiser W_max ⇒ Distribuer équitablement les opérations aux machines.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ba7c5ae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ba7c5ae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Minimiser C_max =&gt; Ressembler à SPT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ba7c5ae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ba7c5ae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Minimiser W_t =&gt; Affecter aux machines dont processing time est minimal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ba7c5ae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ba7c5a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Balancier entre les critères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ba7c5ae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ba7c5ae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 trop d’idée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b945912d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b945912d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50e6b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50e6b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945912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945912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48a6e35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48a6e35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493dc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493dc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Il faut expliciter le problème d’affectation et d’ordonnancement avec les notations avant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493dcf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493dcf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493dcf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493dcf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48a6e3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48a6e3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48a6e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48a6e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Etude de l'algorithme GRASP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pour le problème d'ordonnancement FJSSP-nfa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OS10 - A18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Adrien WARTELLE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Quoc Nhat Han </a:t>
            </a:r>
            <a:r>
              <a:rPr lang="en"/>
              <a:t>TRAN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Imad BOUCETTA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391775" y="1321375"/>
            <a:ext cx="30330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Construction de la RCL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</a:t>
            </a:r>
            <a:r>
              <a:rPr lang="en" sz="1800"/>
              <a:t>OFV : W</a:t>
            </a:r>
            <a:r>
              <a:rPr baseline="-25000" lang="en" sz="1800"/>
              <a:t>tot</a:t>
            </a:r>
            <a:r>
              <a:rPr lang="en" sz="1800"/>
              <a:t> (affectation),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baseline="-25000" lang="en" sz="1800"/>
              <a:t>max</a:t>
            </a:r>
            <a:r>
              <a:rPr lang="en" sz="1800"/>
              <a:t> (ordonnancement)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-Candidats : opérations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34375" y="3248750"/>
            <a:ext cx="3547800" cy="171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OFV(S∪{s</a:t>
            </a:r>
            <a:r>
              <a:rPr b="1" baseline="-25000" lang="en"/>
              <a:t>i</a:t>
            </a:r>
            <a:r>
              <a:rPr b="1" lang="en"/>
              <a:t>})</a:t>
            </a:r>
            <a:r>
              <a:rPr lang="en"/>
              <a:t>: Valeur de la fonction objective avec l’ajout de </a:t>
            </a:r>
            <a:r>
              <a:rPr b="1" lang="en"/>
              <a:t>s</a:t>
            </a:r>
            <a:r>
              <a:rPr b="1" baseline="-25000" lang="en"/>
              <a:t>i</a:t>
            </a:r>
            <a:endParaRPr b="1"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⍺</a:t>
            </a:r>
            <a:r>
              <a:rPr lang="en"/>
              <a:t> : “largeur“ relative de la RCL entre 0 et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P(s</a:t>
            </a:r>
            <a:r>
              <a:rPr b="1" baseline="-25000" lang="en"/>
              <a:t>i</a:t>
            </a:r>
            <a:r>
              <a:rPr b="1" lang="en"/>
              <a:t>) </a:t>
            </a:r>
            <a:r>
              <a:rPr lang="en"/>
              <a:t>: probabilité de sélectionner le candidat i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292300" y="554250"/>
            <a:ext cx="2126100" cy="7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C(s</a:t>
            </a:r>
            <a:r>
              <a:rPr baseline="-25000" lang="en"/>
              <a:t>i</a:t>
            </a:r>
            <a:r>
              <a:rPr b="1" lang="en"/>
              <a:t> </a:t>
            </a:r>
            <a:r>
              <a:rPr lang="en"/>
              <a:t>) = </a:t>
            </a:r>
            <a:r>
              <a:rPr lang="en"/>
              <a:t>OFV(S∪{s</a:t>
            </a:r>
            <a:r>
              <a:rPr baseline="-25000" lang="en"/>
              <a:t>i</a:t>
            </a:r>
            <a:r>
              <a:rPr lang="en"/>
              <a:t>})</a:t>
            </a:r>
            <a:endParaRPr/>
          </a:p>
        </p:txBody>
      </p:sp>
      <p:grpSp>
        <p:nvGrpSpPr>
          <p:cNvPr id="189" name="Google Shape;189;p22"/>
          <p:cNvGrpSpPr/>
          <p:nvPr/>
        </p:nvGrpSpPr>
        <p:grpSpPr>
          <a:xfrm>
            <a:off x="4163150" y="906450"/>
            <a:ext cx="2695200" cy="1119325"/>
            <a:chOff x="4163150" y="906450"/>
            <a:chExt cx="2695200" cy="1119325"/>
          </a:xfrm>
        </p:grpSpPr>
        <p:cxnSp>
          <p:nvCxnSpPr>
            <p:cNvPr id="190" name="Google Shape;190;p22"/>
            <p:cNvCxnSpPr>
              <a:stCxn id="188" idx="3"/>
              <a:endCxn id="191" idx="0"/>
            </p:cNvCxnSpPr>
            <p:nvPr/>
          </p:nvCxnSpPr>
          <p:spPr>
            <a:xfrm>
              <a:off x="5418400" y="906450"/>
              <a:ext cx="92400" cy="41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2"/>
            <p:cNvSpPr/>
            <p:nvPr/>
          </p:nvSpPr>
          <p:spPr>
            <a:xfrm>
              <a:off x="4163150" y="1321375"/>
              <a:ext cx="2695200" cy="70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Calcul de </a:t>
              </a:r>
              <a:r>
                <a:rPr b="1" lang="en"/>
                <a:t>Range</a:t>
              </a:r>
              <a:r>
                <a:rPr lang="en"/>
                <a:t> = OFV</a:t>
              </a:r>
              <a:r>
                <a:rPr baseline="-25000" lang="en"/>
                <a:t>max </a:t>
              </a:r>
              <a:r>
                <a:rPr lang="en"/>
                <a:t>- OFV</a:t>
              </a:r>
              <a:r>
                <a:rPr baseline="-25000" lang="en"/>
                <a:t>min</a:t>
              </a:r>
              <a:endParaRPr baseline="-25000"/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5342300" y="1673575"/>
            <a:ext cx="1993500" cy="1133688"/>
            <a:chOff x="5342300" y="1673575"/>
            <a:chExt cx="1993500" cy="1133688"/>
          </a:xfrm>
        </p:grpSpPr>
        <p:sp>
          <p:nvSpPr>
            <p:cNvPr id="193" name="Google Shape;193;p22"/>
            <p:cNvSpPr/>
            <p:nvPr/>
          </p:nvSpPr>
          <p:spPr>
            <a:xfrm>
              <a:off x="5342300" y="2169163"/>
              <a:ext cx="1993500" cy="63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Calcul de </a:t>
              </a:r>
              <a:r>
                <a:rPr b="1" lang="en"/>
                <a:t>Width</a:t>
              </a:r>
              <a:r>
                <a:rPr lang="en"/>
                <a:t> = Range * </a:t>
              </a:r>
              <a:r>
                <a:rPr b="1" lang="en"/>
                <a:t>⍺</a:t>
              </a:r>
              <a:endParaRPr/>
            </a:p>
          </p:txBody>
        </p:sp>
        <p:cxnSp>
          <p:nvCxnSpPr>
            <p:cNvPr id="194" name="Google Shape;194;p22"/>
            <p:cNvCxnSpPr>
              <a:stCxn id="191" idx="3"/>
            </p:cNvCxnSpPr>
            <p:nvPr/>
          </p:nvCxnSpPr>
          <p:spPr>
            <a:xfrm>
              <a:off x="6858350" y="1673575"/>
              <a:ext cx="323700" cy="50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5" name="Google Shape;195;p22"/>
          <p:cNvGrpSpPr/>
          <p:nvPr/>
        </p:nvGrpSpPr>
        <p:grpSpPr>
          <a:xfrm>
            <a:off x="6455725" y="2488213"/>
            <a:ext cx="2579100" cy="1012563"/>
            <a:chOff x="6455725" y="2488213"/>
            <a:chExt cx="2579100" cy="1012563"/>
          </a:xfrm>
        </p:grpSpPr>
        <p:cxnSp>
          <p:nvCxnSpPr>
            <p:cNvPr id="196" name="Google Shape;196;p22"/>
            <p:cNvCxnSpPr>
              <a:stCxn id="193" idx="3"/>
              <a:endCxn id="197" idx="0"/>
            </p:cNvCxnSpPr>
            <p:nvPr/>
          </p:nvCxnSpPr>
          <p:spPr>
            <a:xfrm>
              <a:off x="7335800" y="2488213"/>
              <a:ext cx="4095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" name="Google Shape;197;p22"/>
            <p:cNvSpPr/>
            <p:nvPr/>
          </p:nvSpPr>
          <p:spPr>
            <a:xfrm>
              <a:off x="6455725" y="2862675"/>
              <a:ext cx="2579100" cy="63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RCL ={</a:t>
              </a:r>
              <a:r>
                <a:rPr lang="en"/>
                <a:t>s</a:t>
              </a:r>
              <a:r>
                <a:rPr baseline="-25000" lang="en"/>
                <a:t>i</a:t>
              </a:r>
              <a:r>
                <a:rPr lang="en"/>
                <a:t>, </a:t>
              </a:r>
              <a:r>
                <a:rPr lang="en"/>
                <a:t>OFV(S∪{s</a:t>
              </a:r>
              <a:r>
                <a:rPr baseline="-25000" lang="en"/>
                <a:t>i</a:t>
              </a:r>
              <a:r>
                <a:rPr lang="en"/>
                <a:t>})∈ </a:t>
              </a:r>
              <a:r>
                <a:rPr lang="en"/>
                <a:t> [</a:t>
              </a:r>
              <a:r>
                <a:rPr lang="en"/>
                <a:t>OFV</a:t>
              </a:r>
              <a:r>
                <a:rPr baseline="-25000" lang="en"/>
                <a:t>min</a:t>
              </a:r>
              <a:r>
                <a:rPr lang="en"/>
                <a:t>,</a:t>
              </a:r>
              <a:r>
                <a:rPr lang="en"/>
                <a:t> OFV</a:t>
              </a:r>
              <a:r>
                <a:rPr baseline="-25000" lang="en"/>
                <a:t>min</a:t>
              </a:r>
              <a:r>
                <a:rPr lang="en"/>
                <a:t>+Width]}</a:t>
              </a:r>
              <a:endParaRPr/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3860100" y="3500775"/>
            <a:ext cx="3885175" cy="1523125"/>
            <a:chOff x="3860100" y="3500775"/>
            <a:chExt cx="3885175" cy="1523125"/>
          </a:xfrm>
        </p:grpSpPr>
        <p:cxnSp>
          <p:nvCxnSpPr>
            <p:cNvPr id="199" name="Google Shape;199;p22"/>
            <p:cNvCxnSpPr>
              <a:stCxn id="197" idx="2"/>
              <a:endCxn id="200" idx="3"/>
            </p:cNvCxnSpPr>
            <p:nvPr/>
          </p:nvCxnSpPr>
          <p:spPr>
            <a:xfrm flipH="1">
              <a:off x="7568875" y="3500775"/>
              <a:ext cx="176400" cy="4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1" name="Google Shape;201;p22"/>
            <p:cNvGrpSpPr/>
            <p:nvPr/>
          </p:nvGrpSpPr>
          <p:grpSpPr>
            <a:xfrm>
              <a:off x="3860100" y="3655100"/>
              <a:ext cx="3708650" cy="1368800"/>
              <a:chOff x="3860100" y="3655100"/>
              <a:chExt cx="3708650" cy="1368800"/>
            </a:xfrm>
          </p:grpSpPr>
          <p:sp>
            <p:nvSpPr>
              <p:cNvPr id="200" name="Google Shape;200;p22"/>
              <p:cNvSpPr/>
              <p:nvPr/>
            </p:nvSpPr>
            <p:spPr>
              <a:xfrm>
                <a:off x="4756850" y="3655100"/>
                <a:ext cx="2811900" cy="638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Rank (sort) candidates in RCL</a:t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3860100" y="4385800"/>
                <a:ext cx="1993500" cy="638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P(</a:t>
                </a:r>
                <a:r>
                  <a:rPr lang="en"/>
                  <a:t>s</a:t>
                </a:r>
                <a:r>
                  <a:rPr baseline="-25000" lang="en"/>
                  <a:t>i</a:t>
                </a:r>
                <a:r>
                  <a:rPr lang="en"/>
                  <a:t>)</a:t>
                </a:r>
                <a:r>
                  <a:rPr lang="en"/>
                  <a:t> = (1/r)/sum</a:t>
                </a:r>
                <a:r>
                  <a:rPr baseline="-25000" lang="en"/>
                  <a:t>RCL</a:t>
                </a:r>
                <a:r>
                  <a:rPr lang="en"/>
                  <a:t>(1/r)</a:t>
                </a:r>
                <a:endParaRPr/>
              </a:p>
            </p:txBody>
          </p:sp>
          <p:cxnSp>
            <p:nvCxnSpPr>
              <p:cNvPr id="203" name="Google Shape;203;p22"/>
              <p:cNvCxnSpPr>
                <a:stCxn id="200" idx="2"/>
                <a:endCxn id="202" idx="3"/>
              </p:cNvCxnSpPr>
              <p:nvPr/>
            </p:nvCxnSpPr>
            <p:spPr>
              <a:xfrm flipH="1">
                <a:off x="5853500" y="4293200"/>
                <a:ext cx="309300" cy="41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391775" y="1321375"/>
            <a:ext cx="30330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Phase de recherche locale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-Choix de </a:t>
            </a:r>
            <a:r>
              <a:rPr b="1" lang="en"/>
              <a:t>⍺</a:t>
            </a:r>
            <a:r>
              <a:rPr lang="en"/>
              <a:t> </a:t>
            </a:r>
            <a:endParaRPr sz="1800"/>
          </a:p>
        </p:txBody>
      </p:sp>
      <p:sp>
        <p:nvSpPr>
          <p:cNvPr id="210" name="Google Shape;210;p23"/>
          <p:cNvSpPr/>
          <p:nvPr/>
        </p:nvSpPr>
        <p:spPr>
          <a:xfrm>
            <a:off x="8524800" y="4514675"/>
            <a:ext cx="6192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009225" y="310400"/>
            <a:ext cx="1023600" cy="9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Début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5775375" y="1450625"/>
            <a:ext cx="1491300" cy="5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Initialisation : t, i=0 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9950" y="3462725"/>
            <a:ext cx="3547800" cy="69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 </a:t>
            </a:r>
            <a:r>
              <a:rPr lang="en"/>
              <a:t>: nombre d’itérations (de recherches)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baseline="-25000" lang="en"/>
              <a:t>i</a:t>
            </a:r>
            <a:r>
              <a:rPr b="1" baseline="30000" lang="en"/>
              <a:t>⍺</a:t>
            </a:r>
            <a:r>
              <a:rPr b="1" lang="en"/>
              <a:t>  </a:t>
            </a:r>
            <a:r>
              <a:rPr lang="en"/>
              <a:t>: Solutions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521075" y="4166525"/>
            <a:ext cx="14913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Retourner les t solutions </a:t>
            </a:r>
            <a:r>
              <a:rPr lang="en"/>
              <a:t>S</a:t>
            </a:r>
            <a:r>
              <a:rPr baseline="-25000" lang="en"/>
              <a:t>i</a:t>
            </a:r>
            <a:r>
              <a:rPr baseline="30000" lang="en"/>
              <a:t>⍺</a:t>
            </a:r>
            <a:endParaRPr/>
          </a:p>
        </p:txBody>
      </p:sp>
      <p:cxnSp>
        <p:nvCxnSpPr>
          <p:cNvPr id="215" name="Google Shape;215;p23"/>
          <p:cNvCxnSpPr>
            <a:stCxn id="211" idx="4"/>
            <a:endCxn id="212" idx="0"/>
          </p:cNvCxnSpPr>
          <p:nvPr/>
        </p:nvCxnSpPr>
        <p:spPr>
          <a:xfrm>
            <a:off x="6521025" y="1232900"/>
            <a:ext cx="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stCxn id="212" idx="2"/>
          </p:cNvCxnSpPr>
          <p:nvPr/>
        </p:nvCxnSpPr>
        <p:spPr>
          <a:xfrm>
            <a:off x="6521025" y="2032025"/>
            <a:ext cx="12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/>
          <p:nvPr/>
        </p:nvSpPr>
        <p:spPr>
          <a:xfrm>
            <a:off x="5712175" y="2312675"/>
            <a:ext cx="1870200" cy="4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Choisir aléatoirement </a:t>
            </a:r>
            <a:r>
              <a:rPr b="1" lang="en"/>
              <a:t>⍺</a:t>
            </a:r>
            <a:r>
              <a:rPr lang="en"/>
              <a:t> ∈ [0,1]</a:t>
            </a:r>
            <a:endParaRPr/>
          </a:p>
        </p:txBody>
      </p:sp>
      <p:cxnSp>
        <p:nvCxnSpPr>
          <p:cNvPr id="218" name="Google Shape;218;p23"/>
          <p:cNvCxnSpPr>
            <a:stCxn id="217" idx="2"/>
          </p:cNvCxnSpPr>
          <p:nvPr/>
        </p:nvCxnSpPr>
        <p:spPr>
          <a:xfrm flipH="1">
            <a:off x="6634675" y="2805575"/>
            <a:ext cx="126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3"/>
          <p:cNvSpPr/>
          <p:nvPr/>
        </p:nvSpPr>
        <p:spPr>
          <a:xfrm>
            <a:off x="5955475" y="3086225"/>
            <a:ext cx="1371000" cy="6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Construire </a:t>
            </a:r>
            <a:r>
              <a:rPr lang="en"/>
              <a:t>S</a:t>
            </a:r>
            <a:r>
              <a:rPr baseline="-25000" lang="en"/>
              <a:t>i</a:t>
            </a:r>
            <a:r>
              <a:rPr baseline="30000" lang="en"/>
              <a:t>⍺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397775" y="3930300"/>
            <a:ext cx="1491300" cy="696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== t ?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4145125" y="3045650"/>
            <a:ext cx="1162800" cy="4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i +1</a:t>
            </a:r>
            <a:endParaRPr/>
          </a:p>
        </p:txBody>
      </p:sp>
      <p:cxnSp>
        <p:nvCxnSpPr>
          <p:cNvPr id="222" name="Google Shape;222;p23"/>
          <p:cNvCxnSpPr>
            <a:stCxn id="221" idx="0"/>
            <a:endCxn id="217" idx="1"/>
          </p:cNvCxnSpPr>
          <p:nvPr/>
        </p:nvCxnSpPr>
        <p:spPr>
          <a:xfrm flipH="1" rot="10800000">
            <a:off x="4726525" y="2559050"/>
            <a:ext cx="9858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>
            <a:stCxn id="220" idx="0"/>
            <a:endCxn id="221" idx="2"/>
          </p:cNvCxnSpPr>
          <p:nvPr/>
        </p:nvCxnSpPr>
        <p:spPr>
          <a:xfrm rot="10800000">
            <a:off x="4726425" y="3538500"/>
            <a:ext cx="4170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3"/>
          <p:cNvCxnSpPr>
            <a:stCxn id="220" idx="3"/>
            <a:endCxn id="214" idx="1"/>
          </p:cNvCxnSpPr>
          <p:nvPr/>
        </p:nvCxnSpPr>
        <p:spPr>
          <a:xfrm>
            <a:off x="5889075" y="4278450"/>
            <a:ext cx="6321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>
            <a:stCxn id="219" idx="1"/>
          </p:cNvCxnSpPr>
          <p:nvPr/>
        </p:nvCxnSpPr>
        <p:spPr>
          <a:xfrm flipH="1">
            <a:off x="5509975" y="3408425"/>
            <a:ext cx="4455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3"/>
          <p:cNvSpPr txBox="1"/>
          <p:nvPr/>
        </p:nvSpPr>
        <p:spPr>
          <a:xfrm>
            <a:off x="4322050" y="3729875"/>
            <a:ext cx="619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</a:t>
            </a:r>
            <a:endParaRPr b="1"/>
          </a:p>
        </p:txBody>
      </p:sp>
      <p:sp>
        <p:nvSpPr>
          <p:cNvPr id="227" name="Google Shape;227;p23"/>
          <p:cNvSpPr txBox="1"/>
          <p:nvPr/>
        </p:nvSpPr>
        <p:spPr>
          <a:xfrm>
            <a:off x="5737575" y="4429925"/>
            <a:ext cx="619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OUI</a:t>
            </a:r>
            <a:endParaRPr b="1"/>
          </a:p>
        </p:txBody>
      </p:sp>
      <p:cxnSp>
        <p:nvCxnSpPr>
          <p:cNvPr id="228" name="Google Shape;228;p23"/>
          <p:cNvCxnSpPr>
            <a:stCxn id="214" idx="3"/>
            <a:endCxn id="210" idx="2"/>
          </p:cNvCxnSpPr>
          <p:nvPr/>
        </p:nvCxnSpPr>
        <p:spPr>
          <a:xfrm>
            <a:off x="8012375" y="4514675"/>
            <a:ext cx="5124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3"/>
          <p:cNvSpPr txBox="1"/>
          <p:nvPr/>
        </p:nvSpPr>
        <p:spPr>
          <a:xfrm>
            <a:off x="8106775" y="4363025"/>
            <a:ext cx="619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</a:t>
            </a:r>
            <a:endParaRPr b="1"/>
          </a:p>
        </p:txBody>
      </p:sp>
      <p:sp>
        <p:nvSpPr>
          <p:cNvPr id="230" name="Google Shape;230;p23"/>
          <p:cNvSpPr/>
          <p:nvPr/>
        </p:nvSpPr>
        <p:spPr>
          <a:xfrm>
            <a:off x="7582375" y="2918975"/>
            <a:ext cx="1491300" cy="8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d’une solution optimale </a:t>
            </a:r>
            <a:r>
              <a:rPr b="1" lang="en"/>
              <a:t>selon le critère</a:t>
            </a:r>
            <a:endParaRPr b="1"/>
          </a:p>
        </p:txBody>
      </p:sp>
      <p:cxnSp>
        <p:nvCxnSpPr>
          <p:cNvPr id="231" name="Google Shape;231;p23"/>
          <p:cNvCxnSpPr>
            <a:stCxn id="214" idx="3"/>
            <a:endCxn id="230" idx="2"/>
          </p:cNvCxnSpPr>
          <p:nvPr/>
        </p:nvCxnSpPr>
        <p:spPr>
          <a:xfrm flipH="1" rot="10800000">
            <a:off x="8012375" y="3756575"/>
            <a:ext cx="3156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>
            <a:stCxn id="230" idx="2"/>
            <a:endCxn id="210" idx="0"/>
          </p:cNvCxnSpPr>
          <p:nvPr/>
        </p:nvCxnSpPr>
        <p:spPr>
          <a:xfrm>
            <a:off x="8328025" y="3756575"/>
            <a:ext cx="5064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 partir de l’ensemble des solutions construites, déterminer celle qui minimise F(x,y,z) la somme linéaire de C</a:t>
            </a:r>
            <a:r>
              <a:rPr baseline="-25000" lang="en"/>
              <a:t>max</a:t>
            </a:r>
            <a:r>
              <a:rPr lang="en"/>
              <a:t>, W</a:t>
            </a:r>
            <a:r>
              <a:rPr baseline="-25000" lang="en"/>
              <a:t>max</a:t>
            </a:r>
            <a:r>
              <a:rPr lang="en"/>
              <a:t>, W</a:t>
            </a:r>
            <a:r>
              <a:rPr baseline="-25000" lang="en"/>
              <a:t>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Critères possibles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+"/>
            </a:pPr>
            <a:r>
              <a:rPr lang="en"/>
              <a:t>Min C</a:t>
            </a:r>
            <a:r>
              <a:rPr baseline="-25000" lang="en"/>
              <a:t>max</a:t>
            </a:r>
            <a:r>
              <a:rPr lang="en"/>
              <a:t> (F(1,0,0))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/>
              <a:t>Min W</a:t>
            </a:r>
            <a:r>
              <a:rPr baseline="-25000" lang="en"/>
              <a:t>max</a:t>
            </a:r>
            <a:r>
              <a:rPr lang="en"/>
              <a:t> (F(0,1,0))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/>
              <a:t>Min W</a:t>
            </a:r>
            <a:r>
              <a:rPr baseline="-25000" lang="en"/>
              <a:t>t</a:t>
            </a:r>
            <a:r>
              <a:rPr lang="en"/>
              <a:t> (F(0,0,1))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/>
              <a:t>Mélange. Ex : F(0.5,0.3,0.2)</a:t>
            </a:r>
            <a:endParaRPr/>
          </a:p>
        </p:txBody>
      </p:sp>
      <p:sp>
        <p:nvSpPr>
          <p:cNvPr id="239" name="Google Shape;23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Finalisation de solution</a:t>
            </a:r>
            <a:endParaRPr/>
          </a:p>
        </p:txBody>
      </p:sp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 ordonnancement optimum local pour 4x5. Minimiser W</a:t>
            </a:r>
            <a:r>
              <a:rPr baseline="-25000" lang="en" sz="1800"/>
              <a:t>max</a:t>
            </a:r>
            <a:endParaRPr baseline="-25000" sz="1800"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38" y="232750"/>
            <a:ext cx="5519733" cy="41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 ordonnancement optimum local pour 8x8. Minimiser C</a:t>
            </a:r>
            <a:r>
              <a:rPr baseline="-25000" lang="en" sz="1800"/>
              <a:t>max</a:t>
            </a:r>
            <a:endParaRPr baseline="-25000" sz="1800"/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63" y="304800"/>
            <a:ext cx="5423667" cy="40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ordonnancement optimum local pour 10x10. Minimiser W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13" y="304800"/>
            <a:ext cx="5423667" cy="40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 ordonnancement optimum local pour 15x10. Minimiser un mélange F(0.5, 0.2, 0.3)</a:t>
            </a:r>
            <a:endParaRPr sz="180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63" y="304800"/>
            <a:ext cx="5423667" cy="40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Proches à la frontière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Comparer les 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Ressembler à un cône inversé</a:t>
            </a:r>
            <a:endParaRPr/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du front Parento</a:t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793400"/>
            <a:ext cx="4808300" cy="35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résultats et comparaisons avec l’article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- 1000 itérations.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Nos résultats s’approchent ceux de l’article ⇒ Reproductivité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Temps d’exécution faible ⇒ Faisabilité &amp; Efficacité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50" y="1154500"/>
            <a:ext cx="3745425" cy="162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680" y="2955523"/>
            <a:ext cx="5030355" cy="16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présentation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Définition de Flexible Job Shop Scheduling Problem &amp; FJSSP-nfa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L’algorithme GRASP &amp;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Finalisation de solutions &amp; Résultats 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</a:t>
            </a:r>
            <a:r>
              <a:rPr lang="en"/>
              <a:t>Job Shop</a:t>
            </a:r>
            <a:r>
              <a:rPr lang="en"/>
              <a:t> Scheduling Problem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Nombre de tâches et de machines sont spécifiés.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Chaque tâche consiste d’une séquence d'opérations fixe.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Chaque opération peut être traitée sur un ensemble de machines avec des différent durées.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Une machine ne peut exécuter qu’une opération à la fois.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FJSSP-nfa : non fixed availability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Les tâches  de maintenance préventive doivent être exécutées  dans une fenêtre temporelle.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Une opération interrompue par la maintenance, doit être  redémarré quand la machine disponible.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Une machine ne peut traiter qu’une </a:t>
            </a:r>
            <a:r>
              <a:rPr lang="en"/>
              <a:t>tâche</a:t>
            </a:r>
            <a:r>
              <a:rPr lang="en"/>
              <a:t> ou une </a:t>
            </a:r>
            <a:r>
              <a:rPr lang="en"/>
              <a:t>opération</a:t>
            </a:r>
            <a:r>
              <a:rPr lang="en"/>
              <a:t> </a:t>
            </a:r>
            <a:r>
              <a:rPr lang="en"/>
              <a:t>de maintenance à la fois.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Minimisation de la date de fin </a:t>
            </a:r>
            <a:r>
              <a:rPr lang="en"/>
              <a:t> </a:t>
            </a:r>
            <a:r>
              <a:rPr lang="en"/>
              <a:t>de l’ordonnancement C</a:t>
            </a:r>
            <a:r>
              <a:rPr baseline="-25000" lang="en"/>
              <a:t>max</a:t>
            </a:r>
            <a:r>
              <a:rPr baseline="30000" lang="en"/>
              <a:t> 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Minimisation de la charge maximale d’occupation des machines  W</a:t>
            </a:r>
            <a:r>
              <a:rPr baseline="-25000" lang="en"/>
              <a:t>max</a:t>
            </a:r>
            <a:r>
              <a:rPr baseline="30000" lang="en"/>
              <a:t> 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- Minimisation de la charge totale d’occupation des machines  W</a:t>
            </a:r>
            <a:r>
              <a:rPr baseline="-25000" lang="en"/>
              <a:t>tot</a:t>
            </a:r>
            <a:r>
              <a:rPr baseline="30000" lang="en"/>
              <a:t> </a:t>
            </a:r>
            <a:r>
              <a:rPr lang="en"/>
              <a:t>:</a:t>
            </a:r>
            <a:br>
              <a:rPr lang="en"/>
            </a:b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606" y="3313713"/>
            <a:ext cx="2874384" cy="49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252" y="4205837"/>
            <a:ext cx="2819491" cy="50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932" y="2519924"/>
            <a:ext cx="1833743" cy="275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Minimisation d’</a:t>
            </a:r>
            <a:r>
              <a:rPr lang="en"/>
              <a:t>une combinaison linéaire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1</a:t>
            </a:r>
            <a:r>
              <a:rPr lang="en"/>
              <a:t> et w</a:t>
            </a:r>
            <a:r>
              <a:rPr baseline="-25000" lang="en"/>
              <a:t>1</a:t>
            </a:r>
            <a:r>
              <a:rPr lang="en"/>
              <a:t> sont des paramètres donnés en fonction des préférences d’objectif avec </a:t>
            </a:r>
            <a:br>
              <a:rPr lang="en"/>
            </a:b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63" y="3412461"/>
            <a:ext cx="1718670" cy="19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293" y="2523852"/>
            <a:ext cx="3529014" cy="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Complexité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 problème est  NP-difficile.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Le </a:t>
            </a:r>
            <a:r>
              <a:rPr lang="en"/>
              <a:t>problème</a:t>
            </a:r>
            <a:r>
              <a:rPr lang="en"/>
              <a:t> doit traiter l’affectation des </a:t>
            </a:r>
            <a:r>
              <a:rPr lang="en"/>
              <a:t>opérations</a:t>
            </a:r>
            <a:r>
              <a:rPr lang="en"/>
              <a:t> au machines ainsi que leurs </a:t>
            </a:r>
            <a:r>
              <a:rPr lang="en"/>
              <a:t>séquencement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Les méthodes exactes par graphes disjonctifs sont limitées à 20 tâches et 10 machines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Les </a:t>
            </a:r>
            <a:r>
              <a:rPr lang="en"/>
              <a:t>métaheuristiques</a:t>
            </a:r>
            <a:r>
              <a:rPr lang="en"/>
              <a:t> sont les plus </a:t>
            </a:r>
            <a:r>
              <a:rPr lang="en"/>
              <a:t>adaptées</a:t>
            </a:r>
            <a:r>
              <a:rPr lang="en"/>
              <a:t> pour  traiter ce problème  (i.e. hGA, GRASP …)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GRASP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-GRASP : Greedy Randomized </a:t>
            </a:r>
            <a:r>
              <a:rPr lang="en"/>
              <a:t>Adaptive</a:t>
            </a:r>
            <a:r>
              <a:rPr lang="en"/>
              <a:t> Search Procedure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Metaheuristic avec </a:t>
            </a:r>
            <a:r>
              <a:rPr lang="en"/>
              <a:t> </a:t>
            </a:r>
            <a:r>
              <a:rPr b="1" lang="en"/>
              <a:t>2 phases</a:t>
            </a:r>
            <a:r>
              <a:rPr lang="en"/>
              <a:t> : </a:t>
            </a:r>
            <a:r>
              <a:rPr lang="en"/>
              <a:t>Construction itérative, Recherche locale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Greedy</a:t>
            </a:r>
            <a:r>
              <a:rPr lang="en"/>
              <a:t> : utilisation d’une fonction d’évaluation pour l’ajout de candidats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Randomized</a:t>
            </a:r>
            <a:r>
              <a:rPr lang="en"/>
              <a:t> : choix randomisé des candidats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Adaptive</a:t>
            </a:r>
            <a:r>
              <a:rPr lang="en"/>
              <a:t> : mise à jour des coût d’ajouts à chaque itération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/>
              <a:t>Search </a:t>
            </a:r>
            <a:r>
              <a:rPr lang="en"/>
              <a:t>: Recherche locale (randomisé) de solutions dans le voisinage de la solution d’une heuristique de 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5191075" y="480600"/>
            <a:ext cx="1721700" cy="7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Initialiser S, C(</a:t>
            </a:r>
            <a:r>
              <a:rPr lang="en"/>
              <a:t>s</a:t>
            </a:r>
            <a:r>
              <a:rPr baseline="-25000" lang="en"/>
              <a:t>i</a:t>
            </a:r>
            <a:r>
              <a:rPr b="1" lang="en"/>
              <a:t> </a:t>
            </a:r>
            <a:r>
              <a:rPr lang="en"/>
              <a:t>)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68425" y="3632125"/>
            <a:ext cx="3547800" cy="131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</a:t>
            </a:r>
            <a:r>
              <a:rPr lang="en"/>
              <a:t>: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baseline="-25000" lang="en"/>
              <a:t>i</a:t>
            </a:r>
            <a:r>
              <a:rPr lang="en"/>
              <a:t> : </a:t>
            </a:r>
            <a:r>
              <a:rPr lang="en"/>
              <a:t>Candidats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C(</a:t>
            </a:r>
            <a:r>
              <a:rPr b="1" lang="en"/>
              <a:t>s</a:t>
            </a:r>
            <a:r>
              <a:rPr b="1" baseline="-25000" lang="en"/>
              <a:t>i</a:t>
            </a:r>
            <a:r>
              <a:rPr b="1" lang="en"/>
              <a:t> ) </a:t>
            </a:r>
            <a:r>
              <a:rPr lang="en"/>
              <a:t>: Coût d’ajout de chaque candidat à la solution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RCL</a:t>
            </a:r>
            <a:r>
              <a:rPr lang="en"/>
              <a:t> : Liste de Candidats Restreinte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612725" y="1453350"/>
            <a:ext cx="3032975" cy="9225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contient tous les candidats ?</a:t>
            </a:r>
            <a:endParaRPr/>
          </a:p>
        </p:txBody>
      </p:sp>
      <p:cxnSp>
        <p:nvCxnSpPr>
          <p:cNvPr id="150" name="Google Shape;150;p21"/>
          <p:cNvCxnSpPr>
            <a:stCxn id="147" idx="2"/>
            <a:endCxn id="149" idx="0"/>
          </p:cNvCxnSpPr>
          <p:nvPr/>
        </p:nvCxnSpPr>
        <p:spPr>
          <a:xfrm>
            <a:off x="6051925" y="1244700"/>
            <a:ext cx="774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/>
          <p:nvPr/>
        </p:nvSpPr>
        <p:spPr>
          <a:xfrm>
            <a:off x="3984250" y="3525775"/>
            <a:ext cx="1263900" cy="6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Sélectionner aléatoirement s ∈ RCL</a:t>
            </a:r>
            <a:endParaRPr/>
          </a:p>
        </p:txBody>
      </p:sp>
      <p:grpSp>
        <p:nvGrpSpPr>
          <p:cNvPr id="152" name="Google Shape;152;p21"/>
          <p:cNvGrpSpPr/>
          <p:nvPr/>
        </p:nvGrpSpPr>
        <p:grpSpPr>
          <a:xfrm>
            <a:off x="3845350" y="1883000"/>
            <a:ext cx="1541700" cy="1642763"/>
            <a:chOff x="3845350" y="1883000"/>
            <a:chExt cx="1541700" cy="1642763"/>
          </a:xfrm>
        </p:grpSpPr>
        <p:sp>
          <p:nvSpPr>
            <p:cNvPr id="153" name="Google Shape;153;p21"/>
            <p:cNvSpPr/>
            <p:nvPr/>
          </p:nvSpPr>
          <p:spPr>
            <a:xfrm>
              <a:off x="3845350" y="2375863"/>
              <a:ext cx="1541700" cy="70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Construire la RCL avec les s</a:t>
              </a:r>
              <a:r>
                <a:rPr baseline="-25000" lang="en"/>
                <a:t>i</a:t>
              </a:r>
              <a:r>
                <a:rPr lang="en"/>
                <a:t> ∉ S</a:t>
              </a:r>
              <a:endParaRPr/>
            </a:p>
          </p:txBody>
        </p:sp>
        <p:cxnSp>
          <p:nvCxnSpPr>
            <p:cNvPr id="154" name="Google Shape;154;p21"/>
            <p:cNvCxnSpPr>
              <a:stCxn id="149" idx="1"/>
              <a:endCxn id="153" idx="0"/>
            </p:cNvCxnSpPr>
            <p:nvPr/>
          </p:nvCxnSpPr>
          <p:spPr>
            <a:xfrm>
              <a:off x="4612725" y="1914613"/>
              <a:ext cx="3600" cy="46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1"/>
            <p:cNvCxnSpPr>
              <a:stCxn id="153" idx="2"/>
              <a:endCxn id="151" idx="0"/>
            </p:cNvCxnSpPr>
            <p:nvPr/>
          </p:nvCxnSpPr>
          <p:spPr>
            <a:xfrm>
              <a:off x="4616200" y="3083563"/>
              <a:ext cx="0" cy="4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1"/>
            <p:cNvSpPr txBox="1"/>
            <p:nvPr/>
          </p:nvSpPr>
          <p:spPr>
            <a:xfrm>
              <a:off x="3854475" y="1883000"/>
              <a:ext cx="6192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NON</a:t>
              </a:r>
              <a:endParaRPr b="1"/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3927400" y="4138075"/>
            <a:ext cx="1588800" cy="819000"/>
            <a:chOff x="3927400" y="4138075"/>
            <a:chExt cx="1588800" cy="819000"/>
          </a:xfrm>
        </p:grpSpPr>
        <p:sp>
          <p:nvSpPr>
            <p:cNvPr id="158" name="Google Shape;158;p21"/>
            <p:cNvSpPr/>
            <p:nvPr/>
          </p:nvSpPr>
          <p:spPr>
            <a:xfrm>
              <a:off x="3927400" y="4438975"/>
              <a:ext cx="1377600" cy="5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 = S∪{s}</a:t>
              </a:r>
              <a:endParaRPr/>
            </a:p>
          </p:txBody>
        </p:sp>
        <p:cxnSp>
          <p:nvCxnSpPr>
            <p:cNvPr id="159" name="Google Shape;159;p21"/>
            <p:cNvCxnSpPr>
              <a:stCxn id="151" idx="2"/>
              <a:endCxn id="158" idx="0"/>
            </p:cNvCxnSpPr>
            <p:nvPr/>
          </p:nvCxnSpPr>
          <p:spPr>
            <a:xfrm>
              <a:off x="4616200" y="4138075"/>
              <a:ext cx="0" cy="30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1"/>
            <p:cNvCxnSpPr>
              <a:stCxn id="158" idx="3"/>
              <a:endCxn id="161" idx="1"/>
            </p:cNvCxnSpPr>
            <p:nvPr/>
          </p:nvCxnSpPr>
          <p:spPr>
            <a:xfrm>
              <a:off x="5305000" y="4698025"/>
              <a:ext cx="21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2" name="Google Shape;162;p21"/>
          <p:cNvGrpSpPr/>
          <p:nvPr/>
        </p:nvGrpSpPr>
        <p:grpSpPr>
          <a:xfrm>
            <a:off x="7127600" y="1914625"/>
            <a:ext cx="1213200" cy="1933650"/>
            <a:chOff x="7127600" y="1914625"/>
            <a:chExt cx="1213200" cy="1933650"/>
          </a:xfrm>
        </p:grpSpPr>
        <p:cxnSp>
          <p:nvCxnSpPr>
            <p:cNvPr id="163" name="Google Shape;163;p21"/>
            <p:cNvCxnSpPr/>
            <p:nvPr/>
          </p:nvCxnSpPr>
          <p:spPr>
            <a:xfrm flipH="1">
              <a:off x="7633100" y="1914625"/>
              <a:ext cx="12600" cy="56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21"/>
            <p:cNvSpPr txBox="1"/>
            <p:nvPr/>
          </p:nvSpPr>
          <p:spPr>
            <a:xfrm>
              <a:off x="7633100" y="1930250"/>
              <a:ext cx="707700" cy="2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OUI</a:t>
              </a:r>
              <a:endParaRPr b="1"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7127600" y="2470675"/>
              <a:ext cx="1023600" cy="5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Retourner S</a:t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329800" y="3285775"/>
              <a:ext cx="619200" cy="562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</a:t>
              </a:r>
              <a:endParaRPr/>
            </a:p>
          </p:txBody>
        </p:sp>
        <p:cxnSp>
          <p:nvCxnSpPr>
            <p:cNvPr id="167" name="Google Shape;167;p21"/>
            <p:cNvCxnSpPr>
              <a:stCxn id="165" idx="2"/>
              <a:endCxn id="166" idx="0"/>
            </p:cNvCxnSpPr>
            <p:nvPr/>
          </p:nvCxnSpPr>
          <p:spPr>
            <a:xfrm>
              <a:off x="7639400" y="2988775"/>
              <a:ext cx="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8" name="Google Shape;168;p21"/>
          <p:cNvSpPr/>
          <p:nvPr/>
        </p:nvSpPr>
        <p:spPr>
          <a:xfrm>
            <a:off x="3753350" y="398875"/>
            <a:ext cx="1023600" cy="9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Début</a:t>
            </a:r>
            <a:endParaRPr/>
          </a:p>
        </p:txBody>
      </p:sp>
      <p:cxnSp>
        <p:nvCxnSpPr>
          <p:cNvPr id="169" name="Google Shape;169;p21"/>
          <p:cNvCxnSpPr>
            <a:stCxn id="168" idx="6"/>
            <a:endCxn id="147" idx="1"/>
          </p:cNvCxnSpPr>
          <p:nvPr/>
        </p:nvCxnSpPr>
        <p:spPr>
          <a:xfrm>
            <a:off x="4776950" y="860125"/>
            <a:ext cx="41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240125" y="1377500"/>
            <a:ext cx="2767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91775" y="1321375"/>
            <a:ext cx="30330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Phase de construction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itérative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-greedy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-randomisé</a:t>
            </a:r>
            <a:endParaRPr sz="1800"/>
          </a:p>
        </p:txBody>
      </p:sp>
      <p:grpSp>
        <p:nvGrpSpPr>
          <p:cNvPr id="172" name="Google Shape;172;p21"/>
          <p:cNvGrpSpPr/>
          <p:nvPr/>
        </p:nvGrpSpPr>
        <p:grpSpPr>
          <a:xfrm>
            <a:off x="2477050" y="2375875"/>
            <a:ext cx="1525975" cy="1456188"/>
            <a:chOff x="2477050" y="2375875"/>
            <a:chExt cx="1525975" cy="1456188"/>
          </a:xfrm>
        </p:grpSpPr>
        <p:sp>
          <p:nvSpPr>
            <p:cNvPr id="173" name="Google Shape;173;p21"/>
            <p:cNvSpPr/>
            <p:nvPr/>
          </p:nvSpPr>
          <p:spPr>
            <a:xfrm>
              <a:off x="2477050" y="2375875"/>
              <a:ext cx="1023600" cy="70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Evaluation </a:t>
              </a:r>
              <a:r>
                <a:rPr b="1" lang="en"/>
                <a:t>Greedy </a:t>
              </a:r>
              <a:r>
                <a:rPr lang="en"/>
                <a:t>des </a:t>
              </a:r>
              <a:r>
                <a:rPr lang="en"/>
                <a:t>s</a:t>
              </a:r>
              <a:r>
                <a:rPr baseline="-25000" lang="en"/>
                <a:t>i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>
              <a:off x="3007625" y="3083563"/>
              <a:ext cx="995400" cy="7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3500650" y="2729725"/>
              <a:ext cx="34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6" name="Google Shape;176;p21"/>
          <p:cNvGrpSpPr/>
          <p:nvPr/>
        </p:nvGrpSpPr>
        <p:grpSpPr>
          <a:xfrm>
            <a:off x="5516175" y="2375875"/>
            <a:ext cx="2938325" cy="2676000"/>
            <a:chOff x="5516175" y="2375875"/>
            <a:chExt cx="2938325" cy="2676000"/>
          </a:xfrm>
        </p:grpSpPr>
        <p:cxnSp>
          <p:nvCxnSpPr>
            <p:cNvPr id="177" name="Google Shape;177;p21"/>
            <p:cNvCxnSpPr>
              <a:stCxn id="161" idx="0"/>
              <a:endCxn id="149" idx="2"/>
            </p:cNvCxnSpPr>
            <p:nvPr/>
          </p:nvCxnSpPr>
          <p:spPr>
            <a:xfrm rot="10800000">
              <a:off x="6129075" y="2375875"/>
              <a:ext cx="75900" cy="206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21"/>
            <p:cNvSpPr/>
            <p:nvPr/>
          </p:nvSpPr>
          <p:spPr>
            <a:xfrm>
              <a:off x="5516175" y="4438975"/>
              <a:ext cx="1377600" cy="5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Révaluer </a:t>
              </a:r>
              <a:r>
                <a:rPr lang="en"/>
                <a:t>C(s</a:t>
              </a:r>
              <a:r>
                <a:rPr baseline="-25000" lang="en"/>
                <a:t>i</a:t>
              </a:r>
              <a:r>
                <a:rPr b="1" lang="en"/>
                <a:t> </a:t>
              </a:r>
              <a:r>
                <a:rPr lang="en"/>
                <a:t>) </a:t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7329800" y="4439575"/>
              <a:ext cx="1124700" cy="61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Adptativité</a:t>
              </a:r>
              <a:endParaRPr/>
            </a:p>
          </p:txBody>
        </p:sp>
        <p:cxnSp>
          <p:nvCxnSpPr>
            <p:cNvPr id="179" name="Google Shape;179;p21"/>
            <p:cNvCxnSpPr>
              <a:stCxn id="178" idx="1"/>
              <a:endCxn id="161" idx="3"/>
            </p:cNvCxnSpPr>
            <p:nvPr/>
          </p:nvCxnSpPr>
          <p:spPr>
            <a:xfrm rot="10800000">
              <a:off x="6893900" y="4698025"/>
              <a:ext cx="43590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