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6"/>
    <p:restoredTop sz="94685"/>
  </p:normalViewPr>
  <p:slideViewPr>
    <p:cSldViewPr snapToGrid="0">
      <p:cViewPr>
        <p:scale>
          <a:sx n="70" d="100"/>
          <a:sy n="70" d="100"/>
        </p:scale>
        <p:origin x="162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3A2-EDE8-4EF7-E6D3-D307719FC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4EC9-1ADD-4F9B-FAFA-9BA76C33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2663-FDE7-5257-4F27-CD0419C9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74A0-4F44-7FD1-D2E9-3CC4734B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E208-BAC2-E9EF-A045-9902BA11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5857-4A04-807C-D17C-8928850B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D8F75-BAF6-21FD-C37F-908A8B58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61AC-80AF-00BA-561E-E9732DB4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45E1-F2FB-B5B2-2B7F-8CE2D3D1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762D-510A-FD13-B461-A31B32EC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DF20E-22E9-7551-B30B-ACFF68F6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48976-7C7B-078C-06E6-FE4F2874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4DF5-B4B8-FEC2-0647-0D120CE6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CCF2-EF78-A567-FCFA-10B94A4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EE66-6BA9-5844-7214-67571FDD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2866-5C17-E5E4-BDBC-81D47D5B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7253-BFEF-EE79-6E52-E501CB27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05AE-775F-CADA-194B-4B77855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3FA9-7DC7-19CE-2B5A-26CF1E43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175-6F26-058C-2551-836B0C89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2009-14A5-ABB8-E99E-8592B014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B6A8-471B-E69D-F584-0690D8C7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5848-CB32-C0F2-56BE-148201C4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845F-EE65-50C4-33C8-E0B1B2F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23F1-8B7E-1CF0-DDA4-A149CB31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D8E2-B50B-4A37-6E6F-2BA92C26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2D2-C4CE-888B-4B91-62783BD5F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CB99B-19A7-7DA7-A956-A34619AB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EDCE-6FEA-F90E-F442-0A35611F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BA51-69A6-9327-DAFF-651EF554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B9032-DB21-6193-F189-15D56C6C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5E02-D06E-5F73-61CA-81477CFD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EE60-7548-DACE-0F1E-ECB2C7F6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9946E-E3AA-8419-67A1-88F80E16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C02F0-7ABD-E9EC-45C2-BFFA4E093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FFD60-E289-F0BF-E22A-98046816E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B90B-36C8-25B9-96C5-A1806820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83D07-1C2F-20D2-66A1-00EC052B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2518B-07E3-AB57-FF82-AED388B1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795B-DADD-5512-1272-62271F92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BBE35-48A5-5107-62D4-4DBBADA7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6F460-38A5-A677-3421-ED4E39B4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A6BA7-3D83-B1AF-57F4-22D8757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B97CF-8FA0-A4E2-7929-9BAE25B0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6EF69-A8FE-DB67-3645-411D8EB5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E3414-8E0B-58F3-D4A3-4A70253D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C4C9-CFB2-2516-F369-F24CA680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E1C9-BBFA-8F21-8B2B-1DC713E7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2973-CD28-386B-87EA-443D65B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E6CE-528E-7FC5-EA4E-FBB2AA71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2363-B1FB-CC6F-D626-12D59BC5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3FC-02A5-695E-79F6-DFC6DE63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8CB7-3378-3CE3-0B67-0B04D510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DB76F-E9BF-7FF0-8F2E-561C4C731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D6FB6-A6D0-A00E-A415-41D861B9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6D682-10B3-A566-6AD8-E6D1D6A3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9D78-1CDA-659F-B581-0EBCBF90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C53D-0425-CAC0-DD48-BF9A98E2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A24E-5EB6-BFB9-E85A-9DC2D804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BC6D8-D0BC-D4B6-96FC-ED2F16B2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AC69-7267-F32E-2D6E-572A079E8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74BFF-09A8-3E46-8752-9A4C9DA47F51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58E1-3B80-752A-BB0F-70ECD64F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6B19-EC81-3EDD-3ED8-9796A7D73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A6DE3-2633-314E-9D8F-7D55D616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D611-7CFA-22CA-24CA-DCF28365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50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does performance at scale need to be put alongside functional accuracy?</a:t>
            </a:r>
          </a:p>
        </p:txBody>
      </p:sp>
    </p:spTree>
    <p:extLst>
      <p:ext uri="{BB962C8B-B14F-4D97-AF65-F5344CB8AC3E}">
        <p14:creationId xmlns:p14="http://schemas.microsoft.com/office/powerpoint/2010/main" val="149944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6403-1008-D91C-23E9-B4ABE8B7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Sumon Mal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ith dark hair wearing a purple shirt&#10;&#10;Description automatically generated">
            <a:extLst>
              <a:ext uri="{FF2B5EF4-FFF2-40B4-BE49-F238E27FC236}">
                <a16:creationId xmlns:a16="http://schemas.microsoft.com/office/drawing/2014/main" id="{1CF1FA7C-39BB-3635-C0E0-025CDD42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0" b="1866"/>
          <a:stretch/>
        </p:blipFill>
        <p:spPr>
          <a:xfrm>
            <a:off x="7403168" y="128016"/>
            <a:ext cx="4788829" cy="6729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10CB8-9B95-AD8C-A82F-384A617526B3}"/>
              </a:ext>
            </a:extLst>
          </p:cNvPr>
          <p:cNvSpPr txBox="1"/>
          <p:nvPr/>
        </p:nvSpPr>
        <p:spPr>
          <a:xfrm>
            <a:off x="477978" y="4195876"/>
            <a:ext cx="309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 of Backend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4873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0FED-7EF2-5FDD-9624-36B8B6E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 Channel Communications</a:t>
            </a:r>
            <a:br>
              <a:rPr lang="en-US" dirty="0"/>
            </a:br>
            <a:r>
              <a:rPr lang="en-US" dirty="0"/>
              <a:t>@ Travel Domain (2018 –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BC4F-A89D-0F98-3833-BF27B917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2520951"/>
            <a:ext cx="10515600" cy="1631950"/>
          </a:xfrm>
        </p:spPr>
        <p:txBody>
          <a:bodyPr/>
          <a:lstStyle/>
          <a:p>
            <a:r>
              <a:rPr lang="en-US" dirty="0"/>
              <a:t>A scalable campaign manager can handle the transaction and burst traffic.</a:t>
            </a:r>
          </a:p>
          <a:p>
            <a:r>
              <a:rPr lang="en-US" dirty="0"/>
              <a:t>80 Million + daily communication over 3 different channels</a:t>
            </a:r>
          </a:p>
        </p:txBody>
      </p:sp>
    </p:spTree>
    <p:extLst>
      <p:ext uri="{BB962C8B-B14F-4D97-AF65-F5344CB8AC3E}">
        <p14:creationId xmlns:p14="http://schemas.microsoft.com/office/powerpoint/2010/main" val="185611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E4A88B-A8C3-ACF6-BA44-EAE4E4FD1791}"/>
              </a:ext>
            </a:extLst>
          </p:cNvPr>
          <p:cNvSpPr/>
          <p:nvPr/>
        </p:nvSpPr>
        <p:spPr>
          <a:xfrm>
            <a:off x="6982967" y="7095744"/>
            <a:ext cx="4243833" cy="56509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33078B-98D2-1BED-66D1-D8C363104D05}"/>
              </a:ext>
            </a:extLst>
          </p:cNvPr>
          <p:cNvSpPr/>
          <p:nvPr/>
        </p:nvSpPr>
        <p:spPr>
          <a:xfrm>
            <a:off x="442467" y="7095744"/>
            <a:ext cx="4243833" cy="5650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1AA0E-DBF4-0DF0-55D3-8D11D439B5A2}"/>
              </a:ext>
            </a:extLst>
          </p:cNvPr>
          <p:cNvSpPr txBox="1"/>
          <p:nvPr/>
        </p:nvSpPr>
        <p:spPr>
          <a:xfrm>
            <a:off x="774700" y="1788668"/>
            <a:ext cx="391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 with the previous system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been a group of microservices to interface comms partners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Traffic congestion occurred frequently due to burst load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Customers received multiple communications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5F685-7730-2705-6876-0F2912E96025}"/>
              </a:ext>
            </a:extLst>
          </p:cNvPr>
          <p:cNvSpPr txBox="1"/>
          <p:nvPr/>
        </p:nvSpPr>
        <p:spPr>
          <a:xfrm>
            <a:off x="7315200" y="965200"/>
            <a:ext cx="391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did we solve 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Re-build it as a platform, by building platform capabilities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Created priority traffic and normal traffic channels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Introduced a rule engine to select the best one for the customer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Kafka, Redis being the savior</a:t>
            </a:r>
          </a:p>
          <a:p>
            <a:r>
              <a:rPr lang="en-US" dirty="0">
                <a:solidFill>
                  <a:schemeClr val="bg1"/>
                </a:solidFill>
              </a:rPr>
              <a:t>Elastic search was our 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29873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7 0.02291 L 0.01367 -0.946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8 0.02291 L 0.01368 -0.946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0FED-7EF2-5FDD-9624-36B8B6E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Optimizer</a:t>
            </a:r>
            <a:br>
              <a:rPr lang="en-US" dirty="0"/>
            </a:br>
            <a:r>
              <a:rPr lang="en-US" dirty="0"/>
              <a:t>@ Retail Domain (2020 –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BC4F-A89D-0F98-3833-BF27B917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2520950"/>
            <a:ext cx="11063732" cy="2215641"/>
          </a:xfrm>
        </p:spPr>
        <p:txBody>
          <a:bodyPr>
            <a:normAutofit/>
          </a:bodyPr>
          <a:lstStyle/>
          <a:p>
            <a:r>
              <a:rPr lang="en-US" sz="2400" dirty="0"/>
              <a:t>Fresh development, Cloud-native to matchup Mainframe computation.</a:t>
            </a:r>
          </a:p>
          <a:p>
            <a:r>
              <a:rPr lang="en-US" sz="2400" dirty="0"/>
              <a:t>A stateful service to solve combinatorial problem statement.</a:t>
            </a:r>
          </a:p>
          <a:p>
            <a:r>
              <a:rPr lang="en-US" sz="2400" dirty="0"/>
              <a:t>27 Million data optimization in 17 mins</a:t>
            </a:r>
          </a:p>
          <a:p>
            <a:r>
              <a:rPr lang="en-US" sz="2400" dirty="0"/>
              <a:t>Lower functional accuracy or missing SLA could lead to </a:t>
            </a:r>
            <a:r>
              <a:rPr lang="en-IN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££ Million losses &lt; 20M£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04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E4A88B-A8C3-ACF6-BA44-EAE4E4FD1791}"/>
              </a:ext>
            </a:extLst>
          </p:cNvPr>
          <p:cNvSpPr/>
          <p:nvPr/>
        </p:nvSpPr>
        <p:spPr>
          <a:xfrm>
            <a:off x="6982967" y="7095744"/>
            <a:ext cx="4243833" cy="56509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33078B-98D2-1BED-66D1-D8C363104D05}"/>
              </a:ext>
            </a:extLst>
          </p:cNvPr>
          <p:cNvSpPr/>
          <p:nvPr/>
        </p:nvSpPr>
        <p:spPr>
          <a:xfrm>
            <a:off x="442467" y="7095744"/>
            <a:ext cx="4243833" cy="5650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1AA0E-DBF4-0DF0-55D3-8D11D439B5A2}"/>
              </a:ext>
            </a:extLst>
          </p:cNvPr>
          <p:cNvSpPr txBox="1"/>
          <p:nvPr/>
        </p:nvSpPr>
        <p:spPr>
          <a:xfrm>
            <a:off x="774700" y="1788668"/>
            <a:ext cx="391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first failure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first model, 3 Million data processing failed endurance after 5 hours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Functional accuracy improved but too far from the performance mark.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Kafka Stream was the bottleneck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5F685-7730-2705-6876-0F2912E96025}"/>
              </a:ext>
            </a:extLst>
          </p:cNvPr>
          <p:cNvSpPr txBox="1"/>
          <p:nvPr/>
        </p:nvSpPr>
        <p:spPr>
          <a:xfrm>
            <a:off x="7315200" y="965200"/>
            <a:ext cx="391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did we solve 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In-depth of Kafka stream, modified stream processors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POC over stream, In memory computation, Database RW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Test bed setup for load generator, and perf test on demand.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Take the hard call and get in-memory computation in place.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Build retrigger API to reprocess as part of resilient execution</a:t>
            </a:r>
          </a:p>
        </p:txBody>
      </p:sp>
    </p:spTree>
    <p:extLst>
      <p:ext uri="{BB962C8B-B14F-4D97-AF65-F5344CB8AC3E}">
        <p14:creationId xmlns:p14="http://schemas.microsoft.com/office/powerpoint/2010/main" val="32230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7 0.02291 L 0.01367 -0.946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8 0.02291 L 0.01368 -0.946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E4A88B-A8C3-ACF6-BA44-EAE4E4FD1791}"/>
              </a:ext>
            </a:extLst>
          </p:cNvPr>
          <p:cNvSpPr/>
          <p:nvPr/>
        </p:nvSpPr>
        <p:spPr>
          <a:xfrm>
            <a:off x="7109967" y="7095744"/>
            <a:ext cx="4243833" cy="40050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33078B-98D2-1BED-66D1-D8C363104D05}"/>
              </a:ext>
            </a:extLst>
          </p:cNvPr>
          <p:cNvSpPr/>
          <p:nvPr/>
        </p:nvSpPr>
        <p:spPr>
          <a:xfrm>
            <a:off x="442467" y="7095744"/>
            <a:ext cx="4243833" cy="3840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1AA0E-DBF4-0DF0-55D3-8D11D439B5A2}"/>
              </a:ext>
            </a:extLst>
          </p:cNvPr>
          <p:cNvSpPr txBox="1"/>
          <p:nvPr/>
        </p:nvSpPr>
        <p:spPr>
          <a:xfrm>
            <a:off x="774700" y="2953544"/>
            <a:ext cx="391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was the bottle neck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Single consumer service was responsible for e2e flow.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Orchestration model and serial processing was not scalable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5F685-7730-2705-6876-0F2912E96025}"/>
              </a:ext>
            </a:extLst>
          </p:cNvPr>
          <p:cNvSpPr txBox="1"/>
          <p:nvPr/>
        </p:nvSpPr>
        <p:spPr>
          <a:xfrm>
            <a:off x="7442200" y="2953544"/>
            <a:ext cx="391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did we improve 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Switched to parallel processing</a:t>
            </a:r>
          </a:p>
          <a:p>
            <a:r>
              <a:rPr lang="en-US" dirty="0">
                <a:solidFill>
                  <a:schemeClr val="bg1"/>
                </a:solidFill>
              </a:rPr>
              <a:t>Collate all parameters </a:t>
            </a:r>
            <a:r>
              <a:rPr lang="en-US" baseline="30000" dirty="0">
                <a:solidFill>
                  <a:schemeClr val="bg1"/>
                </a:solidFill>
              </a:rPr>
              <a:t>steps</a:t>
            </a:r>
            <a:r>
              <a:rPr lang="en-US" dirty="0">
                <a:solidFill>
                  <a:schemeClr val="bg1"/>
                </a:solidFill>
              </a:rPr>
              <a:t> at the end for decision - making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steps  </a:t>
            </a:r>
            <a:r>
              <a:rPr lang="en-US" dirty="0">
                <a:solidFill>
                  <a:schemeClr val="bg1"/>
                </a:solidFill>
              </a:rPr>
              <a:t>Loan onboarding, Disbursement, Fraud, Closure, Docs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8364F-6B16-8484-F04A-12C8F265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18"/>
            <a:ext cx="10515600" cy="1325563"/>
          </a:xfrm>
        </p:spPr>
        <p:txBody>
          <a:bodyPr/>
          <a:lstStyle/>
          <a:p>
            <a:r>
              <a:rPr lang="en-US" dirty="0"/>
              <a:t>Lending</a:t>
            </a:r>
            <a:br>
              <a:rPr lang="en-US" dirty="0"/>
            </a:br>
            <a:r>
              <a:rPr lang="en-US" dirty="0"/>
              <a:t>@ Fintech Domain (2023 – 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5023-E178-3D58-C841-E1DBF2A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627981"/>
            <a:ext cx="11063732" cy="514858"/>
          </a:xfrm>
        </p:spPr>
        <p:txBody>
          <a:bodyPr>
            <a:normAutofit/>
          </a:bodyPr>
          <a:lstStyle/>
          <a:p>
            <a:r>
              <a:rPr lang="en-US" sz="2400" dirty="0"/>
              <a:t>Loan readiness TAT improved by 63%</a:t>
            </a:r>
          </a:p>
        </p:txBody>
      </p:sp>
    </p:spTree>
    <p:extLst>
      <p:ext uri="{BB962C8B-B14F-4D97-AF65-F5344CB8AC3E}">
        <p14:creationId xmlns:p14="http://schemas.microsoft.com/office/powerpoint/2010/main" val="16938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27986 L -0.00105 -0.689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7 0.28958 L 0.01367 -0.679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E4A88B-A8C3-ACF6-BA44-EAE4E4FD1791}"/>
              </a:ext>
            </a:extLst>
          </p:cNvPr>
          <p:cNvSpPr/>
          <p:nvPr/>
        </p:nvSpPr>
        <p:spPr>
          <a:xfrm>
            <a:off x="2867151" y="7385459"/>
            <a:ext cx="4243833" cy="294436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5F685-7730-2705-6876-0F2912E96025}"/>
              </a:ext>
            </a:extLst>
          </p:cNvPr>
          <p:cNvSpPr txBox="1"/>
          <p:nvPr/>
        </p:nvSpPr>
        <p:spPr>
          <a:xfrm>
            <a:off x="2793999" y="3753826"/>
            <a:ext cx="391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CDN – Data localization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Cascading Cache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A0576F-C2F4-6610-5C20-60B68A87D102}"/>
              </a:ext>
            </a:extLst>
          </p:cNvPr>
          <p:cNvSpPr txBox="1">
            <a:spLocks/>
          </p:cNvSpPr>
          <p:nvPr/>
        </p:nvSpPr>
        <p:spPr>
          <a:xfrm>
            <a:off x="838200" y="3173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Streaming</a:t>
            </a:r>
            <a:br>
              <a:rPr lang="en-US" dirty="0"/>
            </a:br>
            <a:r>
              <a:rPr lang="en-US" dirty="0"/>
              <a:t>@ Media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1286DF-E6B7-E078-A3DC-F243134893EE}"/>
              </a:ext>
            </a:extLst>
          </p:cNvPr>
          <p:cNvSpPr txBox="1">
            <a:spLocks/>
          </p:cNvSpPr>
          <p:nvPr/>
        </p:nvSpPr>
        <p:spPr>
          <a:xfrm>
            <a:off x="564134" y="2440960"/>
            <a:ext cx="11063732" cy="514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Sports events at a global scale</a:t>
            </a:r>
          </a:p>
        </p:txBody>
      </p:sp>
    </p:spTree>
    <p:extLst>
      <p:ext uri="{BB962C8B-B14F-4D97-AF65-F5344CB8AC3E}">
        <p14:creationId xmlns:p14="http://schemas.microsoft.com/office/powerpoint/2010/main" val="39189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9 0.09699 L -0.02669 -0.649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3FA96-B3CA-2C22-7885-0BA6BFF1753B}"/>
              </a:ext>
            </a:extLst>
          </p:cNvPr>
          <p:cNvSpPr txBox="1"/>
          <p:nvPr/>
        </p:nvSpPr>
        <p:spPr>
          <a:xfrm>
            <a:off x="1897465" y="1496635"/>
            <a:ext cx="2654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 level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7F6CB-3748-2060-3C70-32C3E0661045}"/>
              </a:ext>
            </a:extLst>
          </p:cNvPr>
          <p:cNvSpPr txBox="1"/>
          <p:nvPr/>
        </p:nvSpPr>
        <p:spPr>
          <a:xfrm>
            <a:off x="6096000" y="1732259"/>
            <a:ext cx="528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In-memory computation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1784-33C1-4407-287D-B9247750B9C1}"/>
              </a:ext>
            </a:extLst>
          </p:cNvPr>
          <p:cNvSpPr txBox="1"/>
          <p:nvPr/>
        </p:nvSpPr>
        <p:spPr>
          <a:xfrm>
            <a:off x="8711421" y="3812725"/>
            <a:ext cx="2357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5409B-C01B-0CE2-D946-2AE319FE25F5}"/>
              </a:ext>
            </a:extLst>
          </p:cNvPr>
          <p:cNvSpPr txBox="1"/>
          <p:nvPr/>
        </p:nvSpPr>
        <p:spPr>
          <a:xfrm>
            <a:off x="4072202" y="2906268"/>
            <a:ext cx="4639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Parallel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EB9DC-5A30-2D3A-F349-D4F549C137BF}"/>
              </a:ext>
            </a:extLst>
          </p:cNvPr>
          <p:cNvSpPr txBox="1"/>
          <p:nvPr/>
        </p:nvSpPr>
        <p:spPr>
          <a:xfrm>
            <a:off x="4231354" y="4582166"/>
            <a:ext cx="4508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Data localization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D335A-F8E2-35DD-DEF4-59AF5CE87328}"/>
              </a:ext>
            </a:extLst>
          </p:cNvPr>
          <p:cNvSpPr txBox="1"/>
          <p:nvPr/>
        </p:nvSpPr>
        <p:spPr>
          <a:xfrm>
            <a:off x="1897465" y="3543460"/>
            <a:ext cx="2106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Caching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7201A-4769-DAF0-E3E0-2D76BDD952AA}"/>
              </a:ext>
            </a:extLst>
          </p:cNvPr>
          <p:cNvSpPr txBox="1"/>
          <p:nvPr/>
        </p:nvSpPr>
        <p:spPr>
          <a:xfrm>
            <a:off x="140852" y="225830"/>
            <a:ext cx="1285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Travel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9B863-E604-5CFC-0D0A-3C9B6288BD05}"/>
              </a:ext>
            </a:extLst>
          </p:cNvPr>
          <p:cNvSpPr txBox="1"/>
          <p:nvPr/>
        </p:nvSpPr>
        <p:spPr>
          <a:xfrm>
            <a:off x="10552854" y="6065540"/>
            <a:ext cx="14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Retail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6C3CE-A6E1-5454-3966-FC91BE2E0874}"/>
              </a:ext>
            </a:extLst>
          </p:cNvPr>
          <p:cNvSpPr txBox="1"/>
          <p:nvPr/>
        </p:nvSpPr>
        <p:spPr>
          <a:xfrm>
            <a:off x="10466419" y="225831"/>
            <a:ext cx="1584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Fintech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9425F-D2ED-DCD4-4599-7B5655A0DAF0}"/>
              </a:ext>
            </a:extLst>
          </p:cNvPr>
          <p:cNvSpPr txBox="1"/>
          <p:nvPr/>
        </p:nvSpPr>
        <p:spPr>
          <a:xfrm>
            <a:off x="140852" y="6065540"/>
            <a:ext cx="233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119335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6403-1008-D91C-23E9-B4ABE8B7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Sumon Mal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10CB8-9B95-AD8C-A82F-384A617526B3}"/>
              </a:ext>
            </a:extLst>
          </p:cNvPr>
          <p:cNvSpPr txBox="1"/>
          <p:nvPr/>
        </p:nvSpPr>
        <p:spPr>
          <a:xfrm>
            <a:off x="477978" y="4195876"/>
            <a:ext cx="309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 of Backend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F3014-8649-7D2C-98F0-5B913EE70C07}"/>
              </a:ext>
            </a:extLst>
          </p:cNvPr>
          <p:cNvSpPr txBox="1"/>
          <p:nvPr/>
        </p:nvSpPr>
        <p:spPr>
          <a:xfrm>
            <a:off x="138332" y="5961775"/>
            <a:ext cx="6099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linkedin.com</a:t>
            </a:r>
            <a:r>
              <a:rPr lang="en-US" sz="2000" dirty="0">
                <a:solidFill>
                  <a:schemeClr val="bg1"/>
                </a:solidFill>
              </a:rPr>
              <a:t>/in/</a:t>
            </a:r>
            <a:r>
              <a:rPr lang="en-US" sz="4800" dirty="0" err="1">
                <a:solidFill>
                  <a:schemeClr val="bg1"/>
                </a:solidFill>
              </a:rPr>
              <a:t>sumonmal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AAF8922-4974-1DB1-0E4E-5CEAF516F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3" t="39733" r="23694" b="11477"/>
          <a:stretch/>
        </p:blipFill>
        <p:spPr>
          <a:xfrm>
            <a:off x="5083643" y="3428421"/>
            <a:ext cx="3362499" cy="3346063"/>
          </a:xfrm>
          <a:prstGeom prst="rect">
            <a:avLst/>
          </a:prstGeom>
        </p:spPr>
      </p:pic>
      <p:pic>
        <p:nvPicPr>
          <p:cNvPr id="5" name="Picture 4" descr="A person with dark hair wearing a purple shirt&#10;&#10;Description automatically generated">
            <a:extLst>
              <a:ext uri="{FF2B5EF4-FFF2-40B4-BE49-F238E27FC236}">
                <a16:creationId xmlns:a16="http://schemas.microsoft.com/office/drawing/2014/main" id="{1CF1FA7C-39BB-3635-C0E0-025CDD42E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0" b="1866"/>
          <a:stretch/>
        </p:blipFill>
        <p:spPr>
          <a:xfrm>
            <a:off x="7403168" y="128016"/>
            <a:ext cx="4788829" cy="67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7F3-AD8B-EF9C-3D9B-A87CF2B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3046883"/>
            <a:ext cx="2197175" cy="1325563"/>
          </a:xfrm>
        </p:spPr>
        <p:txBody>
          <a:bodyPr/>
          <a:lstStyle/>
          <a:p>
            <a:r>
              <a:rPr lang="en-US" dirty="0"/>
              <a:t>2^n =?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097F-E4B8-8C81-EECE-DB900850167F}"/>
              </a:ext>
            </a:extLst>
          </p:cNvPr>
          <p:cNvSpPr txBox="1"/>
          <p:nvPr/>
        </p:nvSpPr>
        <p:spPr>
          <a:xfrm>
            <a:off x="-3892735" y="1384890"/>
            <a:ext cx="37187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public double power(double x, int n)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double result = 1.0;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if (n == 0) return 1;</a:t>
            </a:r>
          </a:p>
          <a:p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// If the exponent is negative, convert the base and exponent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if (n &lt; 0)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x = 1 /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n = -n;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for (int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= 0;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&lt; n;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++)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result *=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return result;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70B54-438B-25B4-2AE8-ADA83D895DC0}"/>
              </a:ext>
            </a:extLst>
          </p:cNvPr>
          <p:cNvSpPr txBox="1"/>
          <p:nvPr/>
        </p:nvSpPr>
        <p:spPr>
          <a:xfrm>
            <a:off x="4866610" y="-1721380"/>
            <a:ext cx="24587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while (n &gt; 0) {</a:t>
            </a:r>
          </a:p>
          <a:p>
            <a:r>
              <a:rPr lang="en-US" sz="1400" dirty="0"/>
              <a:t>            if ((n % 2) == 1) {</a:t>
            </a:r>
          </a:p>
          <a:p>
            <a:r>
              <a:rPr lang="en-US" sz="1400" dirty="0"/>
              <a:t>                result *= x;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x *= x;</a:t>
            </a:r>
          </a:p>
          <a:p>
            <a:r>
              <a:rPr lang="en-US" sz="1400" dirty="0"/>
              <a:t>            n /= 2;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213C6-B478-9581-31A9-974FA201482A}"/>
              </a:ext>
            </a:extLst>
          </p:cNvPr>
          <p:cNvSpPr txBox="1"/>
          <p:nvPr/>
        </p:nvSpPr>
        <p:spPr>
          <a:xfrm>
            <a:off x="4323130" y="7228981"/>
            <a:ext cx="354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Exponentiation by Squaring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logn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F1FC5-B0C3-4B2E-37A7-2C258C0A708F}"/>
              </a:ext>
            </a:extLst>
          </p:cNvPr>
          <p:cNvSpPr txBox="1"/>
          <p:nvPr/>
        </p:nvSpPr>
        <p:spPr>
          <a:xfrm>
            <a:off x="8175994" y="-1290493"/>
            <a:ext cx="3701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static int </a:t>
            </a:r>
            <a:r>
              <a:rPr lang="en-US" sz="1400" dirty="0" err="1"/>
              <a:t>powerOfTwo</a:t>
            </a:r>
            <a:r>
              <a:rPr lang="en-US" sz="1400" dirty="0"/>
              <a:t>(int n) {</a:t>
            </a:r>
          </a:p>
          <a:p>
            <a:r>
              <a:rPr lang="en-US" sz="1400" dirty="0"/>
              <a:t>        return 1 &lt;&lt; n;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9D1C1-7653-78F2-7968-7952738218EF}"/>
              </a:ext>
            </a:extLst>
          </p:cNvPr>
          <p:cNvSpPr txBox="1"/>
          <p:nvPr/>
        </p:nvSpPr>
        <p:spPr>
          <a:xfrm>
            <a:off x="8812621" y="7178511"/>
            <a:ext cx="25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Bit shift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ABCF-D792-AC5D-38F1-EC5CFF290975}"/>
              </a:ext>
            </a:extLst>
          </p:cNvPr>
          <p:cNvSpPr txBox="1"/>
          <p:nvPr/>
        </p:nvSpPr>
        <p:spPr>
          <a:xfrm>
            <a:off x="695250" y="7363177"/>
            <a:ext cx="219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1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7F3-AD8B-EF9C-3D9B-A87CF2B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49" y="214783"/>
            <a:ext cx="2197175" cy="1325563"/>
          </a:xfrm>
        </p:spPr>
        <p:txBody>
          <a:bodyPr/>
          <a:lstStyle/>
          <a:p>
            <a:r>
              <a:rPr lang="en-US" dirty="0"/>
              <a:t>2^n =?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097F-E4B8-8C81-EECE-DB900850167F}"/>
              </a:ext>
            </a:extLst>
          </p:cNvPr>
          <p:cNvSpPr txBox="1"/>
          <p:nvPr/>
        </p:nvSpPr>
        <p:spPr>
          <a:xfrm>
            <a:off x="695249" y="1652706"/>
            <a:ext cx="37187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public double power(double x, int n)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double result = 1.0;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if (n == 0) return 1;</a:t>
            </a:r>
          </a:p>
          <a:p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// If the exponent is negative, convert the base and exponent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if (n &lt; 0)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x = 1 /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n = -n;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for (int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= 0;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&lt; n;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++)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result *=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return result;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70B54-438B-25B4-2AE8-ADA83D895DC0}"/>
              </a:ext>
            </a:extLst>
          </p:cNvPr>
          <p:cNvSpPr txBox="1"/>
          <p:nvPr/>
        </p:nvSpPr>
        <p:spPr>
          <a:xfrm>
            <a:off x="4866610" y="-1721380"/>
            <a:ext cx="24587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while (n &gt; 0) {</a:t>
            </a:r>
          </a:p>
          <a:p>
            <a:r>
              <a:rPr lang="en-US" sz="1400" dirty="0"/>
              <a:t>            if ((n % 2) == 1) {</a:t>
            </a:r>
          </a:p>
          <a:p>
            <a:r>
              <a:rPr lang="en-US" sz="1400" dirty="0"/>
              <a:t>                result *= x;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x *= x;</a:t>
            </a:r>
          </a:p>
          <a:p>
            <a:r>
              <a:rPr lang="en-US" sz="1400" dirty="0"/>
              <a:t>            n /= 2;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213C6-B478-9581-31A9-974FA201482A}"/>
              </a:ext>
            </a:extLst>
          </p:cNvPr>
          <p:cNvSpPr txBox="1"/>
          <p:nvPr/>
        </p:nvSpPr>
        <p:spPr>
          <a:xfrm>
            <a:off x="4323130" y="7228981"/>
            <a:ext cx="354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Exponentiation by Squaring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logn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F1FC5-B0C3-4B2E-37A7-2C258C0A708F}"/>
              </a:ext>
            </a:extLst>
          </p:cNvPr>
          <p:cNvSpPr txBox="1"/>
          <p:nvPr/>
        </p:nvSpPr>
        <p:spPr>
          <a:xfrm>
            <a:off x="8175994" y="-1290493"/>
            <a:ext cx="3701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static int </a:t>
            </a:r>
            <a:r>
              <a:rPr lang="en-US" sz="1400" dirty="0" err="1"/>
              <a:t>powerOfTwo</a:t>
            </a:r>
            <a:r>
              <a:rPr lang="en-US" sz="1400" dirty="0"/>
              <a:t>(int n) {</a:t>
            </a:r>
          </a:p>
          <a:p>
            <a:r>
              <a:rPr lang="en-US" sz="1400" dirty="0"/>
              <a:t>        return 1 &lt;&lt; n;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9D1C1-7653-78F2-7968-7952738218EF}"/>
              </a:ext>
            </a:extLst>
          </p:cNvPr>
          <p:cNvSpPr txBox="1"/>
          <p:nvPr/>
        </p:nvSpPr>
        <p:spPr>
          <a:xfrm>
            <a:off x="8812621" y="7178511"/>
            <a:ext cx="25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Bit shift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ABCF-D792-AC5D-38F1-EC5CFF290975}"/>
              </a:ext>
            </a:extLst>
          </p:cNvPr>
          <p:cNvSpPr txBox="1"/>
          <p:nvPr/>
        </p:nvSpPr>
        <p:spPr>
          <a:xfrm>
            <a:off x="695250" y="7363177"/>
            <a:ext cx="219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35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7F3-AD8B-EF9C-3D9B-A87CF2B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49" y="214783"/>
            <a:ext cx="2197175" cy="1325563"/>
          </a:xfrm>
        </p:spPr>
        <p:txBody>
          <a:bodyPr/>
          <a:lstStyle/>
          <a:p>
            <a:r>
              <a:rPr lang="en-US" dirty="0"/>
              <a:t>2^n =?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097F-E4B8-8C81-EECE-DB900850167F}"/>
              </a:ext>
            </a:extLst>
          </p:cNvPr>
          <p:cNvSpPr txBox="1"/>
          <p:nvPr/>
        </p:nvSpPr>
        <p:spPr>
          <a:xfrm>
            <a:off x="695249" y="1652706"/>
            <a:ext cx="37187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public double power(double x, int n)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double result = 1.0;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if (n == 0) return 1;</a:t>
            </a:r>
          </a:p>
          <a:p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// If the exponent is negative, convert the base and exponent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if (n &lt; 0)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x = 1 /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n = -n;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for (int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= 0;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&lt; n;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++)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result *=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return result;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}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70B54-438B-25B4-2AE8-ADA83D895DC0}"/>
              </a:ext>
            </a:extLst>
          </p:cNvPr>
          <p:cNvSpPr txBox="1"/>
          <p:nvPr/>
        </p:nvSpPr>
        <p:spPr>
          <a:xfrm>
            <a:off x="4866610" y="-1721380"/>
            <a:ext cx="24587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while (n &gt; 0) {</a:t>
            </a:r>
          </a:p>
          <a:p>
            <a:r>
              <a:rPr lang="en-US" sz="1400" dirty="0"/>
              <a:t>            if ((n % 2) == 1) {</a:t>
            </a:r>
          </a:p>
          <a:p>
            <a:r>
              <a:rPr lang="en-US" sz="1400" dirty="0"/>
              <a:t>                result *= x;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x *= x;</a:t>
            </a:r>
          </a:p>
          <a:p>
            <a:r>
              <a:rPr lang="en-US" sz="1400" dirty="0"/>
              <a:t>            n /= 2;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213C6-B478-9581-31A9-974FA201482A}"/>
              </a:ext>
            </a:extLst>
          </p:cNvPr>
          <p:cNvSpPr txBox="1"/>
          <p:nvPr/>
        </p:nvSpPr>
        <p:spPr>
          <a:xfrm>
            <a:off x="4323130" y="7228981"/>
            <a:ext cx="354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Exponentiation by Squaring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logn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F1FC5-B0C3-4B2E-37A7-2C258C0A708F}"/>
              </a:ext>
            </a:extLst>
          </p:cNvPr>
          <p:cNvSpPr txBox="1"/>
          <p:nvPr/>
        </p:nvSpPr>
        <p:spPr>
          <a:xfrm>
            <a:off x="8175994" y="-1290493"/>
            <a:ext cx="3701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static int </a:t>
            </a:r>
            <a:r>
              <a:rPr lang="en-US" sz="1400" dirty="0" err="1"/>
              <a:t>powerOfTwo</a:t>
            </a:r>
            <a:r>
              <a:rPr lang="en-US" sz="1400" dirty="0"/>
              <a:t>(int n) {</a:t>
            </a:r>
          </a:p>
          <a:p>
            <a:r>
              <a:rPr lang="en-US" sz="1400" dirty="0"/>
              <a:t>        return 1 &lt;&lt; n;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9D1C1-7653-78F2-7968-7952738218EF}"/>
              </a:ext>
            </a:extLst>
          </p:cNvPr>
          <p:cNvSpPr txBox="1"/>
          <p:nvPr/>
        </p:nvSpPr>
        <p:spPr>
          <a:xfrm>
            <a:off x="8812621" y="7178511"/>
            <a:ext cx="25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Bit shift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ABCF-D792-AC5D-38F1-EC5CFF290975}"/>
              </a:ext>
            </a:extLst>
          </p:cNvPr>
          <p:cNvSpPr txBox="1"/>
          <p:nvPr/>
        </p:nvSpPr>
        <p:spPr>
          <a:xfrm>
            <a:off x="530150" y="5205294"/>
            <a:ext cx="219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54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7F3-AD8B-EF9C-3D9B-A87CF2B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49" y="214783"/>
            <a:ext cx="2197175" cy="1325563"/>
          </a:xfrm>
        </p:spPr>
        <p:txBody>
          <a:bodyPr/>
          <a:lstStyle/>
          <a:p>
            <a:r>
              <a:rPr lang="en-US" dirty="0"/>
              <a:t>2^n =?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097F-E4B8-8C81-EECE-DB900850167F}"/>
              </a:ext>
            </a:extLst>
          </p:cNvPr>
          <p:cNvSpPr txBox="1"/>
          <p:nvPr/>
        </p:nvSpPr>
        <p:spPr>
          <a:xfrm>
            <a:off x="695249" y="1652706"/>
            <a:ext cx="37187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public double power(double x, int n)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double result = 1.0;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if (n == 0) return 1;</a:t>
            </a:r>
          </a:p>
          <a:p>
            <a:r>
              <a:rPr lang="en-IN" sz="10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// If the exponent is negative, convert the base and exponent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if (n &lt; 0)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x = 1 / x;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n = -n;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for (int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= 0;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&lt; n;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++)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result *=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return result;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}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70B54-438B-25B4-2AE8-ADA83D895DC0}"/>
              </a:ext>
            </a:extLst>
          </p:cNvPr>
          <p:cNvSpPr txBox="1"/>
          <p:nvPr/>
        </p:nvSpPr>
        <p:spPr>
          <a:xfrm>
            <a:off x="4413987" y="3376255"/>
            <a:ext cx="24587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while (n &gt; 0) {</a:t>
            </a:r>
          </a:p>
          <a:p>
            <a:r>
              <a:rPr lang="en-US" sz="1400" dirty="0"/>
              <a:t>            if ((n % 2) == 1) {</a:t>
            </a:r>
          </a:p>
          <a:p>
            <a:r>
              <a:rPr lang="en-US" sz="1400" dirty="0"/>
              <a:t>                result *= x;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x *= x;</a:t>
            </a:r>
          </a:p>
          <a:p>
            <a:r>
              <a:rPr lang="en-US" sz="1400" dirty="0"/>
              <a:t>            n /= 2;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213C6-B478-9581-31A9-974FA201482A}"/>
              </a:ext>
            </a:extLst>
          </p:cNvPr>
          <p:cNvSpPr txBox="1"/>
          <p:nvPr/>
        </p:nvSpPr>
        <p:spPr>
          <a:xfrm>
            <a:off x="4323130" y="7228981"/>
            <a:ext cx="354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Exponentiation by Squaring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logn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F1FC5-B0C3-4B2E-37A7-2C258C0A708F}"/>
              </a:ext>
            </a:extLst>
          </p:cNvPr>
          <p:cNvSpPr txBox="1"/>
          <p:nvPr/>
        </p:nvSpPr>
        <p:spPr>
          <a:xfrm>
            <a:off x="8175994" y="-1290493"/>
            <a:ext cx="3701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static int </a:t>
            </a:r>
            <a:r>
              <a:rPr lang="en-US" sz="1400" dirty="0" err="1"/>
              <a:t>powerOfTwo</a:t>
            </a:r>
            <a:r>
              <a:rPr lang="en-US" sz="1400" dirty="0"/>
              <a:t>(int n) {</a:t>
            </a:r>
          </a:p>
          <a:p>
            <a:r>
              <a:rPr lang="en-US" sz="1400" dirty="0"/>
              <a:t>        return 1 &lt;&lt; n;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9D1C1-7653-78F2-7968-7952738218EF}"/>
              </a:ext>
            </a:extLst>
          </p:cNvPr>
          <p:cNvSpPr txBox="1"/>
          <p:nvPr/>
        </p:nvSpPr>
        <p:spPr>
          <a:xfrm>
            <a:off x="8812621" y="7178511"/>
            <a:ext cx="25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Bit shift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ABCF-D792-AC5D-38F1-EC5CFF290975}"/>
              </a:ext>
            </a:extLst>
          </p:cNvPr>
          <p:cNvSpPr txBox="1"/>
          <p:nvPr/>
        </p:nvSpPr>
        <p:spPr>
          <a:xfrm>
            <a:off x="530150" y="5205294"/>
            <a:ext cx="219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6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7F3-AD8B-EF9C-3D9B-A87CF2B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49" y="214783"/>
            <a:ext cx="2197175" cy="1325563"/>
          </a:xfrm>
        </p:spPr>
        <p:txBody>
          <a:bodyPr/>
          <a:lstStyle/>
          <a:p>
            <a:r>
              <a:rPr lang="en-US" dirty="0"/>
              <a:t>2^n =?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097F-E4B8-8C81-EECE-DB900850167F}"/>
              </a:ext>
            </a:extLst>
          </p:cNvPr>
          <p:cNvSpPr txBox="1"/>
          <p:nvPr/>
        </p:nvSpPr>
        <p:spPr>
          <a:xfrm>
            <a:off x="695249" y="1652706"/>
            <a:ext cx="37187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public double power(double x, int n)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double result = 1.0;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if (n == 0) return 1;</a:t>
            </a:r>
          </a:p>
          <a:p>
            <a:r>
              <a:rPr lang="en-IN" sz="10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// If the exponent is negative, convert the base and exponent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if (n &lt; 0)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x = 1 / x;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n = -n;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for (int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= 0;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&lt; n;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++)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result *=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return result;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}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70B54-438B-25B4-2AE8-ADA83D895DC0}"/>
              </a:ext>
            </a:extLst>
          </p:cNvPr>
          <p:cNvSpPr txBox="1"/>
          <p:nvPr/>
        </p:nvSpPr>
        <p:spPr>
          <a:xfrm>
            <a:off x="4413987" y="3376255"/>
            <a:ext cx="24587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while (n &gt; 0) {</a:t>
            </a:r>
          </a:p>
          <a:p>
            <a:r>
              <a:rPr lang="en-US" sz="1400" dirty="0"/>
              <a:t>            if ((n % 2) == 1) {</a:t>
            </a:r>
          </a:p>
          <a:p>
            <a:r>
              <a:rPr lang="en-US" sz="1400" dirty="0"/>
              <a:t>                result *= x;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x *= x;</a:t>
            </a:r>
          </a:p>
          <a:p>
            <a:r>
              <a:rPr lang="en-US" sz="1400" dirty="0"/>
              <a:t>            n /= 2;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213C6-B478-9581-31A9-974FA201482A}"/>
              </a:ext>
            </a:extLst>
          </p:cNvPr>
          <p:cNvSpPr txBox="1"/>
          <p:nvPr/>
        </p:nvSpPr>
        <p:spPr>
          <a:xfrm>
            <a:off x="3870507" y="5205294"/>
            <a:ext cx="354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Exponentiation by Squaring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logn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F1FC5-B0C3-4B2E-37A7-2C258C0A708F}"/>
              </a:ext>
            </a:extLst>
          </p:cNvPr>
          <p:cNvSpPr txBox="1"/>
          <p:nvPr/>
        </p:nvSpPr>
        <p:spPr>
          <a:xfrm>
            <a:off x="8175994" y="-1290493"/>
            <a:ext cx="3701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static int </a:t>
            </a:r>
            <a:r>
              <a:rPr lang="en-US" sz="1400" dirty="0" err="1"/>
              <a:t>powerOfTwo</a:t>
            </a:r>
            <a:r>
              <a:rPr lang="en-US" sz="1400" dirty="0"/>
              <a:t>(int n) {</a:t>
            </a:r>
          </a:p>
          <a:p>
            <a:r>
              <a:rPr lang="en-US" sz="1400" dirty="0"/>
              <a:t>        return 1 &lt;&lt; n;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9D1C1-7653-78F2-7968-7952738218EF}"/>
              </a:ext>
            </a:extLst>
          </p:cNvPr>
          <p:cNvSpPr txBox="1"/>
          <p:nvPr/>
        </p:nvSpPr>
        <p:spPr>
          <a:xfrm>
            <a:off x="8812621" y="7178511"/>
            <a:ext cx="25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Bit shift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ABCF-D792-AC5D-38F1-EC5CFF290975}"/>
              </a:ext>
            </a:extLst>
          </p:cNvPr>
          <p:cNvSpPr txBox="1"/>
          <p:nvPr/>
        </p:nvSpPr>
        <p:spPr>
          <a:xfrm>
            <a:off x="530150" y="5205294"/>
            <a:ext cx="219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40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7F3-AD8B-EF9C-3D9B-A87CF2B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49" y="214783"/>
            <a:ext cx="2197175" cy="1325563"/>
          </a:xfrm>
        </p:spPr>
        <p:txBody>
          <a:bodyPr/>
          <a:lstStyle/>
          <a:p>
            <a:r>
              <a:rPr lang="en-US" dirty="0"/>
              <a:t>2^n =?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097F-E4B8-8C81-EECE-DB900850167F}"/>
              </a:ext>
            </a:extLst>
          </p:cNvPr>
          <p:cNvSpPr txBox="1"/>
          <p:nvPr/>
        </p:nvSpPr>
        <p:spPr>
          <a:xfrm>
            <a:off x="695249" y="1652706"/>
            <a:ext cx="37187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public double power(double x, int n)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double result = 1.0;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if (n == 0) return 1;</a:t>
            </a:r>
          </a:p>
          <a:p>
            <a:r>
              <a:rPr lang="en-IN" sz="10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// If the exponent is negative, convert the base and exponent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if (n &lt; 0)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x = 1 / x;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n = -n;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for (int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= 0;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&lt; n;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++)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result *=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return result;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}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70B54-438B-25B4-2AE8-ADA83D895DC0}"/>
              </a:ext>
            </a:extLst>
          </p:cNvPr>
          <p:cNvSpPr txBox="1"/>
          <p:nvPr/>
        </p:nvSpPr>
        <p:spPr>
          <a:xfrm>
            <a:off x="4413987" y="3376255"/>
            <a:ext cx="24587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while (n &gt; 0) {</a:t>
            </a:r>
          </a:p>
          <a:p>
            <a:r>
              <a:rPr lang="en-US" sz="1400" dirty="0"/>
              <a:t>            if ((n % 2) == 1) {</a:t>
            </a:r>
          </a:p>
          <a:p>
            <a:r>
              <a:rPr lang="en-US" sz="1400" dirty="0"/>
              <a:t>                result *= x;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x *= x;</a:t>
            </a:r>
          </a:p>
          <a:p>
            <a:r>
              <a:rPr lang="en-US" sz="1400" dirty="0"/>
              <a:t>            n /= 2;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213C6-B478-9581-31A9-974FA201482A}"/>
              </a:ext>
            </a:extLst>
          </p:cNvPr>
          <p:cNvSpPr txBox="1"/>
          <p:nvPr/>
        </p:nvSpPr>
        <p:spPr>
          <a:xfrm>
            <a:off x="3870507" y="5205294"/>
            <a:ext cx="354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Exponentiation by Squaring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logn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F1FC5-B0C3-4B2E-37A7-2C258C0A708F}"/>
              </a:ext>
            </a:extLst>
          </p:cNvPr>
          <p:cNvSpPr txBox="1"/>
          <p:nvPr/>
        </p:nvSpPr>
        <p:spPr>
          <a:xfrm>
            <a:off x="8353794" y="3314699"/>
            <a:ext cx="3701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static int </a:t>
            </a:r>
            <a:r>
              <a:rPr lang="en-US" sz="1400" dirty="0" err="1"/>
              <a:t>powerOfTwo</a:t>
            </a:r>
            <a:r>
              <a:rPr lang="en-US" sz="1400" dirty="0"/>
              <a:t>(int n) {</a:t>
            </a:r>
          </a:p>
          <a:p>
            <a:r>
              <a:rPr lang="en-US" sz="1400" dirty="0"/>
              <a:t>        return 1 &lt;&lt; n;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9D1C1-7653-78F2-7968-7952738218EF}"/>
              </a:ext>
            </a:extLst>
          </p:cNvPr>
          <p:cNvSpPr txBox="1"/>
          <p:nvPr/>
        </p:nvSpPr>
        <p:spPr>
          <a:xfrm>
            <a:off x="8812621" y="7178511"/>
            <a:ext cx="25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Bit shift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ABCF-D792-AC5D-38F1-EC5CFF290975}"/>
              </a:ext>
            </a:extLst>
          </p:cNvPr>
          <p:cNvSpPr txBox="1"/>
          <p:nvPr/>
        </p:nvSpPr>
        <p:spPr>
          <a:xfrm>
            <a:off x="530150" y="5205294"/>
            <a:ext cx="219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90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7F3-AD8B-EF9C-3D9B-A87CF2B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49" y="214783"/>
            <a:ext cx="2197175" cy="1325563"/>
          </a:xfrm>
        </p:spPr>
        <p:txBody>
          <a:bodyPr/>
          <a:lstStyle/>
          <a:p>
            <a:r>
              <a:rPr lang="en-US" dirty="0"/>
              <a:t>2^n =?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097F-E4B8-8C81-EECE-DB900850167F}"/>
              </a:ext>
            </a:extLst>
          </p:cNvPr>
          <p:cNvSpPr txBox="1"/>
          <p:nvPr/>
        </p:nvSpPr>
        <p:spPr>
          <a:xfrm>
            <a:off x="695249" y="1652706"/>
            <a:ext cx="37187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public double power(double x, int n)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double result = 1.0;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</a:t>
            </a:r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if (n == 0) return 1;</a:t>
            </a:r>
          </a:p>
          <a:p>
            <a:r>
              <a:rPr lang="en-IN" sz="10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// If the exponent is negative, convert the base and exponent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if (n &lt; 0) {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x = 1 / x;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n = -n;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for (int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= 0;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&lt; n; </a:t>
            </a: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++) {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result *= x;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}</a:t>
            </a:r>
          </a:p>
          <a:p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return result;</a:t>
            </a:r>
          </a:p>
          <a:p>
            <a:r>
              <a:rPr lang="en-IN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}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70B54-438B-25B4-2AE8-ADA83D895DC0}"/>
              </a:ext>
            </a:extLst>
          </p:cNvPr>
          <p:cNvSpPr txBox="1"/>
          <p:nvPr/>
        </p:nvSpPr>
        <p:spPr>
          <a:xfrm>
            <a:off x="4413987" y="3376255"/>
            <a:ext cx="24587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while (n &gt; 0) {</a:t>
            </a:r>
          </a:p>
          <a:p>
            <a:r>
              <a:rPr lang="en-US" sz="1400" dirty="0"/>
              <a:t>            if ((n % 2) == 1) {</a:t>
            </a:r>
          </a:p>
          <a:p>
            <a:r>
              <a:rPr lang="en-US" sz="1400" dirty="0"/>
              <a:t>                result *= x;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x *= x;</a:t>
            </a:r>
          </a:p>
          <a:p>
            <a:r>
              <a:rPr lang="en-US" sz="1400" dirty="0"/>
              <a:t>            n /= 2;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213C6-B478-9581-31A9-974FA201482A}"/>
              </a:ext>
            </a:extLst>
          </p:cNvPr>
          <p:cNvSpPr txBox="1"/>
          <p:nvPr/>
        </p:nvSpPr>
        <p:spPr>
          <a:xfrm>
            <a:off x="3870507" y="5205294"/>
            <a:ext cx="354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Exponentiation by Squaring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logn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F1FC5-B0C3-4B2E-37A7-2C258C0A708F}"/>
              </a:ext>
            </a:extLst>
          </p:cNvPr>
          <p:cNvSpPr txBox="1"/>
          <p:nvPr/>
        </p:nvSpPr>
        <p:spPr>
          <a:xfrm>
            <a:off x="8353794" y="3314699"/>
            <a:ext cx="37019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int </a:t>
            </a:r>
            <a:r>
              <a:rPr lang="en-US" sz="1400" dirty="0" err="1"/>
              <a:t>powerOfTwo</a:t>
            </a:r>
            <a:r>
              <a:rPr lang="en-US" sz="1400" dirty="0"/>
              <a:t>(int n) {</a:t>
            </a:r>
          </a:p>
          <a:p>
            <a:r>
              <a:rPr lang="en-US" sz="1400" dirty="0"/>
              <a:t>        return 1 &lt;&lt; n;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9D1C1-7653-78F2-7968-7952738218EF}"/>
              </a:ext>
            </a:extLst>
          </p:cNvPr>
          <p:cNvSpPr txBox="1"/>
          <p:nvPr/>
        </p:nvSpPr>
        <p:spPr>
          <a:xfrm>
            <a:off x="8934156" y="5205294"/>
            <a:ext cx="25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Bit shift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DABCF-D792-AC5D-38F1-EC5CFF290975}"/>
              </a:ext>
            </a:extLst>
          </p:cNvPr>
          <p:cNvSpPr txBox="1"/>
          <p:nvPr/>
        </p:nvSpPr>
        <p:spPr>
          <a:xfrm>
            <a:off x="530150" y="5205294"/>
            <a:ext cx="219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8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0D8DC-5318-65FE-C477-9D7B4D31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97DEF-CE7B-CCA8-7AC9-F1EFCC16B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16309" r="5821" b="6025"/>
          <a:stretch/>
        </p:blipFill>
        <p:spPr bwMode="auto">
          <a:xfrm>
            <a:off x="4440916" y="1206500"/>
            <a:ext cx="7033662" cy="46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7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1562</Words>
  <Application>Microsoft Macintosh PowerPoint</Application>
  <PresentationFormat>Widescreen</PresentationFormat>
  <Paragraphs>281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-webkit-standard</vt:lpstr>
      <vt:lpstr>Aptos</vt:lpstr>
      <vt:lpstr>Aptos Display</vt:lpstr>
      <vt:lpstr>Arial</vt:lpstr>
      <vt:lpstr>Calibri</vt:lpstr>
      <vt:lpstr>Google Sans</vt:lpstr>
      <vt:lpstr>Office Theme</vt:lpstr>
      <vt:lpstr>Why does performance at scale need to be put alongside functional accuracy?</vt:lpstr>
      <vt:lpstr>2^n =?</vt:lpstr>
      <vt:lpstr>2^n =?</vt:lpstr>
      <vt:lpstr>2^n =?</vt:lpstr>
      <vt:lpstr>2^n =?</vt:lpstr>
      <vt:lpstr>2^n =?</vt:lpstr>
      <vt:lpstr>2^n =?</vt:lpstr>
      <vt:lpstr>2^n =?</vt:lpstr>
      <vt:lpstr>Compare</vt:lpstr>
      <vt:lpstr>Sumon Mal</vt:lpstr>
      <vt:lpstr>Omni Channel Communications @ Travel Domain (2018 – 2020)</vt:lpstr>
      <vt:lpstr>PowerPoint Presentation</vt:lpstr>
      <vt:lpstr>Order Optimizer @ Retail Domain (2020 – 2023)</vt:lpstr>
      <vt:lpstr>PowerPoint Presentation</vt:lpstr>
      <vt:lpstr>Lending @ Fintech Domain (2023 – 2024)</vt:lpstr>
      <vt:lpstr>PowerPoint Presentation</vt:lpstr>
      <vt:lpstr>PowerPoint Presentation</vt:lpstr>
      <vt:lpstr>Sumon 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Sumon Mal</dc:creator>
  <cp:lastModifiedBy>Sumon Mal</cp:lastModifiedBy>
  <cp:revision>41</cp:revision>
  <dcterms:created xsi:type="dcterms:W3CDTF">2024-07-19T15:10:30Z</dcterms:created>
  <dcterms:modified xsi:type="dcterms:W3CDTF">2024-07-19T18:29:34Z</dcterms:modified>
</cp:coreProperties>
</file>