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Hazelcast</a:t>
            </a:r>
          </a:p>
          <a:p>
            <a:pPr marL="228600" indent="-228600">
              <a:buSzPct val="100000"/>
              <a:buChar char="•"/>
            </a:pPr>
            <a:r>
              <a:t>Not handling big JVM head</a:t>
            </a:r>
          </a:p>
          <a:p>
            <a:pPr marL="228600" indent="-228600">
              <a:buSzPct val="100000"/>
              <a:buChar char="•"/>
            </a:pPr>
            <a:r>
              <a:t>Frequent disconnections</a:t>
            </a:r>
          </a:p>
          <a:p>
            <a:pPr marL="228600" indent="-228600">
              <a:buSzPct val="100000"/>
              <a:buChar char="•"/>
            </a:pPr>
            <a:r>
              <a:t>Self managed distributed cache.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RLocalCachedMap: Map object with local entry cache support. Suitable for maps which used mostly for read operations and network roundtrip delays are undesirable.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RLock: It means only lock owner thread can unlock it otherwise IllegalMonitorStateException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disson.pro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edisson/redisson/wiki/8.-Distributed-locks-and-synchronizers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hyperlink" Target="mailto:tanujvishni1306@gmail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ptimising advanced cache needs with Red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Optimising advanced cache needs with Redis</a:t>
            </a:r>
          </a:p>
        </p:txBody>
      </p:sp>
      <p:sp>
        <p:nvSpPr>
          <p:cNvPr id="172" name="Tanuj Vishnoi | 20th July,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Tanuj Vishnoi | 20th July, 2024</a:t>
            </a:r>
          </a:p>
        </p:txBody>
      </p:sp>
      <p:sp>
        <p:nvSpPr>
          <p:cNvPr id="173" name="Performance and Scale Bangalore Meetu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and Scale Bangalore Meetup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ListMulti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RListMultiMap</a:t>
            </a:r>
          </a:p>
        </p:txBody>
      </p:sp>
      <p:sp>
        <p:nvSpPr>
          <p:cNvPr id="215" name="Combination of map + list. Helps store and retrieve information in O(1) using hash, abstracted from use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Combination of map + list. Helps store and retrieve information in O(1) using hash, abstracted from user.</a:t>
            </a:r>
          </a:p>
        </p:txBody>
      </p:sp>
      <p:pic>
        <p:nvPicPr>
          <p:cNvPr id="21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6024" y="9097223"/>
            <a:ext cx="15290801" cy="453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8934" y="6393053"/>
            <a:ext cx="100330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ther 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data types</a:t>
            </a:r>
          </a:p>
        </p:txBody>
      </p:sp>
      <p:sp>
        <p:nvSpPr>
          <p:cNvPr id="220" name="RBucket…"/>
          <p:cNvSpPr txBox="1"/>
          <p:nvPr>
            <p:ph type="body" sz="half" idx="1"/>
          </p:nvPr>
        </p:nvSpPr>
        <p:spPr>
          <a:xfrm>
            <a:off x="336450" y="3782472"/>
            <a:ext cx="10936925" cy="8734704"/>
          </a:xfrm>
          <a:prstGeom prst="rect">
            <a:avLst/>
          </a:prstGeom>
        </p:spPr>
        <p:txBody>
          <a:bodyPr/>
          <a:lstStyle/>
          <a:p>
            <a:pPr/>
            <a:r>
              <a:t>RBucket</a:t>
            </a:r>
          </a:p>
          <a:p>
            <a:pPr/>
            <a:r>
              <a:t>RSet</a:t>
            </a:r>
          </a:p>
          <a:p>
            <a:pPr/>
            <a:r>
              <a:t>RSetCache, RClusteredSet</a:t>
            </a:r>
          </a:p>
          <a:p>
            <a:pPr/>
            <a:r>
              <a:t>RMapCache, RLocalCachedMap, RClusteredMap</a:t>
            </a:r>
          </a:p>
        </p:txBody>
      </p:sp>
      <p:graphicFrame>
        <p:nvGraphicFramePr>
          <p:cNvPr id="221" name="Table 1"/>
          <p:cNvGraphicFramePr/>
          <p:nvPr/>
        </p:nvGraphicFramePr>
        <p:xfrm>
          <a:off x="12489319" y="3012919"/>
          <a:ext cx="6350001" cy="102738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95762"/>
                <a:gridCol w="1251148"/>
                <a:gridCol w="1788318"/>
                <a:gridCol w="1609725"/>
                <a:gridCol w="1655961"/>
              </a:tblGrid>
              <a:tr h="642113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RedissonClient
method name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Local
cache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Data
partitioning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Entry
eviction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Ultra-fast
read/write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getMap()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open-source version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getMapCache()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open-source version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scripted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getMapCacheNative()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open-source version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native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getLocalCachedMap()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open-source version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getMap()</a:t>
                      </a:r>
                    </a:p>
                    <a:p>
                      <a:pPr algn="l" defTabSz="457200">
                        <a:defRPr i="1" sz="1200" u="sng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>
                          <a:hlinkClick r:id="rId3" invalidUrl="" action="" tgtFrame="" tooltip="" history="1" highlightClick="0" endSnd="0"/>
                        </a:rPr>
                        <a:t>Redisson PRO</a:t>
                      </a:r>
                      <a:r>
                        <a:rPr u="none"/>
                        <a:t> version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getMapCache()</a:t>
                      </a:r>
                    </a:p>
                    <a:p>
                      <a:pPr algn="l" defTabSz="457200">
                        <a:defRPr i="1" sz="1200" u="sng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>
                          <a:hlinkClick r:id="rId3" invalidUrl="" action="" tgtFrame="" tooltip="" history="1" highlightClick="0" endSnd="0"/>
                        </a:rPr>
                        <a:t>Redisson PRO</a:t>
                      </a:r>
                      <a:r>
                        <a:rPr u="none"/>
                        <a:t> version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scripted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getMapCacheNative()</a:t>
                      </a:r>
                    </a:p>
                    <a:p>
                      <a:pPr algn="l" defTabSz="457200">
                        <a:defRPr i="1" sz="1200" u="sng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>
                          <a:hlinkClick r:id="rId3" invalidUrl="" action="" tgtFrame="" tooltip="" history="1" highlightClick="0" endSnd="0"/>
                        </a:rPr>
                        <a:t>Redisson PRO</a:t>
                      </a:r>
                      <a:r>
                        <a:rPr u="none"/>
                        <a:t> version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native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getMapCacheV2()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available only in 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Redisson PRO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advanced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getLocalCachedMap()</a:t>
                      </a:r>
                    </a:p>
                    <a:p>
                      <a:pPr algn="l" defTabSz="457200">
                        <a:defRPr i="1" sz="1200" u="sng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>
                          <a:hlinkClick r:id="rId3" invalidUrl="" action="" tgtFrame="" tooltip="" history="1" highlightClick="0" endSnd="0"/>
                        </a:rPr>
                        <a:t>Redisson PRO</a:t>
                      </a:r>
                      <a:r>
                        <a:rPr u="none"/>
                        <a:t> version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getLocalCachedMapCache()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available only in 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Redisson PRO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scripted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getLocalCachedMapCacheV2()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available only in 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Redisson PRO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advanced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getClusteredMap()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available only in 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Redisson PRO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getClusteredLocalCachedMap()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available only in 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Redisson PRO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getClusteredMapCache()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available only in 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Redisson PRO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❌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scripted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  <a:tr h="642113">
                <a:tc>
                  <a:txBody>
                    <a:bodyPr/>
                    <a:lstStyle/>
                    <a:p>
                      <a:pPr algn="l" defTabSz="457200">
                        <a:def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getClusteredLocalCachedMapCache()</a:t>
                      </a:r>
                    </a:p>
                    <a:p>
                      <a:pPr algn="l" defTabSz="457200">
                        <a:defRPr i="1" sz="12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available only in </a:t>
                      </a:r>
                      <a:r>
                        <a:rPr u="sng">
                          <a:hlinkClick r:id="rId3" invalidUrl="" action="" tgtFrame="" tooltip="" history="1" highlightClick="0" endSnd="0"/>
                        </a:rPr>
                        <a:t>Redisson PRO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scripted</a:t>
                      </a:r>
                    </a:p>
                  </a:txBody>
                  <a:tcPr marL="165100" marR="165100" marT="76200" marB="762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600">
                          <a:solidFill>
                            <a:srgbClr val="1F2328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✔️</a:t>
                      </a:r>
                    </a:p>
                  </a:txBody>
                  <a:tcPr marL="165100" marR="165100" marT="76200" marB="762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istributed Lo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Distributed Locks</a:t>
            </a:r>
          </a:p>
        </p:txBody>
      </p:sp>
      <p:sp>
        <p:nvSpPr>
          <p:cNvPr id="226" name="Redis based distributed reentrant Lock object for Java and implements Lock interfa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Redis based distributed reentrant Lock object for Java and implements Lock interface. </a:t>
            </a:r>
          </a:p>
          <a:p>
            <a:pPr/>
            <a:r>
              <a:t>Uses pub/sub channel to notify other threads across all Redisson instances waiting to acquire a lock.</a:t>
            </a:r>
          </a:p>
          <a:p>
            <a:pPr/>
            <a:r>
              <a:t>Maintains lock watchdog to prevent forever hanging locks.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ifferent types of L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 types of Lock</a:t>
            </a:r>
          </a:p>
        </p:txBody>
      </p:sp>
      <p:sp>
        <p:nvSpPr>
          <p:cNvPr id="229" name="RLock: Java Semapho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RLock: Java Semaphore</a:t>
            </a:r>
          </a:p>
          <a:p>
            <a:pPr/>
            <a:r>
              <a:t>Fair Lock: Acquires lock in same order as requested.</a:t>
            </a:r>
          </a:p>
          <a:p>
            <a:pPr/>
            <a:r>
              <a:t>MultiLock: Group RLocks for object specific locks.</a:t>
            </a:r>
          </a:p>
          <a:p>
            <a:pPr/>
            <a:r>
              <a:t>ReadWriteLock: Multiple read lock owners &amp; one write lock owner</a:t>
            </a:r>
          </a:p>
          <a:p>
            <a:pPr/>
            <a:r>
              <a:t>SpinLock: For high tps locks. Uses exponential backoffs and retry. </a:t>
            </a:r>
          </a:p>
          <a:p>
            <a:pPr/>
            <a:r>
              <a:t>ShedLock: Particularly used for scheduling in a distributed system.</a:t>
            </a:r>
          </a:p>
          <a:p>
            <a:pPr/>
            <a:r>
              <a:t>Other types of locks: </a:t>
            </a:r>
            <a:r>
              <a:rPr u="sng">
                <a:solidFill>
                  <a:srgbClr val="0433FF"/>
                </a:solidFill>
                <a:hlinkClick r:id="rId3" invalidUrl="" action="" tgtFrame="" tooltip="" history="1" highlightClick="0" endSnd="0"/>
              </a:rPr>
              <a:t>https://github.com/redisson/redisson/wiki/8.-Distributed-locks-and-synchronizers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hanks 😄"/>
          <p:cNvSpPr txBox="1"/>
          <p:nvPr>
            <p:ph type="ctrTitle"/>
          </p:nvPr>
        </p:nvSpPr>
        <p:spPr>
          <a:xfrm>
            <a:off x="1270000" y="95250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Thanks 😄</a:t>
            </a:r>
          </a:p>
        </p:txBody>
      </p:sp>
      <p:sp>
        <p:nvSpPr>
          <p:cNvPr id="234" name="Tanuj Vishnoi | Intuit Inc."/>
          <p:cNvSpPr txBox="1"/>
          <p:nvPr>
            <p:ph type="body" idx="21"/>
          </p:nvPr>
        </p:nvSpPr>
        <p:spPr>
          <a:xfrm>
            <a:off x="9047850" y="12655343"/>
            <a:ext cx="5257801" cy="12166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just" defTabSz="800735">
              <a:defRPr sz="3395"/>
            </a:lvl1pPr>
          </a:lstStyle>
          <a:p>
            <a:pPr/>
            <a:r>
              <a:t>Tanuj Vishnoi | Intuit Inc.</a:t>
            </a:r>
          </a:p>
        </p:txBody>
      </p:sp>
      <p:sp>
        <p:nvSpPr>
          <p:cNvPr id="235" name="Feel free to hit me"/>
          <p:cNvSpPr txBox="1"/>
          <p:nvPr>
            <p:ph type="subTitle" sz="quarter" idx="1"/>
          </p:nvPr>
        </p:nvSpPr>
        <p:spPr>
          <a:xfrm>
            <a:off x="1270000" y="4648200"/>
            <a:ext cx="21844000" cy="2512352"/>
          </a:xfrm>
          <a:prstGeom prst="rect">
            <a:avLst/>
          </a:prstGeom>
        </p:spPr>
        <p:txBody>
          <a:bodyPr/>
          <a:lstStyle/>
          <a:p>
            <a:pPr/>
            <a:r>
              <a:t>Feel free to hit me</a:t>
            </a:r>
          </a:p>
        </p:txBody>
      </p:sp>
      <p:sp>
        <p:nvSpPr>
          <p:cNvPr id="236" name="With QUESTION(s)"/>
          <p:cNvSpPr txBox="1"/>
          <p:nvPr/>
        </p:nvSpPr>
        <p:spPr>
          <a:xfrm>
            <a:off x="1270000" y="6352399"/>
            <a:ext cx="21844000" cy="2512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825500">
              <a:spcBef>
                <a:spcPts val="0"/>
              </a:spcBef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With </a:t>
            </a:r>
            <a:r>
              <a:rPr b="1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  <a:latin typeface="Graphik"/>
                <a:ea typeface="Graphik"/>
                <a:cs typeface="Graphik"/>
                <a:sym typeface="Graphik"/>
              </a:rPr>
              <a:t>QUESTION(s)</a:t>
            </a:r>
          </a:p>
        </p:txBody>
      </p:sp>
      <p:sp>
        <p:nvSpPr>
          <p:cNvPr id="237" name="Twitter: vishnoitanuj…"/>
          <p:cNvSpPr txBox="1"/>
          <p:nvPr/>
        </p:nvSpPr>
        <p:spPr>
          <a:xfrm>
            <a:off x="8330828" y="8316271"/>
            <a:ext cx="7722344" cy="2432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49250" indent="-349250" algn="just" defTabSz="825500">
              <a:lnSpc>
                <a:spcPct val="12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Twitter: vishnoitanuj</a:t>
            </a:r>
          </a:p>
          <a:p>
            <a:pPr marL="349250" indent="-349250" algn="just" defTabSz="825500">
              <a:lnSpc>
                <a:spcPct val="12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Linkedin: in/tanuj-vishnoi</a:t>
            </a:r>
          </a:p>
          <a:p>
            <a:pPr marL="349250" indent="-349250" algn="just" defTabSz="825500">
              <a:lnSpc>
                <a:spcPct val="12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Mail: </a:t>
            </a:r>
            <a:r>
              <a:rPr u="sng">
                <a:hlinkClick r:id="rId3" invalidUrl="" action="" tgtFrame="" tooltip="" history="1" highlightClick="0" endSnd="0"/>
              </a:rPr>
              <a:t>tanujvishni1306@gmail.com</a:t>
            </a:r>
          </a:p>
          <a:p>
            <a:pPr marL="349250" indent="-349250" algn="just" defTabSz="825500">
              <a:lnSpc>
                <a:spcPct val="120000"/>
              </a:lnSpc>
              <a:spcBef>
                <a:spcPts val="0"/>
              </a:spcBef>
              <a:buSzPct val="50000"/>
              <a:buBlip>
                <a:blip r:embed="rId2"/>
              </a:buBlip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Github: vishnoitanuj/redis-demo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  <p:bldP build="whole" bldLvl="1" animBg="1" rev="0" advAuto="0" spid="23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ello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Hello!</a:t>
            </a:r>
          </a:p>
        </p:txBody>
      </p:sp>
      <p:sp>
        <p:nvSpPr>
          <p:cNvPr id="176" name="Senior Software Engineer @Intu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Senior Software Engineer @Intuit.</a:t>
            </a:r>
          </a:p>
          <a:p>
            <a:pPr/>
            <a:r>
              <a:t>Automating Virtual Expert Platform for Intuit Products.</a:t>
            </a:r>
          </a:p>
          <a:p>
            <a:pPr/>
            <a:r>
              <a:t>IEEE Publication on ROS + Embedded AI.</a:t>
            </a:r>
          </a:p>
          <a:p>
            <a:pPr/>
            <a:r>
              <a:t>Dyson Award publication.</a:t>
            </a:r>
          </a:p>
          <a:p>
            <a:pPr/>
            <a:r>
              <a:t>Patent on Cognitive Wearables using ELL.</a:t>
            </a:r>
          </a:p>
        </p:txBody>
      </p:sp>
      <p:pic>
        <p:nvPicPr>
          <p:cNvPr id="177" name="IMG_20211001_161231~2.jpg" descr="IMG_20211001_161231~2.jpg"/>
          <p:cNvPicPr>
            <a:picLocks noChangeAspect="1"/>
          </p:cNvPicPr>
          <p:nvPr/>
        </p:nvPicPr>
        <p:blipFill>
          <a:blip r:embed="rId2">
            <a:extLst/>
          </a:blip>
          <a:srcRect l="10657" t="5175" r="26081" b="31563"/>
          <a:stretch>
            <a:fillRect/>
          </a:stretch>
        </p:blipFill>
        <p:spPr>
          <a:xfrm>
            <a:off x="19707956" y="3836574"/>
            <a:ext cx="4296776" cy="565103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@vishnoitanuj"/>
          <p:cNvSpPr txBox="1"/>
          <p:nvPr/>
        </p:nvSpPr>
        <p:spPr>
          <a:xfrm>
            <a:off x="19931791" y="9837277"/>
            <a:ext cx="3849294" cy="53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b="1" sz="2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@vishnoitanuj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ick Gl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Quick Glance</a:t>
            </a:r>
          </a:p>
        </p:txBody>
      </p:sp>
      <p:sp>
        <p:nvSpPr>
          <p:cNvPr id="181" name="Redi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Redis</a:t>
            </a:r>
          </a:p>
        </p:txBody>
      </p:sp>
      <p:sp>
        <p:nvSpPr>
          <p:cNvPr id="182" name="The open source, in-memory data store used by millions of developers as a database, cache, streaming engine, and message brok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The open source, in-memory data store used by millions of developers as a database, cache, streaming engine, and message broker.</a:t>
            </a:r>
          </a:p>
          <a:p>
            <a:pPr/>
            <a:r>
              <a:t>High IoPs </a:t>
            </a:r>
          </a:p>
          <a:p>
            <a:pPr/>
            <a:r>
              <a:t>Key-value store</a:t>
            </a:r>
          </a:p>
          <a:p>
            <a:pPr/>
            <a:r>
              <a:t>Ephemeral store</a:t>
            </a:r>
          </a:p>
          <a:p>
            <a:pPr/>
            <a:r>
              <a:t>Read and writes are less expensive and network optimised compared to traditional data store.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’s this all abou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What’s this all about?</a:t>
            </a:r>
          </a:p>
        </p:txBody>
      </p:sp>
      <p:pic>
        <p:nvPicPr>
          <p:cNvPr id="185" name="1_cx5buI9wlQ4IemqoJLTcEg.jpeg" descr="1_cx5buI9wlQ4IemqoJLTcEg.jpeg"/>
          <p:cNvPicPr>
            <a:picLocks noChangeAspect="1"/>
          </p:cNvPicPr>
          <p:nvPr/>
        </p:nvPicPr>
        <p:blipFill>
          <a:blip r:embed="rId2">
            <a:extLst/>
          </a:blip>
          <a:srcRect l="4204" t="0" r="65472" b="0"/>
          <a:stretch>
            <a:fillRect/>
          </a:stretch>
        </p:blipFill>
        <p:spPr>
          <a:xfrm>
            <a:off x="1312014" y="2635849"/>
            <a:ext cx="4269344" cy="8809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1_cx5buI9wlQ4IemqoJLTcEg.jpeg" descr="1_cx5buI9wlQ4IemqoJLTcEg.jpeg"/>
          <p:cNvPicPr>
            <a:picLocks noChangeAspect="1"/>
          </p:cNvPicPr>
          <p:nvPr/>
        </p:nvPicPr>
        <p:blipFill>
          <a:blip r:embed="rId2">
            <a:extLst/>
          </a:blip>
          <a:srcRect l="35104" t="0" r="35104" b="0"/>
          <a:stretch>
            <a:fillRect/>
          </a:stretch>
        </p:blipFill>
        <p:spPr>
          <a:xfrm>
            <a:off x="9829186" y="2635849"/>
            <a:ext cx="4194345" cy="8809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1_cx5buI9wlQ4IemqoJLTcEg.jpeg" descr="1_cx5buI9wlQ4IemqoJLTcEg.jpeg"/>
          <p:cNvPicPr>
            <a:picLocks noChangeAspect="1"/>
          </p:cNvPicPr>
          <p:nvPr/>
        </p:nvPicPr>
        <p:blipFill>
          <a:blip r:embed="rId2">
            <a:extLst/>
          </a:blip>
          <a:srcRect l="65908" t="0" r="2466" b="0"/>
          <a:stretch>
            <a:fillRect/>
          </a:stretch>
        </p:blipFill>
        <p:spPr>
          <a:xfrm>
            <a:off x="17637418" y="2635849"/>
            <a:ext cx="4452576" cy="880979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ingle player game"/>
          <p:cNvSpPr txBox="1"/>
          <p:nvPr/>
        </p:nvSpPr>
        <p:spPr>
          <a:xfrm>
            <a:off x="1429827" y="12009441"/>
            <a:ext cx="3739777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Single player game</a:t>
            </a:r>
          </a:p>
        </p:txBody>
      </p:sp>
      <p:sp>
        <p:nvSpPr>
          <p:cNvPr id="189" name="Single instance multi player game"/>
          <p:cNvSpPr txBox="1"/>
          <p:nvPr/>
        </p:nvSpPr>
        <p:spPr>
          <a:xfrm>
            <a:off x="10056386" y="11882441"/>
            <a:ext cx="3739777" cy="111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Single instance multi player game</a:t>
            </a:r>
          </a:p>
        </p:txBody>
      </p:sp>
      <p:sp>
        <p:nvSpPr>
          <p:cNvPr id="190" name="Multi instance multi player game"/>
          <p:cNvSpPr txBox="1"/>
          <p:nvPr/>
        </p:nvSpPr>
        <p:spPr>
          <a:xfrm>
            <a:off x="18344029" y="11755441"/>
            <a:ext cx="3739777" cy="111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Multi instance multi player game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5" grpId="1"/>
      <p:bldP build="whole" bldLvl="1" animBg="1" rev="0" advAuto="0" spid="186" grpId="3"/>
      <p:bldP build="whole" bldLvl="1" animBg="1" rev="0" advAuto="0" spid="187" grpId="5"/>
      <p:bldP build="whole" bldLvl="1" animBg="1" rev="0" advAuto="0" spid="189" grpId="4"/>
      <p:bldP build="whole" bldLvl="1" animBg="1" rev="0" advAuto="0" spid="190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’s this session all abou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What’s this session all about?</a:t>
            </a:r>
          </a:p>
        </p:txBody>
      </p:sp>
      <p:sp>
        <p:nvSpPr>
          <p:cNvPr id="193" name="Multi-tier relationship data.…"/>
          <p:cNvSpPr txBox="1"/>
          <p:nvPr>
            <p:ph type="body" sz="half" idx="1"/>
          </p:nvPr>
        </p:nvSpPr>
        <p:spPr>
          <a:xfrm>
            <a:off x="1204714" y="3043103"/>
            <a:ext cx="9143834" cy="8189449"/>
          </a:xfrm>
          <a:prstGeom prst="rect">
            <a:avLst/>
          </a:prstGeom>
        </p:spPr>
        <p:txBody>
          <a:bodyPr/>
          <a:lstStyle/>
          <a:p>
            <a:pPr/>
            <a:r>
              <a:t>Multi-tier relationship data. </a:t>
            </a:r>
          </a:p>
          <a:p>
            <a:pPr/>
            <a:r>
              <a:t>Distributed caching.</a:t>
            </a:r>
          </a:p>
          <a:p>
            <a:pPr/>
            <a:r>
              <a:t>High Throughput.</a:t>
            </a:r>
          </a:p>
          <a:p>
            <a:pPr/>
            <a:r>
              <a:t>AKA: A distributed </a:t>
            </a:r>
            <a:r>
              <a:rPr b="1"/>
              <a:t>“volatile” </a:t>
            </a:r>
            <a:r>
              <a:t>object in Java.</a:t>
            </a:r>
          </a:p>
          <a:p>
            <a:pPr/>
            <a:r>
              <a:t>Escape Map&lt;String, String&gt; </a:t>
            </a:r>
          </a:p>
        </p:txBody>
      </p:sp>
      <p:sp>
        <p:nvSpPr>
          <p:cNvPr id="194" name="Redisson"/>
          <p:cNvSpPr txBox="1"/>
          <p:nvPr/>
        </p:nvSpPr>
        <p:spPr>
          <a:xfrm>
            <a:off x="12385113" y="3534119"/>
            <a:ext cx="10239249" cy="3879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2438338">
              <a:lnSpc>
                <a:spcPct val="90000"/>
              </a:lnSpc>
              <a:spcBef>
                <a:spcPts val="0"/>
              </a:spcBef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Redisson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  <p:bldP build="whole" bldLvl="1" animBg="1" rev="0" advAuto="0" spid="19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di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Redisson</a:t>
            </a:r>
          </a:p>
        </p:txBody>
      </p:sp>
      <p:sp>
        <p:nvSpPr>
          <p:cNvPr id="199" name="Map reduce abstraction…"/>
          <p:cNvSpPr txBox="1"/>
          <p:nvPr>
            <p:ph type="body" idx="1"/>
          </p:nvPr>
        </p:nvSpPr>
        <p:spPr>
          <a:xfrm>
            <a:off x="1057823" y="3092067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Map reduce abstraction</a:t>
            </a:r>
          </a:p>
          <a:p>
            <a:pPr/>
            <a:r>
              <a:t>Web session clustering with Tomcat session managers and Spring sessions.</a:t>
            </a:r>
          </a:p>
          <a:p>
            <a:pPr/>
            <a:r>
              <a:t>Distributed locks and synchronisers.</a:t>
            </a:r>
          </a:p>
          <a:p>
            <a:pPr/>
            <a:r>
              <a:t>Supports most codes: Jackson, Avro, Snapy, etc.</a:t>
            </a:r>
          </a:p>
          <a:p>
            <a:pPr/>
            <a:r>
              <a:t>Basics &amp; Intro: </a:t>
            </a:r>
            <a:r>
              <a:rPr u="sng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  <a:hlinkClick r:id="" invalidUrl="" action="ppaction://hlinkshowjump?jump=nextslide" tgtFrame="" tooltip="" history="1" highlightClick="0" endSnd="0"/>
              </a:rPr>
              <a:t>https://redisson.org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disson 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Redisson Data Types</a:t>
            </a:r>
          </a:p>
        </p:txBody>
      </p:sp>
      <p:sp>
        <p:nvSpPr>
          <p:cNvPr id="202" name="List: List implementation in Redi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List: List implementation in Redis</a:t>
            </a:r>
          </a:p>
        </p:txBody>
      </p:sp>
      <p:pic>
        <p:nvPicPr>
          <p:cNvPr id="203" name="Screenshot 2024-07-19 at 3.08.32 AM.png" descr="Screenshot 2024-07-19 at 3.08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476" y="7629607"/>
            <a:ext cx="15901074" cy="5771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9785" y="5340217"/>
            <a:ext cx="8890001" cy="176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RMap</a:t>
            </a:r>
          </a:p>
        </p:txBody>
      </p:sp>
      <p:sp>
        <p:nvSpPr>
          <p:cNvPr id="207" name="Map Implementation for Redis. Store elements in a bucket as map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 Implementation for Redis. Store elements in a bucket as map. </a:t>
            </a:r>
          </a:p>
        </p:txBody>
      </p:sp>
      <p:pic>
        <p:nvPicPr>
          <p:cNvPr id="20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855" y="5627463"/>
            <a:ext cx="7404101" cy="176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7751" y="7708069"/>
            <a:ext cx="15290801" cy="453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Use case at Intuit Expert Plat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Use case at Intuit Expert Platform</a:t>
            </a:r>
          </a:p>
        </p:txBody>
      </p:sp>
      <p:sp>
        <p:nvSpPr>
          <p:cNvPr id="212" name="Many dependent systems depend on experts’ day schedule.…"/>
          <p:cNvSpPr txBox="1"/>
          <p:nvPr>
            <p:ph type="body" idx="1"/>
          </p:nvPr>
        </p:nvSpPr>
        <p:spPr>
          <a:xfrm>
            <a:off x="1108424" y="3100262"/>
            <a:ext cx="21844001" cy="8432801"/>
          </a:xfrm>
          <a:prstGeom prst="rect">
            <a:avLst/>
          </a:prstGeom>
        </p:spPr>
        <p:txBody>
          <a:bodyPr/>
          <a:lstStyle/>
          <a:p>
            <a:pPr marL="458215" indent="-458215" defTabSz="1999488">
              <a:spcBef>
                <a:spcPts val="1900"/>
              </a:spcBef>
              <a:defRPr sz="3936"/>
            </a:pPr>
            <a:r>
              <a:t>Many dependent systems depend on experts’ day schedule. </a:t>
            </a:r>
          </a:p>
          <a:p>
            <a:pPr marL="458215" indent="-458215" defTabSz="1999488">
              <a:spcBef>
                <a:spcPts val="1900"/>
              </a:spcBef>
              <a:defRPr sz="3936"/>
            </a:pPr>
            <a:r>
              <a:t>For this we store schedules for the day in cache.</a:t>
            </a:r>
          </a:p>
          <a:p>
            <a:pPr marL="458215" indent="-458215" defTabSz="1999488">
              <a:spcBef>
                <a:spcPts val="1900"/>
              </a:spcBef>
              <a:defRPr sz="3936"/>
            </a:pPr>
            <a:r>
              <a:t>This schedules often get updated in case of expert shift, expert being called to front office work due to demand, etc. This is a perfect use of multi-write with high performance reads.</a:t>
            </a:r>
          </a:p>
          <a:p>
            <a:pPr marL="458215" indent="-458215" defTabSz="1999488">
              <a:spcBef>
                <a:spcPts val="1900"/>
              </a:spcBef>
              <a:defRPr sz="3936"/>
            </a:pPr>
            <a:r>
              <a:t>Another use case is logging current expert status for on demand metric calculations of current supply</a:t>
            </a:r>
          </a:p>
          <a:p>
            <a:pPr marL="458215" indent="-458215" defTabSz="1999488">
              <a:spcBef>
                <a:spcPts val="1900"/>
              </a:spcBef>
              <a:defRPr sz="3936"/>
            </a:pPr>
            <a:r>
              <a:t>Max-TPS: 220</a:t>
            </a:r>
          </a:p>
          <a:p>
            <a:pPr marL="458215" indent="-458215" defTabSz="1999488">
              <a:spcBef>
                <a:spcPts val="1900"/>
              </a:spcBef>
              <a:defRPr sz="3936"/>
            </a:pPr>
            <a:r>
              <a:t>Average TPS: 58</a:t>
            </a:r>
          </a:p>
          <a:p>
            <a:pPr marL="458215" indent="-458215" defTabSz="1999488">
              <a:spcBef>
                <a:spcPts val="1900"/>
              </a:spcBef>
              <a:defRPr sz="3936"/>
            </a:pPr>
            <a:r>
              <a:t>Cost reduction from Amazon Postgres by 58% (vacuum partitioning) and MTTQ and MTTW reduced by 50%.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