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49"/>
  </p:notesMasterIdLst>
  <p:sldIdLst>
    <p:sldId id="401" r:id="rId5"/>
    <p:sldId id="609" r:id="rId6"/>
    <p:sldId id="610" r:id="rId7"/>
    <p:sldId id="585" r:id="rId8"/>
    <p:sldId id="611" r:id="rId9"/>
    <p:sldId id="641" r:id="rId10"/>
    <p:sldId id="643" r:id="rId11"/>
    <p:sldId id="603" r:id="rId12"/>
    <p:sldId id="604" r:id="rId13"/>
    <p:sldId id="605" r:id="rId14"/>
    <p:sldId id="606" r:id="rId15"/>
    <p:sldId id="616" r:id="rId16"/>
    <p:sldId id="618" r:id="rId17"/>
    <p:sldId id="631" r:id="rId18"/>
    <p:sldId id="666" r:id="rId19"/>
    <p:sldId id="664" r:id="rId20"/>
    <p:sldId id="621" r:id="rId21"/>
    <p:sldId id="682" r:id="rId22"/>
    <p:sldId id="608" r:id="rId23"/>
    <p:sldId id="624" r:id="rId24"/>
    <p:sldId id="648" r:id="rId25"/>
    <p:sldId id="649" r:id="rId26"/>
    <p:sldId id="650" r:id="rId27"/>
    <p:sldId id="652" r:id="rId28"/>
    <p:sldId id="653" r:id="rId29"/>
    <p:sldId id="654" r:id="rId30"/>
    <p:sldId id="651" r:id="rId31"/>
    <p:sldId id="679" r:id="rId32"/>
    <p:sldId id="680" r:id="rId33"/>
    <p:sldId id="681" r:id="rId34"/>
    <p:sldId id="660" r:id="rId35"/>
    <p:sldId id="667" r:id="rId36"/>
    <p:sldId id="668" r:id="rId37"/>
    <p:sldId id="669" r:id="rId38"/>
    <p:sldId id="670" r:id="rId39"/>
    <p:sldId id="671" r:id="rId40"/>
    <p:sldId id="672" r:id="rId41"/>
    <p:sldId id="673" r:id="rId42"/>
    <p:sldId id="674" r:id="rId43"/>
    <p:sldId id="675" r:id="rId44"/>
    <p:sldId id="676" r:id="rId45"/>
    <p:sldId id="677" r:id="rId46"/>
    <p:sldId id="678" r:id="rId47"/>
    <p:sldId id="406" r:id="rId48"/>
  </p:sldIdLst>
  <p:sldSz cx="12192000" cy="6858000"/>
  <p:notesSz cx="6950075" cy="9236075"/>
  <p:defaultTextStyle>
    <a:defPPr>
      <a:defRPr lang="en-US"/>
    </a:defPPr>
    <a:lvl1pPr algn="l" rtl="0" fontAlgn="base">
      <a:spcBef>
        <a:spcPct val="0"/>
      </a:spcBef>
      <a:spcAft>
        <a:spcPct val="0"/>
      </a:spcAft>
      <a:defRPr sz="1400" b="1"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1400"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1400"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1400"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1400" b="1" kern="1200">
        <a:solidFill>
          <a:schemeClr val="tx1"/>
        </a:solidFill>
        <a:latin typeface="Arial" charset="0"/>
        <a:ea typeface="ＭＳ Ｐゴシック" pitchFamily="34" charset="-128"/>
        <a:cs typeface="+mn-cs"/>
      </a:defRPr>
    </a:lvl5pPr>
    <a:lvl6pPr marL="2286000" algn="l" defTabSz="914400" rtl="0" eaLnBrk="1" latinLnBrk="0" hangingPunct="1">
      <a:defRPr sz="1400" b="1" kern="1200">
        <a:solidFill>
          <a:schemeClr val="tx1"/>
        </a:solidFill>
        <a:latin typeface="Arial" charset="0"/>
        <a:ea typeface="ＭＳ Ｐゴシック" pitchFamily="34" charset="-128"/>
        <a:cs typeface="+mn-cs"/>
      </a:defRPr>
    </a:lvl6pPr>
    <a:lvl7pPr marL="2743200" algn="l" defTabSz="914400" rtl="0" eaLnBrk="1" latinLnBrk="0" hangingPunct="1">
      <a:defRPr sz="1400" b="1" kern="1200">
        <a:solidFill>
          <a:schemeClr val="tx1"/>
        </a:solidFill>
        <a:latin typeface="Arial" charset="0"/>
        <a:ea typeface="ＭＳ Ｐゴシック" pitchFamily="34" charset="-128"/>
        <a:cs typeface="+mn-cs"/>
      </a:defRPr>
    </a:lvl7pPr>
    <a:lvl8pPr marL="3200400" algn="l" defTabSz="914400" rtl="0" eaLnBrk="1" latinLnBrk="0" hangingPunct="1">
      <a:defRPr sz="1400" b="1" kern="1200">
        <a:solidFill>
          <a:schemeClr val="tx1"/>
        </a:solidFill>
        <a:latin typeface="Arial" charset="0"/>
        <a:ea typeface="ＭＳ Ｐゴシック" pitchFamily="34" charset="-128"/>
        <a:cs typeface="+mn-cs"/>
      </a:defRPr>
    </a:lvl8pPr>
    <a:lvl9pPr marL="3657600" algn="l" defTabSz="914400" rtl="0" eaLnBrk="1" latinLnBrk="0" hangingPunct="1">
      <a:defRPr sz="1400" b="1"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43B"/>
    <a:srgbClr val="CFDCCE"/>
    <a:srgbClr val="E7EBEF"/>
    <a:srgbClr val="6A6800"/>
    <a:srgbClr val="CBD3DE"/>
    <a:srgbClr val="003956"/>
    <a:srgbClr val="F1592A"/>
    <a:srgbClr val="00679A"/>
    <a:srgbClr val="E7E8E9"/>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63" autoAdjust="0"/>
    <p:restoredTop sz="94660"/>
  </p:normalViewPr>
  <p:slideViewPr>
    <p:cSldViewPr snapToGrid="0">
      <p:cViewPr varScale="1">
        <p:scale>
          <a:sx n="84" d="100"/>
          <a:sy n="84" d="100"/>
        </p:scale>
        <p:origin x="101" y="18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11700" cy="463408"/>
          </a:xfrm>
          <a:prstGeom prst="rect">
            <a:avLst/>
          </a:prstGeom>
        </p:spPr>
        <p:txBody>
          <a:bodyPr vert="horz" lIns="91428" tIns="45714" rIns="91428" bIns="45714" rtlCol="0"/>
          <a:lstStyle>
            <a:lvl1pPr algn="l">
              <a:defRPr sz="1200"/>
            </a:lvl1pPr>
          </a:lstStyle>
          <a:p>
            <a:endParaRPr lang="en-US"/>
          </a:p>
        </p:txBody>
      </p:sp>
      <p:sp>
        <p:nvSpPr>
          <p:cNvPr id="3" name="Date Placeholder 2"/>
          <p:cNvSpPr>
            <a:spLocks noGrp="1"/>
          </p:cNvSpPr>
          <p:nvPr>
            <p:ph type="dt" idx="1"/>
          </p:nvPr>
        </p:nvSpPr>
        <p:spPr>
          <a:xfrm>
            <a:off x="3936769" y="3"/>
            <a:ext cx="3011700" cy="463408"/>
          </a:xfrm>
          <a:prstGeom prst="rect">
            <a:avLst/>
          </a:prstGeom>
        </p:spPr>
        <p:txBody>
          <a:bodyPr vert="horz" lIns="91428" tIns="45714" rIns="91428" bIns="45714" rtlCol="0"/>
          <a:lstStyle>
            <a:lvl1pPr algn="r">
              <a:defRPr sz="1200"/>
            </a:lvl1pPr>
          </a:lstStyle>
          <a:p>
            <a:fld id="{9070A630-9C13-485B-B351-791FB6620899}" type="datetimeFigureOut">
              <a:rPr lang="en-US" smtClean="0"/>
              <a:t>8/23/2017</a:t>
            </a:fld>
            <a:endParaRPr lang="en-US"/>
          </a:p>
        </p:txBody>
      </p:sp>
      <p:sp>
        <p:nvSpPr>
          <p:cNvPr id="4" name="Slide Image Placeholder 3"/>
          <p:cNvSpPr>
            <a:spLocks noGrp="1" noRot="1" noChangeAspect="1"/>
          </p:cNvSpPr>
          <p:nvPr>
            <p:ph type="sldImg" idx="2"/>
          </p:nvPr>
        </p:nvSpPr>
        <p:spPr>
          <a:xfrm>
            <a:off x="706438" y="1155700"/>
            <a:ext cx="5537200" cy="3116263"/>
          </a:xfrm>
          <a:prstGeom prst="rect">
            <a:avLst/>
          </a:prstGeom>
          <a:noFill/>
          <a:ln w="12700">
            <a:solidFill>
              <a:prstClr val="black"/>
            </a:solidFill>
          </a:ln>
        </p:spPr>
        <p:txBody>
          <a:bodyPr vert="horz" lIns="91428" tIns="45714" rIns="91428" bIns="45714" rtlCol="0" anchor="ctr"/>
          <a:lstStyle/>
          <a:p>
            <a:endParaRPr lang="en-US"/>
          </a:p>
        </p:txBody>
      </p:sp>
      <p:sp>
        <p:nvSpPr>
          <p:cNvPr id="5" name="Notes Placeholder 4"/>
          <p:cNvSpPr>
            <a:spLocks noGrp="1"/>
          </p:cNvSpPr>
          <p:nvPr>
            <p:ph type="body" sz="quarter" idx="3"/>
          </p:nvPr>
        </p:nvSpPr>
        <p:spPr>
          <a:xfrm>
            <a:off x="695008" y="4444864"/>
            <a:ext cx="5560060" cy="3636705"/>
          </a:xfrm>
          <a:prstGeom prst="rect">
            <a:avLst/>
          </a:prstGeom>
        </p:spPr>
        <p:txBody>
          <a:bodyPr vert="horz" lIns="91428" tIns="45714" rIns="91428" bIns="457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11700" cy="463407"/>
          </a:xfrm>
          <a:prstGeom prst="rect">
            <a:avLst/>
          </a:prstGeom>
        </p:spPr>
        <p:txBody>
          <a:bodyPr vert="horz" lIns="91428" tIns="45714" rIns="91428"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3936769" y="8772670"/>
            <a:ext cx="3011700" cy="463407"/>
          </a:xfrm>
          <a:prstGeom prst="rect">
            <a:avLst/>
          </a:prstGeom>
        </p:spPr>
        <p:txBody>
          <a:bodyPr vert="horz" lIns="91428" tIns="45714" rIns="91428" bIns="45714" rtlCol="0" anchor="b"/>
          <a:lstStyle>
            <a:lvl1pPr algn="r">
              <a:defRPr sz="1200"/>
            </a:lvl1pPr>
          </a:lstStyle>
          <a:p>
            <a:fld id="{F3FD909D-F256-4DA1-8B0A-8A95E13444FA}" type="slidenum">
              <a:rPr lang="en-US" smtClean="0"/>
              <a:t>‹Nº›</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FD909D-F256-4DA1-8B0A-8A95E13444FA}" type="slidenum">
              <a:rPr lang="en-US" smtClean="0"/>
              <a:t>1</a:t>
            </a:fld>
            <a:endParaRPr lang="en-US"/>
          </a:p>
        </p:txBody>
      </p:sp>
    </p:spTree>
    <p:extLst>
      <p:ext uri="{BB962C8B-B14F-4D97-AF65-F5344CB8AC3E}">
        <p14:creationId xmlns:p14="http://schemas.microsoft.com/office/powerpoint/2010/main" val="4127158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018" y="0"/>
            <a:ext cx="12173964" cy="6858000"/>
          </a:xfrm>
          <a:prstGeom prst="rect">
            <a:avLst/>
          </a:prstGeom>
          <a:noFill/>
          <a:ln w="9525">
            <a:noFill/>
            <a:miter lim="800000"/>
            <a:headEnd/>
            <a:tailEnd/>
          </a:ln>
        </p:spPr>
      </p:pic>
      <p:sp>
        <p:nvSpPr>
          <p:cNvPr id="5122" name="Rectangle 2"/>
          <p:cNvSpPr>
            <a:spLocks noGrp="1" noChangeArrowheads="1"/>
          </p:cNvSpPr>
          <p:nvPr>
            <p:ph type="ctrTitle"/>
          </p:nvPr>
        </p:nvSpPr>
        <p:spPr>
          <a:xfrm>
            <a:off x="203201" y="1905000"/>
            <a:ext cx="10315945" cy="914400"/>
          </a:xfrm>
          <a:noFill/>
          <a:ln w="9525" algn="ctr">
            <a:noFill/>
            <a:miter lim="800000"/>
            <a:headEnd/>
            <a:tailEnd/>
          </a:ln>
        </p:spPr>
        <p:txBody>
          <a:bodyPr anchor="b">
            <a:noAutofit/>
          </a:bodyPr>
          <a:lstStyle>
            <a:lvl1pPr algn="l" rtl="0" eaLnBrk="1" fontAlgn="base" hangingPunct="1">
              <a:lnSpc>
                <a:spcPct val="90000"/>
              </a:lnSpc>
              <a:spcBef>
                <a:spcPct val="0"/>
              </a:spcBef>
              <a:spcAft>
                <a:spcPct val="0"/>
              </a:spcAft>
              <a:defRPr lang="en-US" sz="4800" b="1" i="0" dirty="0">
                <a:solidFill>
                  <a:srgbClr val="439539"/>
                </a:solidFill>
                <a:latin typeface="+mj-lt"/>
                <a:ea typeface="+mj-ea"/>
                <a:cs typeface="Interstate-Light"/>
              </a:defRPr>
            </a:lvl1pPr>
          </a:lstStyle>
          <a:p>
            <a:r>
              <a:rPr lang="en-US"/>
              <a:t>Click to edit Master title style</a:t>
            </a:r>
          </a:p>
        </p:txBody>
      </p:sp>
      <p:sp>
        <p:nvSpPr>
          <p:cNvPr id="5123" name="Rectangle 3"/>
          <p:cNvSpPr>
            <a:spLocks noGrp="1" noChangeArrowheads="1"/>
          </p:cNvSpPr>
          <p:nvPr>
            <p:ph type="subTitle" idx="1"/>
          </p:nvPr>
        </p:nvSpPr>
        <p:spPr bwMode="white">
          <a:xfrm>
            <a:off x="203200" y="2743200"/>
            <a:ext cx="8534400" cy="533400"/>
          </a:xfrm>
          <a:noFill/>
          <a:ln w="9525" algn="ctr">
            <a:noFill/>
            <a:miter lim="800000"/>
            <a:headEnd/>
            <a:tailEnd/>
          </a:ln>
        </p:spPr>
        <p:txBody>
          <a:bodyPr>
            <a:noAutofit/>
          </a:bodyPr>
          <a:lstStyle>
            <a:lvl1pPr marL="0" indent="0" algn="l" rtl="0" eaLnBrk="1" fontAlgn="base" hangingPunct="1">
              <a:spcBef>
                <a:spcPct val="0"/>
              </a:spcBef>
              <a:spcAft>
                <a:spcPct val="0"/>
              </a:spcAft>
              <a:buFont typeface="Wingdings 2" pitchFamily="18" charset="2"/>
              <a:buNone/>
              <a:defRPr lang="en-US" sz="2667" b="0" i="0" dirty="0">
                <a:solidFill>
                  <a:schemeClr val="bg1">
                    <a:lumMod val="50000"/>
                  </a:schemeClr>
                </a:solidFill>
                <a:latin typeface="Interstate-Regular"/>
                <a:ea typeface="+mn-ea"/>
                <a:cs typeface="Interstate-Regular"/>
              </a:defRPr>
            </a:lvl1pPr>
          </a:lstStyle>
          <a:p>
            <a:r>
              <a:rPr lang="en-US"/>
              <a:t>Click to edit Master subtitle style</a:t>
            </a:r>
          </a:p>
        </p:txBody>
      </p:sp>
    </p:spTree>
    <p:extLst>
      <p:ext uri="{BB962C8B-B14F-4D97-AF65-F5344CB8AC3E}">
        <p14:creationId xmlns:p14="http://schemas.microsoft.com/office/powerpoint/2010/main" val="34358279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ne-Full Content">
    <p:spTree>
      <p:nvGrpSpPr>
        <p:cNvPr id="1" name=""/>
        <p:cNvGrpSpPr/>
        <p:nvPr/>
      </p:nvGrpSpPr>
      <p:grpSpPr>
        <a:xfrm>
          <a:off x="0" y="0"/>
          <a:ext cx="0" cy="0"/>
          <a:chOff x="0" y="0"/>
          <a:chExt cx="0" cy="0"/>
        </a:xfrm>
      </p:grpSpPr>
      <p:sp>
        <p:nvSpPr>
          <p:cNvPr id="8" name="Content Placeholder 2"/>
          <p:cNvSpPr>
            <a:spLocks noGrp="1"/>
          </p:cNvSpPr>
          <p:nvPr>
            <p:ph idx="1"/>
          </p:nvPr>
        </p:nvSpPr>
        <p:spPr>
          <a:xfrm>
            <a:off x="304800" y="839972"/>
            <a:ext cx="11284688" cy="5332228"/>
          </a:xfrm>
          <a:prstGeom prst="rect">
            <a:avLst/>
          </a:prstGeom>
        </p:spPr>
        <p:txBody>
          <a:bodyPr/>
          <a:lstStyle>
            <a:lvl1pPr>
              <a:spcBef>
                <a:spcPts val="1200"/>
              </a:spcBef>
              <a:spcAft>
                <a:spcPts val="600"/>
              </a:spcAft>
              <a:buClr>
                <a:schemeClr val="tx1"/>
              </a:buClr>
              <a:buFont typeface="Wingdings" pitchFamily="2" charset="2"/>
              <a:buChar char="§"/>
              <a:defRPr sz="2400">
                <a:solidFill>
                  <a:schemeClr val="tx1"/>
                </a:solidFill>
                <a:latin typeface="Arial" pitchFamily="34" charset="0"/>
                <a:cs typeface="Arial" pitchFamily="34" charset="0"/>
              </a:defRPr>
            </a:lvl1pPr>
            <a:lvl2pPr>
              <a:spcBef>
                <a:spcPts val="0"/>
              </a:spcBef>
              <a:spcAft>
                <a:spcPts val="600"/>
              </a:spcAft>
              <a:buClr>
                <a:schemeClr val="tx1"/>
              </a:buClr>
              <a:buFont typeface="Wingdings" pitchFamily="2" charset="2"/>
              <a:buChar char="§"/>
              <a:defRPr sz="2000">
                <a:solidFill>
                  <a:schemeClr val="tx1"/>
                </a:solidFill>
                <a:latin typeface="Arial" pitchFamily="34" charset="0"/>
                <a:cs typeface="Arial" pitchFamily="34" charset="0"/>
              </a:defRPr>
            </a:lvl2pPr>
            <a:lvl3pPr>
              <a:spcBef>
                <a:spcPts val="0"/>
              </a:spcBef>
              <a:spcAft>
                <a:spcPts val="600"/>
              </a:spcAft>
              <a:buClr>
                <a:schemeClr val="tx1"/>
              </a:buClr>
              <a:buFont typeface="Wingdings" pitchFamily="2" charset="2"/>
              <a:buChar char="§"/>
              <a:defRPr sz="1800">
                <a:solidFill>
                  <a:schemeClr val="tx1"/>
                </a:solidFill>
                <a:latin typeface="Arial" pitchFamily="34" charset="0"/>
                <a:cs typeface="Arial" pitchFamily="34" charset="0"/>
              </a:defRPr>
            </a:lvl3pPr>
            <a:lvl4pPr>
              <a:spcBef>
                <a:spcPts val="0"/>
              </a:spcBef>
              <a:spcAft>
                <a:spcPts val="600"/>
              </a:spcAft>
              <a:buClr>
                <a:schemeClr val="tx1"/>
              </a:buClr>
              <a:buFont typeface="Wingdings" pitchFamily="2" charset="2"/>
              <a:buChar char="§"/>
              <a:defRPr sz="1600">
                <a:solidFill>
                  <a:schemeClr val="tx1"/>
                </a:solidFill>
                <a:latin typeface="Arial" pitchFamily="34" charset="0"/>
                <a:cs typeface="Arial" pitchFamily="34" charset="0"/>
              </a:defRPr>
            </a:lvl4pPr>
            <a:lvl5pPr>
              <a:spcBef>
                <a:spcPts val="0"/>
              </a:spcBef>
              <a:spcAft>
                <a:spcPts val="600"/>
              </a:spcAft>
              <a:buClr>
                <a:schemeClr val="tx1"/>
              </a:buClr>
              <a:buFont typeface="Wingdings" pitchFamily="2" charset="2"/>
              <a:buChar char="§"/>
              <a:defRPr sz="1400">
                <a:solidFill>
                  <a:schemeClr val="tx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304800" y="228600"/>
            <a:ext cx="11283696" cy="457200"/>
          </a:xfrm>
          <a:prstGeom prst="rect">
            <a:avLst/>
          </a:prstGeom>
        </p:spPr>
        <p:txBody>
          <a:bodyPr anchor="ctr"/>
          <a:lstStyle>
            <a:lvl1pPr algn="l">
              <a:defRPr sz="3200" b="1">
                <a:solidFill>
                  <a:schemeClr val="tx1"/>
                </a:solidFill>
                <a:latin typeface="Arial" pitchFamily="34" charset="0"/>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30133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6" name="Title 1"/>
          <p:cNvSpPr>
            <a:spLocks noGrp="1"/>
          </p:cNvSpPr>
          <p:nvPr>
            <p:ph type="title"/>
          </p:nvPr>
        </p:nvSpPr>
        <p:spPr>
          <a:xfrm>
            <a:off x="304800" y="228600"/>
            <a:ext cx="11283696" cy="457200"/>
          </a:xfrm>
          <a:prstGeom prst="rect">
            <a:avLst/>
          </a:prstGeom>
        </p:spPr>
        <p:txBody>
          <a:bodyPr anchor="ctr"/>
          <a:lstStyle>
            <a:lvl1pPr algn="l">
              <a:defRPr sz="3200" b="1">
                <a:solidFill>
                  <a:schemeClr val="accent1"/>
                </a:solidFill>
                <a:latin typeface="Arial" pitchFamily="34" charset="0"/>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269315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3"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018" y="0"/>
            <a:ext cx="12173964" cy="6858000"/>
          </a:xfrm>
          <a:prstGeom prst="rect">
            <a:avLst/>
          </a:prstGeom>
          <a:noFill/>
          <a:ln w="9525">
            <a:noFill/>
            <a:miter lim="800000"/>
            <a:headEnd/>
            <a:tailEnd/>
          </a:ln>
        </p:spPr>
      </p:pic>
      <p:sp>
        <p:nvSpPr>
          <p:cNvPr id="5122" name="Rectangle 2"/>
          <p:cNvSpPr>
            <a:spLocks noGrp="1" noChangeArrowheads="1"/>
          </p:cNvSpPr>
          <p:nvPr>
            <p:ph type="ctrTitle"/>
          </p:nvPr>
        </p:nvSpPr>
        <p:spPr>
          <a:xfrm>
            <a:off x="203200" y="2286000"/>
            <a:ext cx="7924800" cy="914400"/>
          </a:xfrm>
          <a:noFill/>
          <a:ln w="9525" algn="ctr">
            <a:noFill/>
            <a:miter lim="800000"/>
            <a:headEnd/>
            <a:tailEnd/>
          </a:ln>
        </p:spPr>
        <p:txBody>
          <a:bodyPr anchor="b">
            <a:noAutofit/>
          </a:bodyPr>
          <a:lstStyle>
            <a:lvl1pPr algn="l" rtl="0" eaLnBrk="1" fontAlgn="base" hangingPunct="1">
              <a:lnSpc>
                <a:spcPct val="90000"/>
              </a:lnSpc>
              <a:spcBef>
                <a:spcPct val="0"/>
              </a:spcBef>
              <a:spcAft>
                <a:spcPct val="0"/>
              </a:spcAft>
              <a:defRPr lang="en-US" sz="4800" b="1" i="0" dirty="0">
                <a:solidFill>
                  <a:srgbClr val="7E8084"/>
                </a:solidFill>
                <a:latin typeface="+mj-lt"/>
                <a:ea typeface="+mj-ea"/>
                <a:cs typeface="Interstate-Light"/>
              </a:defRPr>
            </a:lvl1pPr>
          </a:lstStyle>
          <a:p>
            <a:r>
              <a:rPr lang="en-US"/>
              <a:t>Click to edit Master title style</a:t>
            </a:r>
          </a:p>
        </p:txBody>
      </p:sp>
    </p:spTree>
    <p:extLst>
      <p:ext uri="{BB962C8B-B14F-4D97-AF65-F5344CB8AC3E}">
        <p14:creationId xmlns:p14="http://schemas.microsoft.com/office/powerpoint/2010/main" val="224702959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304800" y="987552"/>
            <a:ext cx="11582400" cy="5029200"/>
          </a:xfrm>
        </p:spPr>
        <p:txBody>
          <a:bodyPr>
            <a:normAutofit/>
          </a:bodyPr>
          <a:lstStyle>
            <a:lvl1pPr>
              <a:lnSpc>
                <a:spcPct val="90000"/>
              </a:lnSpc>
              <a:spcBef>
                <a:spcPts val="800"/>
              </a:spcBef>
              <a:defRPr/>
            </a:lvl1pPr>
            <a:lvl2pPr>
              <a:lnSpc>
                <a:spcPct val="90000"/>
              </a:lnSpc>
              <a:spcBef>
                <a:spcPts val="800"/>
              </a:spcBef>
              <a:defRPr/>
            </a:lvl2pPr>
            <a:lvl3pPr>
              <a:lnSpc>
                <a:spcPct val="90000"/>
              </a:lnSpc>
              <a:spcBef>
                <a:spcPts val="800"/>
              </a:spcBef>
              <a:defRPr/>
            </a:lvl3pPr>
            <a:lvl4pPr>
              <a:lnSpc>
                <a:spcPct val="90000"/>
              </a:lnSpc>
              <a:spcBef>
                <a:spcPts val="800"/>
              </a:spcBef>
              <a:defRPr/>
            </a:lvl4pPr>
            <a:lvl5pPr>
              <a:lnSpc>
                <a:spcPct val="90000"/>
              </a:lnSpc>
              <a:spcBef>
                <a:spcPts val="8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9737971"/>
      </p:ext>
    </p:extLst>
  </p:cSld>
  <p:clrMapOvr>
    <a:masterClrMapping/>
  </p:clrMapOvr>
  <p:transition>
    <p:strips dir="ru"/>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ltGray"/>
        <p:txBody>
          <a:bodyPr/>
          <a:lstStyle/>
          <a:p>
            <a:r>
              <a:rPr lang="en-US"/>
              <a:t>Click to edit Master title style</a:t>
            </a:r>
          </a:p>
        </p:txBody>
      </p:sp>
      <p:sp>
        <p:nvSpPr>
          <p:cNvPr id="9" name="Content Placeholder 8"/>
          <p:cNvSpPr>
            <a:spLocks noGrp="1"/>
          </p:cNvSpPr>
          <p:nvPr>
            <p:ph sz="quarter" idx="12"/>
          </p:nvPr>
        </p:nvSpPr>
        <p:spPr>
          <a:xfrm>
            <a:off x="711200" y="1295400"/>
            <a:ext cx="5181600" cy="44958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3"/>
          </p:nvPr>
        </p:nvSpPr>
        <p:spPr>
          <a:xfrm>
            <a:off x="6299200" y="1295400"/>
            <a:ext cx="5181600" cy="44958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047263"/>
      </p:ext>
    </p:extLst>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1089899"/>
      </p:ext>
    </p:extLst>
  </p:cSld>
  <p:clrMapOvr>
    <a:masterClrMapping/>
  </p:clrMapOvr>
  <p:transition>
    <p:strips dir="ru"/>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2899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Divider_1">
    <p:spTree>
      <p:nvGrpSpPr>
        <p:cNvPr id="1" name=""/>
        <p:cNvGrpSpPr/>
        <p:nvPr/>
      </p:nvGrpSpPr>
      <p:grpSpPr>
        <a:xfrm>
          <a:off x="0" y="0"/>
          <a:ext cx="0" cy="0"/>
          <a:chOff x="0" y="0"/>
          <a:chExt cx="0" cy="0"/>
        </a:xfrm>
      </p:grpSpPr>
      <p:pic>
        <p:nvPicPr>
          <p:cNvPr id="4" name="Picture 7" descr="slide-divider1.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5122" name="Rectangle 2"/>
          <p:cNvSpPr>
            <a:spLocks noGrp="1" noChangeArrowheads="1"/>
          </p:cNvSpPr>
          <p:nvPr>
            <p:ph type="ctrTitle"/>
          </p:nvPr>
        </p:nvSpPr>
        <p:spPr>
          <a:xfrm>
            <a:off x="304802" y="2362200"/>
            <a:ext cx="8731249" cy="685800"/>
          </a:xfrm>
        </p:spPr>
        <p:txBody>
          <a:bodyPr anchor="b"/>
          <a:lstStyle>
            <a:lvl1pPr algn="l">
              <a:defRPr sz="4800" b="1">
                <a:solidFill>
                  <a:schemeClr val="bg1"/>
                </a:solidFill>
                <a:latin typeface="+mj-lt"/>
                <a:cs typeface="Interstate-Regular"/>
              </a:defRPr>
            </a:lvl1pPr>
          </a:lstStyle>
          <a:p>
            <a:r>
              <a:rPr lang="en-US"/>
              <a:t>Click to edit Master title style</a:t>
            </a:r>
          </a:p>
        </p:txBody>
      </p:sp>
      <p:sp>
        <p:nvSpPr>
          <p:cNvPr id="5123" name="Rectangle 3"/>
          <p:cNvSpPr>
            <a:spLocks noGrp="1" noChangeArrowheads="1"/>
          </p:cNvSpPr>
          <p:nvPr>
            <p:ph type="subTitle" idx="1"/>
          </p:nvPr>
        </p:nvSpPr>
        <p:spPr>
          <a:xfrm>
            <a:off x="304800" y="2971801"/>
            <a:ext cx="8534400" cy="476249"/>
          </a:xfrm>
        </p:spPr>
        <p:txBody>
          <a:bodyPr>
            <a:noAutofit/>
          </a:bodyPr>
          <a:lstStyle>
            <a:lvl1pPr marL="0" indent="0" algn="l">
              <a:spcBef>
                <a:spcPct val="0"/>
              </a:spcBef>
              <a:buFont typeface="Wingdings 2" pitchFamily="18" charset="2"/>
              <a:buNone/>
              <a:defRPr sz="3200" b="1">
                <a:solidFill>
                  <a:schemeClr val="bg1"/>
                </a:solidFill>
                <a:latin typeface="Interstate-Light"/>
                <a:cs typeface="Interstate-Light"/>
              </a:defRPr>
            </a:lvl1pPr>
          </a:lstStyle>
          <a:p>
            <a:r>
              <a:rPr lang="en-US"/>
              <a:t>Click to edit Master subtitle style</a:t>
            </a:r>
          </a:p>
        </p:txBody>
      </p:sp>
    </p:spTree>
    <p:extLst>
      <p:ext uri="{BB962C8B-B14F-4D97-AF65-F5344CB8AC3E}">
        <p14:creationId xmlns:p14="http://schemas.microsoft.com/office/powerpoint/2010/main" val="346289159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4" name="Picture 7" descr="slide-title.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5122" name="Rectangle 2"/>
          <p:cNvSpPr>
            <a:spLocks noGrp="1" noChangeArrowheads="1"/>
          </p:cNvSpPr>
          <p:nvPr>
            <p:ph type="ctrTitle"/>
          </p:nvPr>
        </p:nvSpPr>
        <p:spPr>
          <a:xfrm>
            <a:off x="203200" y="1905000"/>
            <a:ext cx="7924800" cy="914400"/>
          </a:xfrm>
          <a:noFill/>
          <a:ln w="9525" algn="ctr">
            <a:noFill/>
            <a:miter lim="800000"/>
            <a:headEnd/>
            <a:tailEnd/>
          </a:ln>
        </p:spPr>
        <p:txBody>
          <a:bodyPr anchor="b">
            <a:noAutofit/>
          </a:bodyPr>
          <a:lstStyle>
            <a:lvl1pPr algn="l" rtl="0" eaLnBrk="1" fontAlgn="base" hangingPunct="1">
              <a:lnSpc>
                <a:spcPct val="90000"/>
              </a:lnSpc>
              <a:spcBef>
                <a:spcPct val="0"/>
              </a:spcBef>
              <a:spcAft>
                <a:spcPct val="0"/>
              </a:spcAft>
              <a:defRPr lang="en-US" sz="5333" b="0" i="0" dirty="0">
                <a:solidFill>
                  <a:srgbClr val="439539"/>
                </a:solidFill>
                <a:latin typeface="+mj-lt"/>
                <a:ea typeface="+mj-ea"/>
                <a:cs typeface="Interstate-Light"/>
              </a:defRPr>
            </a:lvl1pPr>
          </a:lstStyle>
          <a:p>
            <a:r>
              <a:rPr lang="en-US"/>
              <a:t>Click to edit Master title style</a:t>
            </a:r>
          </a:p>
        </p:txBody>
      </p:sp>
      <p:sp>
        <p:nvSpPr>
          <p:cNvPr id="5123" name="Rectangle 3"/>
          <p:cNvSpPr>
            <a:spLocks noGrp="1" noChangeArrowheads="1"/>
          </p:cNvSpPr>
          <p:nvPr>
            <p:ph type="subTitle" idx="1"/>
          </p:nvPr>
        </p:nvSpPr>
        <p:spPr bwMode="white">
          <a:xfrm>
            <a:off x="203200" y="2743200"/>
            <a:ext cx="8534400" cy="533400"/>
          </a:xfrm>
          <a:noFill/>
          <a:ln w="9525" algn="ctr">
            <a:noFill/>
            <a:miter lim="800000"/>
            <a:headEnd/>
            <a:tailEnd/>
          </a:ln>
        </p:spPr>
        <p:txBody>
          <a:bodyPr>
            <a:noAutofit/>
          </a:bodyPr>
          <a:lstStyle>
            <a:lvl1pPr marL="0" indent="0" algn="l" rtl="0" eaLnBrk="1" fontAlgn="base" hangingPunct="1">
              <a:spcBef>
                <a:spcPct val="0"/>
              </a:spcBef>
              <a:spcAft>
                <a:spcPct val="0"/>
              </a:spcAft>
              <a:buFont typeface="Wingdings 2" pitchFamily="18" charset="2"/>
              <a:buNone/>
              <a:defRPr lang="en-US" sz="2667" b="0" i="0" dirty="0">
                <a:solidFill>
                  <a:schemeClr val="bg1">
                    <a:lumMod val="50000"/>
                  </a:schemeClr>
                </a:solidFill>
                <a:latin typeface="Interstate-Regular"/>
                <a:ea typeface="+mn-ea"/>
                <a:cs typeface="Interstate-Regular"/>
              </a:defRPr>
            </a:lvl1pPr>
          </a:lstStyle>
          <a:p>
            <a:r>
              <a:rPr lang="en-US"/>
              <a:t>Click to edit Master subtitle style</a:t>
            </a:r>
          </a:p>
        </p:txBody>
      </p:sp>
    </p:spTree>
    <p:extLst>
      <p:ext uri="{BB962C8B-B14F-4D97-AF65-F5344CB8AC3E}">
        <p14:creationId xmlns:p14="http://schemas.microsoft.com/office/powerpoint/2010/main" val="27033538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3" name="Picture 7" descr="slide-title.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4" name="Rectangle 3"/>
          <p:cNvSpPr/>
          <p:nvPr/>
        </p:nvSpPr>
        <p:spPr>
          <a:xfrm>
            <a:off x="0" y="3457577"/>
            <a:ext cx="12192000" cy="3400425"/>
          </a:xfrm>
          <a:prstGeom prst="rect">
            <a:avLst/>
          </a:prstGeom>
          <a:solidFill>
            <a:srgbClr val="7E808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rgbClr val="FFFFFF"/>
              </a:solidFill>
            </a:endParaRPr>
          </a:p>
        </p:txBody>
      </p:sp>
      <p:sp>
        <p:nvSpPr>
          <p:cNvPr id="5122" name="Rectangle 2"/>
          <p:cNvSpPr>
            <a:spLocks noGrp="1" noChangeArrowheads="1"/>
          </p:cNvSpPr>
          <p:nvPr>
            <p:ph type="ctrTitle"/>
          </p:nvPr>
        </p:nvSpPr>
        <p:spPr>
          <a:xfrm>
            <a:off x="203200" y="2286000"/>
            <a:ext cx="7924800" cy="914400"/>
          </a:xfrm>
          <a:noFill/>
          <a:ln w="9525" algn="ctr">
            <a:noFill/>
            <a:miter lim="800000"/>
            <a:headEnd/>
            <a:tailEnd/>
          </a:ln>
        </p:spPr>
        <p:txBody>
          <a:bodyPr anchor="b">
            <a:noAutofit/>
          </a:bodyPr>
          <a:lstStyle>
            <a:lvl1pPr algn="l" rtl="0" eaLnBrk="1" fontAlgn="base" hangingPunct="1">
              <a:lnSpc>
                <a:spcPct val="90000"/>
              </a:lnSpc>
              <a:spcBef>
                <a:spcPct val="0"/>
              </a:spcBef>
              <a:spcAft>
                <a:spcPct val="0"/>
              </a:spcAft>
              <a:defRPr lang="en-US" sz="5333" b="0" i="0" dirty="0">
                <a:solidFill>
                  <a:srgbClr val="7E8084"/>
                </a:solidFill>
                <a:latin typeface="+mj-lt"/>
                <a:ea typeface="+mj-ea"/>
                <a:cs typeface="Interstate-Light"/>
              </a:defRPr>
            </a:lvl1pPr>
          </a:lstStyle>
          <a:p>
            <a:r>
              <a:rPr lang="en-US"/>
              <a:t>Click to edit Master title style</a:t>
            </a:r>
          </a:p>
        </p:txBody>
      </p:sp>
    </p:spTree>
    <p:extLst>
      <p:ext uri="{BB962C8B-B14F-4D97-AF65-F5344CB8AC3E}">
        <p14:creationId xmlns:p14="http://schemas.microsoft.com/office/powerpoint/2010/main" val="34794163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1807" y="0"/>
            <a:ext cx="12188387" cy="6858000"/>
          </a:xfrm>
          <a:prstGeom prst="rect">
            <a:avLst/>
          </a:prstGeom>
          <a:noFill/>
          <a:ln w="9525">
            <a:noFill/>
            <a:miter lim="800000"/>
            <a:headEnd/>
            <a:tailEnd/>
          </a:ln>
        </p:spPr>
      </p:pic>
      <p:sp>
        <p:nvSpPr>
          <p:cNvPr id="1028" name="Rectangle 2"/>
          <p:cNvSpPr>
            <a:spLocks noGrp="1" noChangeArrowheads="1"/>
          </p:cNvSpPr>
          <p:nvPr>
            <p:ph type="title"/>
          </p:nvPr>
        </p:nvSpPr>
        <p:spPr bwMode="white">
          <a:xfrm>
            <a:off x="241300" y="152400"/>
            <a:ext cx="11709400" cy="4810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 name="Rectangle 3"/>
          <p:cNvSpPr>
            <a:spLocks noGrp="1" noChangeArrowheads="1"/>
          </p:cNvSpPr>
          <p:nvPr>
            <p:ph type="body" idx="1"/>
          </p:nvPr>
        </p:nvSpPr>
        <p:spPr bwMode="auto">
          <a:xfrm>
            <a:off x="300565" y="989657"/>
            <a:ext cx="11582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Rectangle 4"/>
          <p:cNvSpPr txBox="1">
            <a:spLocks noChangeArrowheads="1"/>
          </p:cNvSpPr>
          <p:nvPr/>
        </p:nvSpPr>
        <p:spPr bwMode="white">
          <a:xfrm>
            <a:off x="304800" y="6477001"/>
            <a:ext cx="1718733" cy="255588"/>
          </a:xfrm>
          <a:prstGeom prst="rect">
            <a:avLst/>
          </a:prstGeom>
          <a:noFill/>
          <a:ln w="9525" algn="ctr">
            <a:noFill/>
            <a:miter lim="800000"/>
            <a:headEnd/>
            <a:tailEnd/>
          </a:ln>
          <a:effectLst/>
        </p:spPr>
        <p:txBody>
          <a:bodyPr anchor="ctr"/>
          <a:lstStyle>
            <a:lvl1pPr eaLnBrk="0" hangingPunct="0">
              <a:defRPr sz="1400" b="1">
                <a:solidFill>
                  <a:schemeClr val="tx1"/>
                </a:solidFill>
                <a:latin typeface="Arial" charset="0"/>
                <a:ea typeface="ＭＳ Ｐゴシック" pitchFamily="34" charset="-128"/>
              </a:defRPr>
            </a:lvl1pPr>
            <a:lvl2pPr marL="37931725" indent="-37474525" eaLnBrk="0" hangingPunct="0">
              <a:defRPr sz="1400" b="1">
                <a:solidFill>
                  <a:schemeClr val="tx1"/>
                </a:solidFill>
                <a:latin typeface="Arial" charset="0"/>
                <a:ea typeface="ＭＳ Ｐゴシック" pitchFamily="34" charset="-128"/>
              </a:defRPr>
            </a:lvl2pPr>
            <a:lvl3pPr eaLnBrk="0" hangingPunct="0">
              <a:defRPr sz="1400" b="1">
                <a:solidFill>
                  <a:schemeClr val="tx1"/>
                </a:solidFill>
                <a:latin typeface="Arial" charset="0"/>
                <a:ea typeface="ＭＳ Ｐゴシック" pitchFamily="34" charset="-128"/>
              </a:defRPr>
            </a:lvl3pPr>
            <a:lvl4pPr eaLnBrk="0" hangingPunct="0">
              <a:defRPr sz="1400" b="1">
                <a:solidFill>
                  <a:schemeClr val="tx1"/>
                </a:solidFill>
                <a:latin typeface="Arial" charset="0"/>
                <a:ea typeface="ＭＳ Ｐゴシック" pitchFamily="34" charset="-128"/>
              </a:defRPr>
            </a:lvl4pPr>
            <a:lvl5pPr eaLnBrk="0" hangingPunct="0">
              <a:defRPr sz="1400" b="1">
                <a:solidFill>
                  <a:schemeClr val="tx1"/>
                </a:solidFill>
                <a:latin typeface="Arial" charset="0"/>
                <a:ea typeface="ＭＳ Ｐゴシック" pitchFamily="34" charset="-128"/>
              </a:defRPr>
            </a:lvl5pPr>
            <a:lvl6pPr marL="457200" eaLnBrk="0" fontAlgn="base" hangingPunct="0">
              <a:spcBef>
                <a:spcPct val="0"/>
              </a:spcBef>
              <a:spcAft>
                <a:spcPct val="0"/>
              </a:spcAft>
              <a:defRPr sz="1400" b="1">
                <a:solidFill>
                  <a:schemeClr val="tx1"/>
                </a:solidFill>
                <a:latin typeface="Arial" charset="0"/>
                <a:ea typeface="ＭＳ Ｐゴシック" pitchFamily="34" charset="-128"/>
              </a:defRPr>
            </a:lvl6pPr>
            <a:lvl7pPr marL="914400" eaLnBrk="0" fontAlgn="base" hangingPunct="0">
              <a:spcBef>
                <a:spcPct val="0"/>
              </a:spcBef>
              <a:spcAft>
                <a:spcPct val="0"/>
              </a:spcAft>
              <a:defRPr sz="1400" b="1">
                <a:solidFill>
                  <a:schemeClr val="tx1"/>
                </a:solidFill>
                <a:latin typeface="Arial" charset="0"/>
                <a:ea typeface="ＭＳ Ｐゴシック" pitchFamily="34" charset="-128"/>
              </a:defRPr>
            </a:lvl7pPr>
            <a:lvl8pPr marL="1371600" eaLnBrk="0" fontAlgn="base" hangingPunct="0">
              <a:spcBef>
                <a:spcPct val="0"/>
              </a:spcBef>
              <a:spcAft>
                <a:spcPct val="0"/>
              </a:spcAft>
              <a:defRPr sz="1400" b="1">
                <a:solidFill>
                  <a:schemeClr val="tx1"/>
                </a:solidFill>
                <a:latin typeface="Arial" charset="0"/>
                <a:ea typeface="ＭＳ Ｐゴシック" pitchFamily="34" charset="-128"/>
              </a:defRPr>
            </a:lvl8pPr>
            <a:lvl9pPr marL="1828800" eaLnBrk="0" fontAlgn="base" hangingPunct="0">
              <a:spcBef>
                <a:spcPct val="0"/>
              </a:spcBef>
              <a:spcAft>
                <a:spcPct val="0"/>
              </a:spcAft>
              <a:defRPr sz="1400" b="1">
                <a:solidFill>
                  <a:schemeClr val="tx1"/>
                </a:solidFill>
                <a:latin typeface="Arial" charset="0"/>
                <a:ea typeface="ＭＳ Ｐゴシック" pitchFamily="34" charset="-128"/>
              </a:defRPr>
            </a:lvl9pPr>
          </a:lstStyle>
          <a:p>
            <a:pPr eaLnBrk="1" hangingPunct="1">
              <a:defRPr/>
            </a:pPr>
            <a:fld id="{D72691B5-DEFE-410D-A514-33EE8631160D}" type="slidenum">
              <a:rPr lang="en-US" sz="1333" smtClean="0">
                <a:solidFill>
                  <a:schemeClr val="bg1"/>
                </a:solidFill>
              </a:rPr>
              <a:pPr eaLnBrk="1" hangingPunct="1">
                <a:defRPr/>
              </a:pPr>
              <a:t>‹Nº›</a:t>
            </a:fld>
            <a:endParaRPr lang="en-US" sz="1333">
              <a:solidFill>
                <a:schemeClr val="bg1"/>
              </a:solidFill>
            </a:endParaRPr>
          </a:p>
        </p:txBody>
      </p:sp>
      <p:cxnSp>
        <p:nvCxnSpPr>
          <p:cNvPr id="11" name="Straight Connector 10"/>
          <p:cNvCxnSpPr/>
          <p:nvPr/>
        </p:nvCxnSpPr>
        <p:spPr>
          <a:xfrm>
            <a:off x="0" y="838201"/>
            <a:ext cx="12192000" cy="1588"/>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746179" y="6504768"/>
            <a:ext cx="4817344" cy="235898"/>
          </a:xfrm>
          <a:prstGeom prst="rect">
            <a:avLst/>
          </a:prstGeom>
        </p:spPr>
        <p:txBody>
          <a:bodyPr wrap="none">
            <a:spAutoFit/>
          </a:bodyPr>
          <a:lstStyle/>
          <a:p>
            <a:r>
              <a:rPr lang="en-US" sz="933" b="1" kern="1200">
                <a:solidFill>
                  <a:schemeClr val="bg1"/>
                </a:solidFill>
                <a:effectLst/>
                <a:latin typeface="Arial" charset="0"/>
                <a:ea typeface="ＭＳ Ｐゴシック" pitchFamily="34" charset="-128"/>
                <a:cs typeface="+mn-cs"/>
              </a:rPr>
              <a:t>Confidential and Proprietary</a:t>
            </a:r>
            <a:r>
              <a:rPr lang="en-US" sz="933" b="1" kern="1200" baseline="0">
                <a:solidFill>
                  <a:schemeClr val="bg1"/>
                </a:solidFill>
                <a:effectLst/>
                <a:latin typeface="Arial" charset="0"/>
                <a:ea typeface="ＭＳ Ｐゴシック" pitchFamily="34" charset="-128"/>
                <a:cs typeface="+mn-cs"/>
              </a:rPr>
              <a:t> </a:t>
            </a:r>
            <a:r>
              <a:rPr lang="en-US" sz="933" b="1" kern="1200">
                <a:solidFill>
                  <a:schemeClr val="bg1"/>
                </a:solidFill>
                <a:effectLst/>
                <a:latin typeface="Arial" charset="0"/>
                <a:ea typeface="ＭＳ Ｐゴシック" pitchFamily="34" charset="-128"/>
                <a:cs typeface="+mn-cs"/>
              </a:rPr>
              <a:t>–  FOR INTERNAL INFORMATION PURPOSES ONLY</a:t>
            </a:r>
          </a:p>
        </p:txBody>
      </p:sp>
    </p:spTree>
    <p:extLst>
      <p:ext uri="{BB962C8B-B14F-4D97-AF65-F5344CB8AC3E}">
        <p14:creationId xmlns:p14="http://schemas.microsoft.com/office/powerpoint/2010/main" val="269399033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8" r:id="rId11"/>
  </p:sldLayoutIdLst>
  <p:transition>
    <p:strips dir="ru"/>
  </p:transition>
  <p:hf sldNum="0" hdr="0" ftr="0" dt="0"/>
  <p:txStyles>
    <p:titleStyle>
      <a:lvl1pPr algn="l" rtl="0" eaLnBrk="1" fontAlgn="base" hangingPunct="1">
        <a:lnSpc>
          <a:spcPct val="90000"/>
        </a:lnSpc>
        <a:spcBef>
          <a:spcPct val="0"/>
        </a:spcBef>
        <a:spcAft>
          <a:spcPct val="0"/>
        </a:spcAft>
        <a:defRPr sz="4800" b="1" spc="-200">
          <a:solidFill>
            <a:srgbClr val="439539"/>
          </a:solidFill>
          <a:latin typeface="+mj-lt"/>
          <a:ea typeface="ＭＳ Ｐゴシック" pitchFamily="-111" charset="-128"/>
          <a:cs typeface="Interstate-Light"/>
        </a:defRPr>
      </a:lvl1pPr>
      <a:lvl2pPr algn="l" rtl="0" eaLnBrk="1" fontAlgn="base" hangingPunct="1">
        <a:lnSpc>
          <a:spcPct val="90000"/>
        </a:lnSpc>
        <a:spcBef>
          <a:spcPct val="0"/>
        </a:spcBef>
        <a:spcAft>
          <a:spcPct val="0"/>
        </a:spcAft>
        <a:defRPr sz="4267" b="1">
          <a:solidFill>
            <a:srgbClr val="439539"/>
          </a:solidFill>
          <a:latin typeface="Interstate-Light" pitchFamily="-111" charset="0"/>
          <a:ea typeface="ＭＳ Ｐゴシック" pitchFamily="-111" charset="-128"/>
          <a:cs typeface="Interstate-Light" pitchFamily="-111" charset="0"/>
        </a:defRPr>
      </a:lvl2pPr>
      <a:lvl3pPr algn="l" rtl="0" eaLnBrk="1" fontAlgn="base" hangingPunct="1">
        <a:lnSpc>
          <a:spcPct val="90000"/>
        </a:lnSpc>
        <a:spcBef>
          <a:spcPct val="0"/>
        </a:spcBef>
        <a:spcAft>
          <a:spcPct val="0"/>
        </a:spcAft>
        <a:defRPr sz="4267" b="1">
          <a:solidFill>
            <a:srgbClr val="439539"/>
          </a:solidFill>
          <a:latin typeface="Interstate-Light" pitchFamily="-111" charset="0"/>
          <a:ea typeface="ＭＳ Ｐゴシック" pitchFamily="-111" charset="-128"/>
          <a:cs typeface="Interstate-Light" pitchFamily="-111" charset="0"/>
        </a:defRPr>
      </a:lvl3pPr>
      <a:lvl4pPr algn="l" rtl="0" eaLnBrk="1" fontAlgn="base" hangingPunct="1">
        <a:lnSpc>
          <a:spcPct val="90000"/>
        </a:lnSpc>
        <a:spcBef>
          <a:spcPct val="0"/>
        </a:spcBef>
        <a:spcAft>
          <a:spcPct val="0"/>
        </a:spcAft>
        <a:defRPr sz="4267" b="1">
          <a:solidFill>
            <a:srgbClr val="439539"/>
          </a:solidFill>
          <a:latin typeface="Interstate-Light" pitchFamily="-111" charset="0"/>
          <a:ea typeface="ＭＳ Ｐゴシック" pitchFamily="-111" charset="-128"/>
          <a:cs typeface="Interstate-Light" pitchFamily="-111" charset="0"/>
        </a:defRPr>
      </a:lvl4pPr>
      <a:lvl5pPr algn="l" rtl="0" eaLnBrk="1" fontAlgn="base" hangingPunct="1">
        <a:lnSpc>
          <a:spcPct val="90000"/>
        </a:lnSpc>
        <a:spcBef>
          <a:spcPct val="0"/>
        </a:spcBef>
        <a:spcAft>
          <a:spcPct val="0"/>
        </a:spcAft>
        <a:defRPr sz="4267" b="1">
          <a:solidFill>
            <a:srgbClr val="439539"/>
          </a:solidFill>
          <a:latin typeface="Interstate-Light" pitchFamily="-111" charset="0"/>
          <a:ea typeface="ＭＳ Ｐゴシック" pitchFamily="-111" charset="-128"/>
          <a:cs typeface="Interstate-Light" pitchFamily="-111" charset="0"/>
        </a:defRPr>
      </a:lvl5pPr>
      <a:lvl6pPr marL="609585" algn="ctr" rtl="0" eaLnBrk="1" fontAlgn="base" hangingPunct="1">
        <a:lnSpc>
          <a:spcPct val="90000"/>
        </a:lnSpc>
        <a:spcBef>
          <a:spcPct val="0"/>
        </a:spcBef>
        <a:spcAft>
          <a:spcPct val="0"/>
        </a:spcAft>
        <a:defRPr sz="3733" b="1">
          <a:solidFill>
            <a:schemeClr val="bg1"/>
          </a:solidFill>
          <a:latin typeface="Arial" charset="0"/>
        </a:defRPr>
      </a:lvl6pPr>
      <a:lvl7pPr marL="1219170" algn="ctr" rtl="0" eaLnBrk="1" fontAlgn="base" hangingPunct="1">
        <a:lnSpc>
          <a:spcPct val="90000"/>
        </a:lnSpc>
        <a:spcBef>
          <a:spcPct val="0"/>
        </a:spcBef>
        <a:spcAft>
          <a:spcPct val="0"/>
        </a:spcAft>
        <a:defRPr sz="3733" b="1">
          <a:solidFill>
            <a:schemeClr val="bg1"/>
          </a:solidFill>
          <a:latin typeface="Arial" charset="0"/>
        </a:defRPr>
      </a:lvl7pPr>
      <a:lvl8pPr marL="1828754" algn="ctr" rtl="0" eaLnBrk="1" fontAlgn="base" hangingPunct="1">
        <a:lnSpc>
          <a:spcPct val="90000"/>
        </a:lnSpc>
        <a:spcBef>
          <a:spcPct val="0"/>
        </a:spcBef>
        <a:spcAft>
          <a:spcPct val="0"/>
        </a:spcAft>
        <a:defRPr sz="3733" b="1">
          <a:solidFill>
            <a:schemeClr val="bg1"/>
          </a:solidFill>
          <a:latin typeface="Arial" charset="0"/>
        </a:defRPr>
      </a:lvl8pPr>
      <a:lvl9pPr marL="2438339" algn="ctr" rtl="0" eaLnBrk="1" fontAlgn="base" hangingPunct="1">
        <a:lnSpc>
          <a:spcPct val="90000"/>
        </a:lnSpc>
        <a:spcBef>
          <a:spcPct val="0"/>
        </a:spcBef>
        <a:spcAft>
          <a:spcPct val="0"/>
        </a:spcAft>
        <a:defRPr sz="3733" b="1">
          <a:solidFill>
            <a:schemeClr val="bg1"/>
          </a:solidFill>
          <a:latin typeface="Arial" charset="0"/>
        </a:defRPr>
      </a:lvl9pPr>
    </p:titleStyle>
    <p:bodyStyle>
      <a:lvl1pPr marL="457189" indent="-457189" algn="l" rtl="0" eaLnBrk="1" fontAlgn="base" hangingPunct="1">
        <a:lnSpc>
          <a:spcPct val="90000"/>
        </a:lnSpc>
        <a:spcBef>
          <a:spcPts val="800"/>
        </a:spcBef>
        <a:spcAft>
          <a:spcPct val="0"/>
        </a:spcAft>
        <a:buClr>
          <a:srgbClr val="439539"/>
        </a:buClr>
        <a:buFont typeface="Wingdings" charset="2"/>
        <a:buChar char="§"/>
        <a:defRPr sz="2933" b="1">
          <a:solidFill>
            <a:schemeClr val="tx1"/>
          </a:solidFill>
          <a:latin typeface="+mn-lt"/>
          <a:ea typeface="ＭＳ Ｐゴシック" pitchFamily="-111" charset="-128"/>
          <a:cs typeface="ＭＳ Ｐゴシック" pitchFamily="-111" charset="-128"/>
        </a:defRPr>
      </a:lvl1pPr>
      <a:lvl2pPr marL="990575" indent="-380990" algn="l" rtl="0" eaLnBrk="1" fontAlgn="base" hangingPunct="1">
        <a:lnSpc>
          <a:spcPct val="90000"/>
        </a:lnSpc>
        <a:spcBef>
          <a:spcPts val="800"/>
        </a:spcBef>
        <a:spcAft>
          <a:spcPct val="0"/>
        </a:spcAft>
        <a:buClr>
          <a:srgbClr val="0087D6"/>
        </a:buClr>
        <a:buFont typeface="Lucida Grande" charset="0"/>
        <a:buChar char="–"/>
        <a:defRPr sz="2667">
          <a:solidFill>
            <a:schemeClr val="tx1"/>
          </a:solidFill>
          <a:latin typeface="+mn-lt"/>
          <a:ea typeface="ＭＳ Ｐゴシック" pitchFamily="-111" charset="-128"/>
        </a:defRPr>
      </a:lvl2pPr>
      <a:lvl3pPr marL="1676358" indent="-457189" algn="l" rtl="0" eaLnBrk="1" fontAlgn="base" hangingPunct="1">
        <a:lnSpc>
          <a:spcPct val="90000"/>
        </a:lnSpc>
        <a:spcBef>
          <a:spcPts val="800"/>
        </a:spcBef>
        <a:spcAft>
          <a:spcPct val="0"/>
        </a:spcAft>
        <a:buClr>
          <a:schemeClr val="tx1"/>
        </a:buClr>
        <a:buFont typeface="Wingdings 2" pitchFamily="18" charset="2"/>
        <a:buChar char=""/>
        <a:defRPr sz="2133">
          <a:solidFill>
            <a:schemeClr val="tx1"/>
          </a:solidFill>
          <a:latin typeface="+mn-lt"/>
          <a:ea typeface="ＭＳ Ｐゴシック" pitchFamily="-111" charset="-128"/>
        </a:defRPr>
      </a:lvl3pPr>
      <a:lvl4pPr marL="2133547" indent="-304792" algn="l" rtl="0" eaLnBrk="1" fontAlgn="base" hangingPunct="1">
        <a:lnSpc>
          <a:spcPct val="90000"/>
        </a:lnSpc>
        <a:spcBef>
          <a:spcPts val="800"/>
        </a:spcBef>
        <a:spcAft>
          <a:spcPct val="0"/>
        </a:spcAft>
        <a:buClr>
          <a:srgbClr val="6F7CAD"/>
        </a:buClr>
        <a:buFont typeface="Wingdings 3" pitchFamily="18" charset="2"/>
        <a:buChar char="¬"/>
        <a:defRPr sz="2133">
          <a:solidFill>
            <a:schemeClr val="tx1"/>
          </a:solidFill>
          <a:latin typeface="+mn-lt"/>
          <a:ea typeface="ＭＳ Ｐゴシック" pitchFamily="-111" charset="-128"/>
        </a:defRPr>
      </a:lvl4pPr>
      <a:lvl5pPr marL="2895528"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ea typeface="ＭＳ Ｐゴシック" pitchFamily="-111" charset="-128"/>
        </a:defRPr>
      </a:lvl5pPr>
      <a:lvl6pPr marL="3505112"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defRPr>
      </a:lvl6pPr>
      <a:lvl7pPr marL="4114697"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defRPr>
      </a:lvl7pPr>
      <a:lvl8pPr marL="4724282"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defRPr>
      </a:lvl8pPr>
      <a:lvl9pPr marL="5333867"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S9 – </a:t>
            </a:r>
            <a:r>
              <a:rPr lang="en-US"/>
              <a:t>AcS Detailed Design</a:t>
            </a:r>
            <a:endParaRPr lang="en-US" dirty="0"/>
          </a:p>
        </p:txBody>
      </p:sp>
    </p:spTree>
    <p:extLst>
      <p:ext uri="{BB962C8B-B14F-4D97-AF65-F5344CB8AC3E}">
        <p14:creationId xmlns:p14="http://schemas.microsoft.com/office/powerpoint/2010/main" val="297938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AcS</a:t>
            </a:r>
            <a:r>
              <a:rPr lang="en-US" sz="3600" dirty="0"/>
              <a:t> VLANs and Protocols</a:t>
            </a:r>
          </a:p>
        </p:txBody>
      </p:sp>
      <p:pic>
        <p:nvPicPr>
          <p:cNvPr id="4" name="Picture 3"/>
          <p:cNvPicPr>
            <a:picLocks noChangeAspect="1"/>
          </p:cNvPicPr>
          <p:nvPr/>
        </p:nvPicPr>
        <p:blipFill>
          <a:blip r:embed="rId2"/>
          <a:stretch>
            <a:fillRect/>
          </a:stretch>
        </p:blipFill>
        <p:spPr>
          <a:xfrm>
            <a:off x="2120643" y="882241"/>
            <a:ext cx="7611833" cy="5269590"/>
          </a:xfrm>
          <a:prstGeom prst="rect">
            <a:avLst/>
          </a:prstGeom>
        </p:spPr>
      </p:pic>
    </p:spTree>
    <p:extLst>
      <p:ext uri="{BB962C8B-B14F-4D97-AF65-F5344CB8AC3E}">
        <p14:creationId xmlns:p14="http://schemas.microsoft.com/office/powerpoint/2010/main" val="2127215055"/>
      </p:ext>
    </p:extLst>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HSDB VLANs and Protocols</a:t>
            </a:r>
          </a:p>
        </p:txBody>
      </p:sp>
      <p:pic>
        <p:nvPicPr>
          <p:cNvPr id="3" name="Picture 2"/>
          <p:cNvPicPr>
            <a:picLocks noChangeAspect="1"/>
          </p:cNvPicPr>
          <p:nvPr/>
        </p:nvPicPr>
        <p:blipFill>
          <a:blip r:embed="rId2"/>
          <a:stretch>
            <a:fillRect/>
          </a:stretch>
        </p:blipFill>
        <p:spPr>
          <a:xfrm>
            <a:off x="2255907" y="893477"/>
            <a:ext cx="6860931" cy="5411932"/>
          </a:xfrm>
          <a:prstGeom prst="rect">
            <a:avLst/>
          </a:prstGeom>
        </p:spPr>
      </p:pic>
    </p:spTree>
    <p:extLst>
      <p:ext uri="{BB962C8B-B14F-4D97-AF65-F5344CB8AC3E}">
        <p14:creationId xmlns:p14="http://schemas.microsoft.com/office/powerpoint/2010/main" val="3121440407"/>
      </p:ext>
    </p:extLst>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2" y="2362200"/>
            <a:ext cx="10570462" cy="685800"/>
          </a:xfrm>
        </p:spPr>
        <p:txBody>
          <a:bodyPr/>
          <a:lstStyle/>
          <a:p>
            <a:r>
              <a:rPr lang="en-US" dirty="0"/>
              <a:t>Provisioning</a:t>
            </a:r>
          </a:p>
        </p:txBody>
      </p:sp>
    </p:spTree>
    <p:extLst>
      <p:ext uri="{BB962C8B-B14F-4D97-AF65-F5344CB8AC3E}">
        <p14:creationId xmlns:p14="http://schemas.microsoft.com/office/powerpoint/2010/main" val="300068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r>
              <a:rPr lang="en-US" dirty="0"/>
              <a:t>Auto-Provisioned</a:t>
            </a:r>
          </a:p>
          <a:p>
            <a:pPr lvl="1"/>
            <a:r>
              <a:rPr lang="en-US" dirty="0"/>
              <a:t>All subscribers within a PLMN are allowed to perform activation, i.e. subscribers whose PLMN identifier (MCC+MNC) matches the provisioned PLMN-Id list.</a:t>
            </a:r>
          </a:p>
          <a:p>
            <a:pPr lvl="1"/>
            <a:r>
              <a:rPr lang="en-US" dirty="0"/>
              <a:t>The Activation Server generates subscriber data using the parameters provided by the client at the time of activation and the operator-configured template in the </a:t>
            </a:r>
            <a:r>
              <a:rPr lang="en-US" dirty="0" err="1"/>
              <a:t>AcS</a:t>
            </a:r>
            <a:r>
              <a:rPr lang="en-US" dirty="0"/>
              <a:t>.</a:t>
            </a:r>
          </a:p>
          <a:p>
            <a:r>
              <a:rPr lang="en-US" dirty="0"/>
              <a:t>Pre-Provisioned</a:t>
            </a:r>
          </a:p>
          <a:p>
            <a:pPr lvl="1"/>
            <a:r>
              <a:rPr lang="en-US" dirty="0"/>
              <a:t>Only pre-provisioned subscribers are allowed to perform activation.</a:t>
            </a:r>
          </a:p>
          <a:p>
            <a:pPr lvl="1"/>
            <a:r>
              <a:rPr lang="en-US" dirty="0"/>
              <a:t>The subscribers are pre-provisioned in the HSDB by the Service Provider’s Provisioning System.</a:t>
            </a:r>
          </a:p>
          <a:p>
            <a:pPr lvl="1"/>
            <a:r>
              <a:rPr lang="en-US" dirty="0"/>
              <a:t>The Activation Server verifies the IMSI and MSISDN provided by the client with the pre-provisioned data.</a:t>
            </a:r>
          </a:p>
        </p:txBody>
      </p:sp>
      <p:sp>
        <p:nvSpPr>
          <p:cNvPr id="3" name="Title 2"/>
          <p:cNvSpPr>
            <a:spLocks noGrp="1"/>
          </p:cNvSpPr>
          <p:nvPr>
            <p:ph type="title"/>
          </p:nvPr>
        </p:nvSpPr>
        <p:spPr/>
        <p:txBody>
          <a:bodyPr/>
          <a:lstStyle/>
          <a:p>
            <a:r>
              <a:rPr lang="en-US" sz="3600" dirty="0"/>
              <a:t>Provisioning Modes</a:t>
            </a:r>
          </a:p>
        </p:txBody>
      </p:sp>
    </p:spTree>
    <p:extLst>
      <p:ext uri="{BB962C8B-B14F-4D97-AF65-F5344CB8AC3E}">
        <p14:creationId xmlns:p14="http://schemas.microsoft.com/office/powerpoint/2010/main" val="1117462580"/>
      </p:ext>
    </p:extLst>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normAutofit/>
          </a:bodyPr>
          <a:lstStyle/>
          <a:p>
            <a:r>
              <a:rPr lang="en-US" dirty="0" err="1"/>
              <a:t>AcS</a:t>
            </a:r>
            <a:r>
              <a:rPr lang="en-US" dirty="0"/>
              <a:t> will automatically create EAP and IMS credentials</a:t>
            </a:r>
          </a:p>
          <a:p>
            <a:pPr lvl="1"/>
            <a:r>
              <a:rPr lang="en-US" dirty="0"/>
              <a:t>SIP Digest Username/Password </a:t>
            </a:r>
          </a:p>
          <a:p>
            <a:pPr lvl="1"/>
            <a:r>
              <a:rPr lang="en-US" dirty="0"/>
              <a:t>EAP-MSCHAPv2 Username/Password</a:t>
            </a:r>
          </a:p>
          <a:p>
            <a:r>
              <a:rPr lang="en-US" dirty="0" err="1"/>
              <a:t>AcS</a:t>
            </a:r>
            <a:r>
              <a:rPr lang="en-US" dirty="0"/>
              <a:t> will automatically create IMS Identities</a:t>
            </a:r>
          </a:p>
          <a:p>
            <a:pPr lvl="1"/>
            <a:r>
              <a:rPr lang="en-US" dirty="0"/>
              <a:t>IMPU (IMS Public Identity)</a:t>
            </a:r>
          </a:p>
          <a:p>
            <a:pPr lvl="1"/>
            <a:r>
              <a:rPr lang="en-US" dirty="0"/>
              <a:t>IMPI (IMS Private Identity)</a:t>
            </a:r>
          </a:p>
          <a:p>
            <a:r>
              <a:rPr lang="en-US" dirty="0"/>
              <a:t>Static passwords</a:t>
            </a:r>
          </a:p>
          <a:p>
            <a:r>
              <a:rPr lang="en-US" dirty="0"/>
              <a:t>All configuration data is sent to client (over secure channel) during Activation</a:t>
            </a:r>
          </a:p>
        </p:txBody>
      </p:sp>
      <p:sp>
        <p:nvSpPr>
          <p:cNvPr id="2" name="Title 1"/>
          <p:cNvSpPr>
            <a:spLocks noGrp="1"/>
          </p:cNvSpPr>
          <p:nvPr>
            <p:ph type="title"/>
          </p:nvPr>
        </p:nvSpPr>
        <p:spPr/>
        <p:txBody>
          <a:bodyPr/>
          <a:lstStyle/>
          <a:p>
            <a:r>
              <a:rPr lang="en-US" sz="3600" dirty="0"/>
              <a:t>Auto-Provisioning</a:t>
            </a:r>
            <a:r>
              <a:rPr lang="en-US" sz="3200" dirty="0"/>
              <a:t>	</a:t>
            </a:r>
          </a:p>
        </p:txBody>
      </p:sp>
    </p:spTree>
    <p:extLst>
      <p:ext uri="{BB962C8B-B14F-4D97-AF65-F5344CB8AC3E}">
        <p14:creationId xmlns:p14="http://schemas.microsoft.com/office/powerpoint/2010/main" val="2790080051"/>
      </p:ext>
    </p:extLst>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2" y="2362200"/>
            <a:ext cx="10570462" cy="685800"/>
          </a:xfrm>
        </p:spPr>
        <p:txBody>
          <a:bodyPr/>
          <a:lstStyle/>
          <a:p>
            <a:r>
              <a:rPr lang="en-US" dirty="0"/>
              <a:t>Activation</a:t>
            </a:r>
          </a:p>
        </p:txBody>
      </p:sp>
    </p:spTree>
    <p:extLst>
      <p:ext uri="{BB962C8B-B14F-4D97-AF65-F5344CB8AC3E}">
        <p14:creationId xmlns:p14="http://schemas.microsoft.com/office/powerpoint/2010/main" val="247918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p:cNvSpPr/>
          <p:nvPr/>
        </p:nvSpPr>
        <p:spPr>
          <a:xfrm>
            <a:off x="2575919" y="1609304"/>
            <a:ext cx="6741458" cy="931521"/>
          </a:xfrm>
          <a:prstGeom prst="roundRect">
            <a:avLst/>
          </a:prstGeom>
          <a:solidFill>
            <a:schemeClr val="accent1">
              <a:tint val="66000"/>
              <a:satMod val="160000"/>
              <a:alpha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p:cNvSpPr/>
          <p:nvPr/>
        </p:nvSpPr>
        <p:spPr>
          <a:xfrm>
            <a:off x="2575919" y="2597595"/>
            <a:ext cx="6741458" cy="1268186"/>
          </a:xfrm>
          <a:prstGeom prst="roundRect">
            <a:avLst/>
          </a:prstGeom>
          <a:solidFill>
            <a:schemeClr val="accent1">
              <a:tint val="66000"/>
              <a:satMod val="160000"/>
              <a:alpha val="43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solidFill>
                  <a:schemeClr val="accent1"/>
                </a:solidFill>
              </a:rPr>
              <a:t>Activation Methods - Comparison</a:t>
            </a:r>
          </a:p>
        </p:txBody>
      </p:sp>
      <p:sp>
        <p:nvSpPr>
          <p:cNvPr id="10" name="Rectangle 9"/>
          <p:cNvSpPr/>
          <p:nvPr/>
        </p:nvSpPr>
        <p:spPr>
          <a:xfrm>
            <a:off x="3175641" y="4053559"/>
            <a:ext cx="1959429" cy="830719"/>
          </a:xfrm>
          <a:prstGeom prst="rect">
            <a:avLst/>
          </a:prstGeom>
          <a:noFill/>
          <a:ln>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tx1"/>
                </a:solidFill>
              </a:rPr>
              <a:t>AcS</a:t>
            </a:r>
            <a:r>
              <a:rPr lang="en-US" sz="1400" dirty="0">
                <a:solidFill>
                  <a:schemeClr val="tx1"/>
                </a:solidFill>
              </a:rPr>
              <a:t> auto-generates subscriber data and s</a:t>
            </a:r>
            <a:r>
              <a:rPr lang="en-US" dirty="0">
                <a:solidFill>
                  <a:schemeClr val="tx1"/>
                </a:solidFill>
              </a:rPr>
              <a:t>tores in</a:t>
            </a:r>
            <a:r>
              <a:rPr lang="en-US" sz="1400" dirty="0">
                <a:solidFill>
                  <a:schemeClr val="tx1"/>
                </a:solidFill>
              </a:rPr>
              <a:t> HSDB</a:t>
            </a:r>
          </a:p>
        </p:txBody>
      </p:sp>
      <p:sp>
        <p:nvSpPr>
          <p:cNvPr id="13" name="Rectangle 12"/>
          <p:cNvSpPr/>
          <p:nvPr/>
        </p:nvSpPr>
        <p:spPr>
          <a:xfrm>
            <a:off x="3175644" y="2741830"/>
            <a:ext cx="1959429" cy="963387"/>
          </a:xfrm>
          <a:prstGeom prst="rect">
            <a:avLst/>
          </a:prstGeom>
          <a:noFill/>
          <a:ln>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PS network adds MSISDN to HTTP header</a:t>
            </a:r>
          </a:p>
        </p:txBody>
      </p:sp>
      <p:sp>
        <p:nvSpPr>
          <p:cNvPr id="14" name="Flowchart: Alternate Process 13"/>
          <p:cNvSpPr/>
          <p:nvPr/>
        </p:nvSpPr>
        <p:spPr>
          <a:xfrm>
            <a:off x="3175645" y="1745787"/>
            <a:ext cx="1959428" cy="664029"/>
          </a:xfrm>
          <a:prstGeom prst="flowChartAlternateProcess">
            <a:avLst/>
          </a:prstGeom>
          <a:noFill/>
          <a:ln>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App contacts </a:t>
            </a:r>
            <a:r>
              <a:rPr lang="en-US" sz="1400" dirty="0" err="1">
                <a:solidFill>
                  <a:schemeClr val="tx1"/>
                </a:solidFill>
              </a:rPr>
              <a:t>AcS</a:t>
            </a:r>
            <a:r>
              <a:rPr lang="en-US" sz="1400" dirty="0">
                <a:solidFill>
                  <a:schemeClr val="tx1"/>
                </a:solidFill>
              </a:rPr>
              <a:t> over PS network</a:t>
            </a:r>
          </a:p>
        </p:txBody>
      </p:sp>
      <p:cxnSp>
        <p:nvCxnSpPr>
          <p:cNvPr id="15" name="Straight Arrow Connector 14"/>
          <p:cNvCxnSpPr>
            <a:cxnSpLocks/>
            <a:endCxn id="13" idx="0"/>
          </p:cNvCxnSpPr>
          <p:nvPr/>
        </p:nvCxnSpPr>
        <p:spPr>
          <a:xfrm>
            <a:off x="4155359" y="2409816"/>
            <a:ext cx="0" cy="33201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155357" y="3706869"/>
            <a:ext cx="0" cy="33201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868705" y="932765"/>
            <a:ext cx="2626659" cy="646331"/>
          </a:xfrm>
          <a:prstGeom prst="rect">
            <a:avLst/>
          </a:prstGeom>
          <a:noFill/>
        </p:spPr>
        <p:txBody>
          <a:bodyPr wrap="square" rtlCol="0">
            <a:spAutoFit/>
          </a:bodyPr>
          <a:lstStyle/>
          <a:p>
            <a:pPr algn="ctr"/>
            <a:r>
              <a:rPr lang="en-US" i="1" dirty="0"/>
              <a:t>Activation over Cellular</a:t>
            </a:r>
          </a:p>
          <a:p>
            <a:pPr algn="ctr"/>
            <a:r>
              <a:rPr lang="en-US" i="1" dirty="0"/>
              <a:t>(</a:t>
            </a:r>
            <a:r>
              <a:rPr lang="en-US" i="1" dirty="0" err="1"/>
              <a:t>AoC</a:t>
            </a:r>
            <a:r>
              <a:rPr lang="en-US" i="1" dirty="0"/>
              <a:t>)</a:t>
            </a:r>
          </a:p>
        </p:txBody>
      </p:sp>
      <p:cxnSp>
        <p:nvCxnSpPr>
          <p:cNvPr id="20" name="Straight Arrow Connector 19"/>
          <p:cNvCxnSpPr/>
          <p:nvPr/>
        </p:nvCxnSpPr>
        <p:spPr>
          <a:xfrm>
            <a:off x="4155356" y="4896488"/>
            <a:ext cx="0" cy="33201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Flowchart: Alternate Process 20"/>
          <p:cNvSpPr/>
          <p:nvPr/>
        </p:nvSpPr>
        <p:spPr>
          <a:xfrm>
            <a:off x="3175642" y="5232620"/>
            <a:ext cx="1959428" cy="814391"/>
          </a:xfrm>
          <a:prstGeom prst="flowChartAlternateProcess">
            <a:avLst/>
          </a:prstGeom>
          <a:noFill/>
          <a:ln>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tx1"/>
                </a:solidFill>
              </a:rPr>
              <a:t>AcS</a:t>
            </a:r>
            <a:r>
              <a:rPr lang="en-US" sz="1400" dirty="0">
                <a:solidFill>
                  <a:schemeClr val="tx1"/>
                </a:solidFill>
              </a:rPr>
              <a:t> sends configuration data to VoWiFi App</a:t>
            </a:r>
          </a:p>
        </p:txBody>
      </p:sp>
      <p:sp>
        <p:nvSpPr>
          <p:cNvPr id="30" name="Rectangle 29"/>
          <p:cNvSpPr/>
          <p:nvPr/>
        </p:nvSpPr>
        <p:spPr>
          <a:xfrm>
            <a:off x="6829097" y="4069887"/>
            <a:ext cx="1959429" cy="814391"/>
          </a:xfrm>
          <a:prstGeom prst="rect">
            <a:avLst/>
          </a:prstGeom>
          <a:noFill/>
          <a:ln>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AcS</a:t>
            </a:r>
            <a:r>
              <a:rPr lang="en-US" dirty="0">
                <a:solidFill>
                  <a:schemeClr val="tx1"/>
                </a:solidFill>
              </a:rPr>
              <a:t> auto-generates subscriber data and stores in HSDB</a:t>
            </a:r>
          </a:p>
        </p:txBody>
      </p:sp>
      <p:sp>
        <p:nvSpPr>
          <p:cNvPr id="31" name="Rectangle 30"/>
          <p:cNvSpPr/>
          <p:nvPr/>
        </p:nvSpPr>
        <p:spPr>
          <a:xfrm>
            <a:off x="6829099" y="2741146"/>
            <a:ext cx="1959429" cy="964071"/>
          </a:xfrm>
          <a:prstGeom prst="rect">
            <a:avLst/>
          </a:prstGeom>
          <a:noFill/>
          <a:ln>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tx1"/>
                </a:solidFill>
              </a:rPr>
              <a:t>AcS</a:t>
            </a:r>
            <a:r>
              <a:rPr lang="en-US" sz="1400" dirty="0">
                <a:solidFill>
                  <a:schemeClr val="tx1"/>
                </a:solidFill>
              </a:rPr>
              <a:t> sends SMS with OTP to app host device, app sends OTP to </a:t>
            </a:r>
            <a:r>
              <a:rPr lang="en-US" sz="1400" dirty="0" err="1">
                <a:solidFill>
                  <a:schemeClr val="tx1"/>
                </a:solidFill>
              </a:rPr>
              <a:t>AcS</a:t>
            </a:r>
            <a:endParaRPr lang="en-US" sz="1400" dirty="0">
              <a:solidFill>
                <a:schemeClr val="tx1"/>
              </a:solidFill>
            </a:endParaRPr>
          </a:p>
        </p:txBody>
      </p:sp>
      <p:sp>
        <p:nvSpPr>
          <p:cNvPr id="32" name="Flowchart: Alternate Process 31"/>
          <p:cNvSpPr/>
          <p:nvPr/>
        </p:nvSpPr>
        <p:spPr>
          <a:xfrm>
            <a:off x="6829097" y="1745103"/>
            <a:ext cx="1959428" cy="664029"/>
          </a:xfrm>
          <a:prstGeom prst="flowChartAlternateProcess">
            <a:avLst/>
          </a:prstGeom>
          <a:noFill/>
          <a:ln>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App contacts </a:t>
            </a:r>
            <a:r>
              <a:rPr lang="en-US" sz="1400" dirty="0" err="1">
                <a:solidFill>
                  <a:schemeClr val="tx1"/>
                </a:solidFill>
              </a:rPr>
              <a:t>AcS</a:t>
            </a:r>
            <a:r>
              <a:rPr lang="en-US" sz="1400" dirty="0">
                <a:solidFill>
                  <a:schemeClr val="tx1"/>
                </a:solidFill>
              </a:rPr>
              <a:t> over Internet</a:t>
            </a:r>
          </a:p>
        </p:txBody>
      </p:sp>
      <p:cxnSp>
        <p:nvCxnSpPr>
          <p:cNvPr id="33" name="Straight Arrow Connector 32"/>
          <p:cNvCxnSpPr>
            <a:endCxn id="31" idx="0"/>
          </p:cNvCxnSpPr>
          <p:nvPr/>
        </p:nvCxnSpPr>
        <p:spPr>
          <a:xfrm>
            <a:off x="7808814" y="2409132"/>
            <a:ext cx="0" cy="33201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7808812" y="3721545"/>
            <a:ext cx="0" cy="33201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6427694" y="932765"/>
            <a:ext cx="2788024" cy="646331"/>
          </a:xfrm>
          <a:prstGeom prst="rect">
            <a:avLst/>
          </a:prstGeom>
          <a:noFill/>
        </p:spPr>
        <p:txBody>
          <a:bodyPr wrap="square" rtlCol="0">
            <a:spAutoFit/>
          </a:bodyPr>
          <a:lstStyle/>
          <a:p>
            <a:pPr algn="ctr"/>
            <a:r>
              <a:rPr lang="en-US" i="1" dirty="0"/>
              <a:t>Activation over Internet</a:t>
            </a:r>
          </a:p>
          <a:p>
            <a:pPr algn="ctr"/>
            <a:r>
              <a:rPr lang="en-US" i="1" dirty="0"/>
              <a:t>(</a:t>
            </a:r>
            <a:r>
              <a:rPr lang="en-US" i="1" dirty="0" err="1"/>
              <a:t>AoI</a:t>
            </a:r>
            <a:r>
              <a:rPr lang="en-US" i="1" dirty="0"/>
              <a:t>)</a:t>
            </a:r>
          </a:p>
        </p:txBody>
      </p:sp>
      <p:cxnSp>
        <p:nvCxnSpPr>
          <p:cNvPr id="36" name="Straight Arrow Connector 35"/>
          <p:cNvCxnSpPr/>
          <p:nvPr/>
        </p:nvCxnSpPr>
        <p:spPr>
          <a:xfrm>
            <a:off x="7808811" y="4884278"/>
            <a:ext cx="0" cy="33201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 name="Flowchart: Alternate Process 36"/>
          <p:cNvSpPr/>
          <p:nvPr/>
        </p:nvSpPr>
        <p:spPr>
          <a:xfrm>
            <a:off x="6829097" y="5232620"/>
            <a:ext cx="1959428" cy="814391"/>
          </a:xfrm>
          <a:prstGeom prst="flowChartAlternateProcess">
            <a:avLst/>
          </a:prstGeom>
          <a:noFill/>
          <a:ln>
            <a:solidFill>
              <a:schemeClr val="accent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tx1"/>
                </a:solidFill>
              </a:rPr>
              <a:t>AcS</a:t>
            </a:r>
            <a:r>
              <a:rPr lang="en-US" sz="1400" dirty="0">
                <a:solidFill>
                  <a:schemeClr val="tx1"/>
                </a:solidFill>
              </a:rPr>
              <a:t> sends configuration data to VoWiFi App</a:t>
            </a:r>
          </a:p>
        </p:txBody>
      </p:sp>
      <p:sp>
        <p:nvSpPr>
          <p:cNvPr id="5" name="TextBox 4"/>
          <p:cNvSpPr txBox="1"/>
          <p:nvPr/>
        </p:nvSpPr>
        <p:spPr>
          <a:xfrm>
            <a:off x="5188709" y="3085745"/>
            <a:ext cx="1586753" cy="276999"/>
          </a:xfrm>
          <a:prstGeom prst="rect">
            <a:avLst/>
          </a:prstGeom>
          <a:noFill/>
        </p:spPr>
        <p:txBody>
          <a:bodyPr wrap="square" rtlCol="0">
            <a:spAutoFit/>
          </a:bodyPr>
          <a:lstStyle/>
          <a:p>
            <a:pPr algn="ctr"/>
            <a:r>
              <a:rPr lang="en-US" sz="1200" b="1" i="1" dirty="0"/>
              <a:t>Authentication</a:t>
            </a:r>
          </a:p>
        </p:txBody>
      </p:sp>
      <p:sp>
        <p:nvSpPr>
          <p:cNvPr id="39" name="TextBox 38"/>
          <p:cNvSpPr txBox="1"/>
          <p:nvPr/>
        </p:nvSpPr>
        <p:spPr>
          <a:xfrm>
            <a:off x="5188709" y="1985516"/>
            <a:ext cx="1586753" cy="276999"/>
          </a:xfrm>
          <a:prstGeom prst="rect">
            <a:avLst/>
          </a:prstGeom>
          <a:noFill/>
        </p:spPr>
        <p:txBody>
          <a:bodyPr wrap="square" rtlCol="0">
            <a:spAutoFit/>
          </a:bodyPr>
          <a:lstStyle/>
          <a:p>
            <a:pPr algn="ctr"/>
            <a:r>
              <a:rPr lang="en-US" sz="1200" b="1" i="1" dirty="0"/>
              <a:t>Network Access</a:t>
            </a:r>
          </a:p>
        </p:txBody>
      </p:sp>
      <p:sp>
        <p:nvSpPr>
          <p:cNvPr id="3" name="Rectangle 2"/>
          <p:cNvSpPr/>
          <p:nvPr/>
        </p:nvSpPr>
        <p:spPr>
          <a:xfrm>
            <a:off x="2941163" y="932765"/>
            <a:ext cx="2384981" cy="5185231"/>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6910" y="2335985"/>
            <a:ext cx="2305837" cy="523220"/>
          </a:xfrm>
          <a:prstGeom prst="rect">
            <a:avLst/>
          </a:prstGeom>
          <a:noFill/>
        </p:spPr>
        <p:txBody>
          <a:bodyPr wrap="square" rtlCol="0">
            <a:spAutoFit/>
          </a:bodyPr>
          <a:lstStyle/>
          <a:p>
            <a:pPr algn="ctr"/>
            <a:r>
              <a:rPr lang="en-US" dirty="0">
                <a:solidFill>
                  <a:schemeClr val="accent5"/>
                </a:solidFill>
              </a:rPr>
              <a:t>Claro’s</a:t>
            </a:r>
          </a:p>
          <a:p>
            <a:pPr algn="ctr"/>
            <a:r>
              <a:rPr lang="en-US" dirty="0">
                <a:solidFill>
                  <a:schemeClr val="accent5"/>
                </a:solidFill>
              </a:rPr>
              <a:t>Activation Method</a:t>
            </a:r>
          </a:p>
        </p:txBody>
      </p:sp>
    </p:spTree>
    <p:extLst>
      <p:ext uri="{BB962C8B-B14F-4D97-AF65-F5344CB8AC3E}">
        <p14:creationId xmlns:p14="http://schemas.microsoft.com/office/powerpoint/2010/main" val="142786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GB" dirty="0"/>
              <a:t>Activation consists of two phases.</a:t>
            </a:r>
            <a:endParaRPr lang="en-US" dirty="0"/>
          </a:p>
          <a:p>
            <a:r>
              <a:rPr lang="en-GB" dirty="0"/>
              <a:t>Phase 1</a:t>
            </a:r>
          </a:p>
          <a:p>
            <a:pPr lvl="1"/>
            <a:r>
              <a:rPr lang="en-GB" dirty="0"/>
              <a:t>Unencrypted HTTP request</a:t>
            </a:r>
          </a:p>
          <a:p>
            <a:pPr lvl="1"/>
            <a:r>
              <a:rPr lang="en-GB" dirty="0"/>
              <a:t>User authenticated by Cellular Data network which inserts the user’s MSISDN into the body of the request and forwards to </a:t>
            </a:r>
            <a:r>
              <a:rPr lang="en-GB" dirty="0" err="1"/>
              <a:t>AcS</a:t>
            </a:r>
            <a:r>
              <a:rPr lang="en-GB" dirty="0"/>
              <a:t>. </a:t>
            </a:r>
          </a:p>
          <a:p>
            <a:pPr lvl="1"/>
            <a:r>
              <a:rPr lang="en-GB" dirty="0" err="1"/>
              <a:t>AcS</a:t>
            </a:r>
            <a:r>
              <a:rPr lang="en-GB" dirty="0"/>
              <a:t> sends a response containing an http cookie to the Activation Client.</a:t>
            </a:r>
            <a:endParaRPr lang="en-US" dirty="0"/>
          </a:p>
          <a:p>
            <a:pPr lvl="0"/>
            <a:r>
              <a:rPr lang="en-GB" dirty="0"/>
              <a:t>Phase 2</a:t>
            </a:r>
          </a:p>
          <a:p>
            <a:pPr lvl="1"/>
            <a:r>
              <a:rPr lang="en-GB" dirty="0"/>
              <a:t>Encrypted HTTPS request</a:t>
            </a:r>
          </a:p>
          <a:p>
            <a:pPr lvl="1"/>
            <a:r>
              <a:rPr lang="en-GB" dirty="0"/>
              <a:t>Cookie is verified</a:t>
            </a:r>
          </a:p>
          <a:p>
            <a:pPr lvl="1"/>
            <a:r>
              <a:rPr lang="en-GB" dirty="0" err="1"/>
              <a:t>AcS</a:t>
            </a:r>
            <a:r>
              <a:rPr lang="en-GB" dirty="0"/>
              <a:t> creates configuration data for new subscriber.</a:t>
            </a:r>
          </a:p>
          <a:p>
            <a:pPr lvl="1"/>
            <a:r>
              <a:rPr lang="en-GB" dirty="0" err="1"/>
              <a:t>AcS</a:t>
            </a:r>
            <a:r>
              <a:rPr lang="en-GB" dirty="0"/>
              <a:t> sends a response containing the configuration data.</a:t>
            </a:r>
            <a:endParaRPr lang="en-US" dirty="0"/>
          </a:p>
          <a:p>
            <a:endParaRPr lang="en-US" dirty="0"/>
          </a:p>
        </p:txBody>
      </p:sp>
      <p:sp>
        <p:nvSpPr>
          <p:cNvPr id="3" name="Title 2"/>
          <p:cNvSpPr>
            <a:spLocks noGrp="1"/>
          </p:cNvSpPr>
          <p:nvPr>
            <p:ph type="title"/>
          </p:nvPr>
        </p:nvSpPr>
        <p:spPr/>
        <p:txBody>
          <a:bodyPr/>
          <a:lstStyle/>
          <a:p>
            <a:r>
              <a:rPr lang="en-US" sz="3600" dirty="0"/>
              <a:t>Activation Phases</a:t>
            </a:r>
          </a:p>
        </p:txBody>
      </p:sp>
    </p:spTree>
    <p:extLst>
      <p:ext uri="{BB962C8B-B14F-4D97-AF65-F5344CB8AC3E}">
        <p14:creationId xmlns:p14="http://schemas.microsoft.com/office/powerpoint/2010/main" val="4833271"/>
      </p:ext>
    </p:extLst>
  </p:cSld>
  <p:clrMapOvr>
    <a:masterClrMapping/>
  </p:clrMapOvr>
  <p:transition>
    <p:strips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normAutofit/>
          </a:bodyPr>
          <a:lstStyle/>
          <a:p>
            <a:r>
              <a:rPr lang="en-US" sz="2400" dirty="0"/>
              <a:t>The Activation System is also responsible for reconfiguration of the Client</a:t>
            </a:r>
          </a:p>
          <a:p>
            <a:endParaRPr lang="en-US" sz="2400" dirty="0"/>
          </a:p>
          <a:p>
            <a:r>
              <a:rPr lang="en-US" sz="2400" dirty="0"/>
              <a:t>Configuration checking occurs when:</a:t>
            </a:r>
          </a:p>
          <a:p>
            <a:pPr lvl="1"/>
            <a:r>
              <a:rPr lang="en-US" sz="2000" dirty="0"/>
              <a:t>The validity period of the current client configuration has expired (if set)</a:t>
            </a:r>
          </a:p>
          <a:p>
            <a:pPr lvl="1"/>
            <a:r>
              <a:rPr lang="en-US" sz="2000" dirty="0"/>
              <a:t>The Client is unable to register with the network for N times (for certain error codes)</a:t>
            </a:r>
          </a:p>
          <a:p>
            <a:endParaRPr lang="en-US" sz="2400" dirty="0"/>
          </a:p>
        </p:txBody>
      </p:sp>
      <p:sp>
        <p:nvSpPr>
          <p:cNvPr id="2" name="Title 1"/>
          <p:cNvSpPr>
            <a:spLocks noGrp="1"/>
          </p:cNvSpPr>
          <p:nvPr>
            <p:ph type="title"/>
          </p:nvPr>
        </p:nvSpPr>
        <p:spPr/>
        <p:txBody>
          <a:bodyPr/>
          <a:lstStyle/>
          <a:p>
            <a:r>
              <a:rPr lang="en-US" sz="3600" dirty="0"/>
              <a:t>Client Reconfiguration</a:t>
            </a:r>
          </a:p>
        </p:txBody>
      </p:sp>
    </p:spTree>
    <p:extLst>
      <p:ext uri="{BB962C8B-B14F-4D97-AF65-F5344CB8AC3E}">
        <p14:creationId xmlns:p14="http://schemas.microsoft.com/office/powerpoint/2010/main" val="3968471786"/>
      </p:ext>
    </p:extLst>
  </p:cSld>
  <p:clrMapOvr>
    <a:masterClrMapping/>
  </p:clrMapOvr>
  <p:transition>
    <p:strips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2" y="2362200"/>
            <a:ext cx="10570462" cy="685800"/>
          </a:xfrm>
        </p:spPr>
        <p:txBody>
          <a:bodyPr/>
          <a:lstStyle/>
          <a:p>
            <a:r>
              <a:rPr lang="en-US" dirty="0"/>
              <a:t>Activation Call Flows</a:t>
            </a:r>
          </a:p>
        </p:txBody>
      </p:sp>
    </p:spTree>
    <p:extLst>
      <p:ext uri="{BB962C8B-B14F-4D97-AF65-F5344CB8AC3E}">
        <p14:creationId xmlns:p14="http://schemas.microsoft.com/office/powerpoint/2010/main" val="167664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93146" y="1325394"/>
            <a:ext cx="11195350" cy="4386293"/>
          </a:xfrm>
        </p:spPr>
        <p:txBody>
          <a:bodyPr/>
          <a:lstStyle/>
          <a:p>
            <a:pPr lvl="0"/>
            <a:r>
              <a:rPr lang="en-US" sz="2800" dirty="0"/>
              <a:t>Activation System Review</a:t>
            </a:r>
            <a:endParaRPr lang="en-US" sz="2800" dirty="0">
              <a:solidFill>
                <a:srgbClr val="FF0000"/>
              </a:solidFill>
            </a:endParaRPr>
          </a:p>
          <a:p>
            <a:pPr lvl="0"/>
            <a:r>
              <a:rPr lang="en-US" sz="2800" dirty="0"/>
              <a:t>Activation System Architecture</a:t>
            </a:r>
          </a:p>
          <a:p>
            <a:r>
              <a:rPr lang="en-US" sz="2800" dirty="0"/>
              <a:t>Provisioning Subscriber Data</a:t>
            </a:r>
          </a:p>
          <a:p>
            <a:pPr lvl="0"/>
            <a:r>
              <a:rPr lang="en-US" sz="2800" dirty="0"/>
              <a:t>Activation Use Cases and Call Flows</a:t>
            </a:r>
          </a:p>
          <a:p>
            <a:pPr lvl="0"/>
            <a:r>
              <a:rPr lang="en-US" sz="2800" dirty="0"/>
              <a:t>Viewing Activated Subscribers</a:t>
            </a:r>
          </a:p>
          <a:p>
            <a:pPr lvl="0"/>
            <a:r>
              <a:rPr lang="en-US" sz="2800" dirty="0"/>
              <a:t>Client Configuration Data</a:t>
            </a:r>
          </a:p>
          <a:p>
            <a:pPr lvl="0"/>
            <a:endParaRPr lang="en-US" sz="2800" dirty="0"/>
          </a:p>
          <a:p>
            <a:pPr lvl="0"/>
            <a:endParaRPr lang="en-US" sz="2800" dirty="0">
              <a:solidFill>
                <a:srgbClr val="FF0000"/>
              </a:solidFill>
            </a:endParaRPr>
          </a:p>
        </p:txBody>
      </p:sp>
      <p:sp>
        <p:nvSpPr>
          <p:cNvPr id="4" name="Title 3"/>
          <p:cNvSpPr>
            <a:spLocks noGrp="1"/>
          </p:cNvSpPr>
          <p:nvPr>
            <p:ph type="title"/>
          </p:nvPr>
        </p:nvSpPr>
        <p:spPr/>
        <p:txBody>
          <a:bodyPr/>
          <a:lstStyle/>
          <a:p>
            <a:r>
              <a:rPr lang="en-US" sz="4800" i="1" kern="1200" dirty="0">
                <a:solidFill>
                  <a:srgbClr val="439539"/>
                </a:solidFill>
                <a:latin typeface="+mj-lt"/>
              </a:rPr>
              <a:t>Agenda</a:t>
            </a:r>
          </a:p>
        </p:txBody>
      </p:sp>
    </p:spTree>
    <p:extLst>
      <p:ext uri="{BB962C8B-B14F-4D97-AF65-F5344CB8AC3E}">
        <p14:creationId xmlns:p14="http://schemas.microsoft.com/office/powerpoint/2010/main" val="2501858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04800" y="987552"/>
            <a:ext cx="11582400" cy="2908173"/>
          </a:xfrm>
        </p:spPr>
        <p:txBody>
          <a:bodyPr>
            <a:normAutofit/>
          </a:bodyPr>
          <a:lstStyle/>
          <a:p>
            <a:r>
              <a:rPr lang="en-US" sz="2800" dirty="0"/>
              <a:t>Initial Activation</a:t>
            </a:r>
          </a:p>
          <a:p>
            <a:r>
              <a:rPr lang="en-US" sz="2800" dirty="0"/>
              <a:t>Re-configuration</a:t>
            </a:r>
          </a:p>
          <a:p>
            <a:r>
              <a:rPr lang="en-US" sz="2800" dirty="0"/>
              <a:t>SIM / IMSI Change</a:t>
            </a:r>
          </a:p>
          <a:p>
            <a:r>
              <a:rPr lang="en-US" sz="2800" dirty="0"/>
              <a:t>MSISDN Change</a:t>
            </a:r>
          </a:p>
          <a:p>
            <a:r>
              <a:rPr lang="en-US" sz="2800" dirty="0"/>
              <a:t>User Deletion and Deactivation</a:t>
            </a:r>
          </a:p>
        </p:txBody>
      </p:sp>
      <p:sp>
        <p:nvSpPr>
          <p:cNvPr id="3" name="Title 2"/>
          <p:cNvSpPr>
            <a:spLocks noGrp="1"/>
          </p:cNvSpPr>
          <p:nvPr>
            <p:ph type="title"/>
          </p:nvPr>
        </p:nvSpPr>
        <p:spPr/>
        <p:txBody>
          <a:bodyPr/>
          <a:lstStyle/>
          <a:p>
            <a:r>
              <a:rPr lang="en-US" sz="3600" dirty="0"/>
              <a:t>Call Flow Use Cases</a:t>
            </a:r>
          </a:p>
        </p:txBody>
      </p:sp>
      <p:sp>
        <p:nvSpPr>
          <p:cNvPr id="4" name="TextBox 3"/>
          <p:cNvSpPr txBox="1"/>
          <p:nvPr/>
        </p:nvSpPr>
        <p:spPr>
          <a:xfrm>
            <a:off x="304800" y="4057650"/>
            <a:ext cx="11477625" cy="1938992"/>
          </a:xfrm>
          <a:prstGeom prst="rect">
            <a:avLst/>
          </a:prstGeom>
          <a:noFill/>
        </p:spPr>
        <p:txBody>
          <a:bodyPr wrap="square" rtlCol="0">
            <a:spAutoFit/>
          </a:bodyPr>
          <a:lstStyle/>
          <a:p>
            <a:r>
              <a:rPr lang="en-US" sz="2000" u="sng" dirty="0"/>
              <a:t>Assumptions for call flows</a:t>
            </a:r>
          </a:p>
          <a:p>
            <a:pPr marL="171450" indent="-171450">
              <a:buFont typeface="Arial" panose="020B0604020202020204" pitchFamily="34" charset="0"/>
              <a:buChar char="•"/>
            </a:pPr>
            <a:r>
              <a:rPr lang="en-US" sz="2000" dirty="0"/>
              <a:t>Auto-Provisioning</a:t>
            </a:r>
          </a:p>
          <a:p>
            <a:pPr marL="171450" indent="-171450">
              <a:buFont typeface="Arial" panose="020B0604020202020204" pitchFamily="34" charset="0"/>
              <a:buChar char="•"/>
            </a:pPr>
            <a:r>
              <a:rPr lang="en-US" sz="2000" dirty="0"/>
              <a:t>Activation over Cellular (</a:t>
            </a:r>
            <a:r>
              <a:rPr lang="en-US" sz="2000" dirty="0" err="1"/>
              <a:t>AoC</a:t>
            </a:r>
            <a:r>
              <a:rPr lang="en-US" sz="2000" dirty="0"/>
              <a:t>)</a:t>
            </a:r>
          </a:p>
          <a:p>
            <a:pPr marL="171450" indent="-171450">
              <a:buFont typeface="Arial" panose="020B0604020202020204" pitchFamily="34" charset="0"/>
              <a:buChar char="•"/>
            </a:pPr>
            <a:r>
              <a:rPr lang="en-US" sz="2000" dirty="0"/>
              <a:t>Common SIP Digest password for all users</a:t>
            </a:r>
          </a:p>
          <a:p>
            <a:pPr marL="171450" indent="-171450">
              <a:buFont typeface="Arial" panose="020B0604020202020204" pitchFamily="34" charset="0"/>
              <a:buChar char="•"/>
            </a:pPr>
            <a:r>
              <a:rPr lang="en-US" sz="2000" dirty="0"/>
              <a:t>Common MSCHAPv2 password for all users</a:t>
            </a:r>
          </a:p>
          <a:p>
            <a:pPr marL="171450" indent="-171450">
              <a:buFont typeface="Arial" panose="020B0604020202020204" pitchFamily="34" charset="0"/>
              <a:buChar char="•"/>
            </a:pPr>
            <a:r>
              <a:rPr lang="en-US" sz="2000" dirty="0"/>
              <a:t>Both passwords will be statically configured in the Activation Server</a:t>
            </a:r>
          </a:p>
        </p:txBody>
      </p:sp>
    </p:spTree>
    <p:extLst>
      <p:ext uri="{BB962C8B-B14F-4D97-AF65-F5344CB8AC3E}">
        <p14:creationId xmlns:p14="http://schemas.microsoft.com/office/powerpoint/2010/main" val="3309921449"/>
      </p:ext>
    </p:extLst>
  </p:cSld>
  <p:clrMapOvr>
    <a:masterClrMapping/>
  </p:clrMapOvr>
  <p:transition>
    <p:strips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title"/>
          </p:nvPr>
        </p:nvSpPr>
        <p:spPr/>
        <p:txBody>
          <a:bodyPr/>
          <a:lstStyle/>
          <a:p>
            <a:r>
              <a:rPr lang="en-US" dirty="0"/>
              <a:t>Initial Activation – Phase 1</a:t>
            </a:r>
          </a:p>
        </p:txBody>
      </p:sp>
      <p:cxnSp>
        <p:nvCxnSpPr>
          <p:cNvPr id="21" name="Straight Connector 20"/>
          <p:cNvCxnSpPr/>
          <p:nvPr/>
        </p:nvCxnSpPr>
        <p:spPr>
          <a:xfrm>
            <a:off x="3907838" y="1119495"/>
            <a:ext cx="0" cy="1414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943691" y="1230148"/>
            <a:ext cx="8150019" cy="4604590"/>
            <a:chOff x="1943691" y="1785324"/>
            <a:chExt cx="8150019" cy="4920276"/>
          </a:xfrm>
        </p:grpSpPr>
        <p:cxnSp>
          <p:nvCxnSpPr>
            <p:cNvPr id="51" name="Straight Connector 50"/>
            <p:cNvCxnSpPr/>
            <p:nvPr/>
          </p:nvCxnSpPr>
          <p:spPr>
            <a:xfrm flipH="1">
              <a:off x="5198516"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43691" y="1785324"/>
              <a:ext cx="1" cy="4920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745430"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91622" y="1785325"/>
              <a:ext cx="2088"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p:nvPr/>
        </p:nvCxnSpPr>
        <p:spPr>
          <a:xfrm>
            <a:off x="1943692" y="2169741"/>
            <a:ext cx="19641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943692" y="2468205"/>
            <a:ext cx="19641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13130" y="1932761"/>
            <a:ext cx="1770036" cy="246221"/>
          </a:xfrm>
          <a:prstGeom prst="rect">
            <a:avLst/>
          </a:prstGeom>
          <a:noFill/>
        </p:spPr>
        <p:txBody>
          <a:bodyPr wrap="none" rtlCol="0">
            <a:spAutoFit/>
          </a:bodyPr>
          <a:lstStyle/>
          <a:p>
            <a:r>
              <a:rPr lang="en-GB" sz="1000" dirty="0"/>
              <a:t>2a. DNS Query (AS FQDN)</a:t>
            </a:r>
          </a:p>
        </p:txBody>
      </p:sp>
      <p:sp>
        <p:nvSpPr>
          <p:cNvPr id="113" name="TextBox 112"/>
          <p:cNvSpPr txBox="1"/>
          <p:nvPr/>
        </p:nvSpPr>
        <p:spPr>
          <a:xfrm>
            <a:off x="1277921" y="1513977"/>
            <a:ext cx="1337863" cy="400110"/>
          </a:xfrm>
          <a:prstGeom prst="rect">
            <a:avLst/>
          </a:prstGeom>
          <a:solidFill>
            <a:schemeClr val="bg1"/>
          </a:solidFill>
          <a:ln w="6350">
            <a:solidFill>
              <a:schemeClr val="tx1"/>
            </a:solidFill>
          </a:ln>
        </p:spPr>
        <p:txBody>
          <a:bodyPr wrap="square" rtlCol="0">
            <a:spAutoFit/>
          </a:bodyPr>
          <a:lstStyle/>
          <a:p>
            <a:pPr algn="ctr"/>
            <a:r>
              <a:rPr lang="en-GB" sz="1000" dirty="0"/>
              <a:t>1. Check UE as cellular connection</a:t>
            </a:r>
          </a:p>
        </p:txBody>
      </p:sp>
      <p:sp>
        <p:nvSpPr>
          <p:cNvPr id="95" name="Rectangle 94"/>
          <p:cNvSpPr/>
          <p:nvPr/>
        </p:nvSpPr>
        <p:spPr>
          <a:xfrm>
            <a:off x="7162663" y="888204"/>
            <a:ext cx="1191245" cy="468691"/>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Activation</a:t>
            </a:r>
          </a:p>
          <a:p>
            <a:pPr algn="ctr" defTabSz="609585"/>
            <a:r>
              <a:rPr lang="en-GB" sz="1400" dirty="0">
                <a:solidFill>
                  <a:schemeClr val="tx1"/>
                </a:solidFill>
              </a:rPr>
              <a:t>Server</a:t>
            </a:r>
          </a:p>
        </p:txBody>
      </p:sp>
      <p:sp>
        <p:nvSpPr>
          <p:cNvPr id="104" name="Rectangle 103"/>
          <p:cNvSpPr/>
          <p:nvPr/>
        </p:nvSpPr>
        <p:spPr>
          <a:xfrm>
            <a:off x="3484636" y="892630"/>
            <a:ext cx="884516" cy="464265"/>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DNS</a:t>
            </a:r>
            <a:endParaRPr lang="en-US" sz="1400" dirty="0">
              <a:solidFill>
                <a:schemeClr val="tx1"/>
              </a:solidFill>
            </a:endParaRPr>
          </a:p>
        </p:txBody>
      </p:sp>
      <p:sp>
        <p:nvSpPr>
          <p:cNvPr id="106" name="Rectangle 105"/>
          <p:cNvSpPr/>
          <p:nvPr/>
        </p:nvSpPr>
        <p:spPr>
          <a:xfrm>
            <a:off x="9646332" y="888205"/>
            <a:ext cx="890580" cy="468690"/>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HSD</a:t>
            </a:r>
          </a:p>
        </p:txBody>
      </p:sp>
      <p:sp>
        <p:nvSpPr>
          <p:cNvPr id="31" name="TextBox 30"/>
          <p:cNvSpPr txBox="1"/>
          <p:nvPr/>
        </p:nvSpPr>
        <p:spPr>
          <a:xfrm>
            <a:off x="1896257" y="2222377"/>
            <a:ext cx="2068195" cy="246221"/>
          </a:xfrm>
          <a:prstGeom prst="rect">
            <a:avLst/>
          </a:prstGeom>
          <a:noFill/>
        </p:spPr>
        <p:txBody>
          <a:bodyPr wrap="none" rtlCol="0">
            <a:spAutoFit/>
          </a:bodyPr>
          <a:lstStyle/>
          <a:p>
            <a:pPr algn="r"/>
            <a:r>
              <a:rPr lang="en-GB" sz="1000" dirty="0"/>
              <a:t>2b. DNS Response (AS IP/Port)</a:t>
            </a:r>
          </a:p>
        </p:txBody>
      </p:sp>
      <p:cxnSp>
        <p:nvCxnSpPr>
          <p:cNvPr id="37" name="Straight Arrow Connector 36"/>
          <p:cNvCxnSpPr/>
          <p:nvPr/>
        </p:nvCxnSpPr>
        <p:spPr>
          <a:xfrm>
            <a:off x="1943692" y="2792216"/>
            <a:ext cx="32715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13130" y="2555236"/>
            <a:ext cx="2831224" cy="246221"/>
          </a:xfrm>
          <a:prstGeom prst="rect">
            <a:avLst/>
          </a:prstGeom>
          <a:noFill/>
        </p:spPr>
        <p:txBody>
          <a:bodyPr wrap="none" rtlCol="0">
            <a:spAutoFit/>
          </a:bodyPr>
          <a:lstStyle/>
          <a:p>
            <a:r>
              <a:rPr lang="en-GB" sz="1000" dirty="0"/>
              <a:t>3. http GET Activation-URL (no parameters)</a:t>
            </a:r>
          </a:p>
        </p:txBody>
      </p:sp>
      <p:sp>
        <p:nvSpPr>
          <p:cNvPr id="48" name="Rectangle 47"/>
          <p:cNvSpPr/>
          <p:nvPr/>
        </p:nvSpPr>
        <p:spPr>
          <a:xfrm>
            <a:off x="4766606" y="888206"/>
            <a:ext cx="895444" cy="468689"/>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P-GW</a:t>
            </a:r>
          </a:p>
        </p:txBody>
      </p:sp>
      <p:sp>
        <p:nvSpPr>
          <p:cNvPr id="56" name="TextBox 55"/>
          <p:cNvSpPr txBox="1"/>
          <p:nvPr/>
        </p:nvSpPr>
        <p:spPr>
          <a:xfrm>
            <a:off x="4488464" y="2966576"/>
            <a:ext cx="1455186" cy="369332"/>
          </a:xfrm>
          <a:prstGeom prst="rect">
            <a:avLst/>
          </a:prstGeom>
          <a:solidFill>
            <a:schemeClr val="bg1"/>
          </a:solidFill>
          <a:ln w="6350">
            <a:solidFill>
              <a:schemeClr val="tx1"/>
            </a:solidFill>
          </a:ln>
        </p:spPr>
        <p:txBody>
          <a:bodyPr wrap="square" rtlCol="0">
            <a:spAutoFit/>
          </a:bodyPr>
          <a:lstStyle/>
          <a:p>
            <a:pPr algn="ctr"/>
            <a:r>
              <a:rPr lang="en-GB" sz="900" dirty="0"/>
              <a:t>4. HHE: Add MS-ISDN to HTTP Header</a:t>
            </a:r>
          </a:p>
        </p:txBody>
      </p:sp>
      <p:cxnSp>
        <p:nvCxnSpPr>
          <p:cNvPr id="57" name="Straight Arrow Connector 56"/>
          <p:cNvCxnSpPr/>
          <p:nvPr/>
        </p:nvCxnSpPr>
        <p:spPr>
          <a:xfrm>
            <a:off x="5206862" y="3821512"/>
            <a:ext cx="2546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239499" y="3410664"/>
            <a:ext cx="2529557" cy="400110"/>
          </a:xfrm>
          <a:prstGeom prst="rect">
            <a:avLst/>
          </a:prstGeom>
          <a:noFill/>
        </p:spPr>
        <p:txBody>
          <a:bodyPr wrap="square" rtlCol="0">
            <a:spAutoFit/>
          </a:bodyPr>
          <a:lstStyle/>
          <a:p>
            <a:r>
              <a:rPr lang="en-GB" sz="1000" dirty="0"/>
              <a:t>5. http GET Activation-URL (MS-ISDN header and no parameters)</a:t>
            </a:r>
          </a:p>
        </p:txBody>
      </p:sp>
      <p:sp>
        <p:nvSpPr>
          <p:cNvPr id="59" name="TextBox 58"/>
          <p:cNvSpPr txBox="1"/>
          <p:nvPr/>
        </p:nvSpPr>
        <p:spPr>
          <a:xfrm>
            <a:off x="7026183" y="4371819"/>
            <a:ext cx="1455186" cy="553998"/>
          </a:xfrm>
          <a:prstGeom prst="rect">
            <a:avLst/>
          </a:prstGeom>
          <a:solidFill>
            <a:schemeClr val="bg1"/>
          </a:solidFill>
          <a:ln w="6350">
            <a:solidFill>
              <a:schemeClr val="tx1"/>
            </a:solidFill>
          </a:ln>
        </p:spPr>
        <p:txBody>
          <a:bodyPr wrap="square" rtlCol="0">
            <a:spAutoFit/>
          </a:bodyPr>
          <a:lstStyle/>
          <a:p>
            <a:pPr algn="ctr"/>
            <a:r>
              <a:rPr lang="en-GB" sz="1000" dirty="0"/>
              <a:t>7. Check local record for MS-ISDN does not exist</a:t>
            </a:r>
          </a:p>
        </p:txBody>
      </p:sp>
      <p:cxnSp>
        <p:nvCxnSpPr>
          <p:cNvPr id="29" name="Straight Arrow Connector 28"/>
          <p:cNvCxnSpPr/>
          <p:nvPr/>
        </p:nvCxnSpPr>
        <p:spPr>
          <a:xfrm>
            <a:off x="7762122" y="3951052"/>
            <a:ext cx="23295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45430" y="3672923"/>
            <a:ext cx="2529557" cy="246221"/>
          </a:xfrm>
          <a:prstGeom prst="rect">
            <a:avLst/>
          </a:prstGeom>
          <a:noFill/>
        </p:spPr>
        <p:txBody>
          <a:bodyPr wrap="square" rtlCol="0">
            <a:spAutoFit/>
          </a:bodyPr>
          <a:lstStyle/>
          <a:p>
            <a:r>
              <a:rPr lang="en-GB" sz="1000" dirty="0"/>
              <a:t>6a. Query Subscriber Record (key)</a:t>
            </a:r>
          </a:p>
        </p:txBody>
      </p:sp>
      <p:cxnSp>
        <p:nvCxnSpPr>
          <p:cNvPr id="33" name="Straight Arrow Connector 32"/>
          <p:cNvCxnSpPr/>
          <p:nvPr/>
        </p:nvCxnSpPr>
        <p:spPr>
          <a:xfrm>
            <a:off x="7757253" y="4229182"/>
            <a:ext cx="23295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151834" y="3982961"/>
            <a:ext cx="1140510" cy="246221"/>
          </a:xfrm>
          <a:prstGeom prst="rect">
            <a:avLst/>
          </a:prstGeom>
          <a:noFill/>
        </p:spPr>
        <p:txBody>
          <a:bodyPr wrap="square" rtlCol="0">
            <a:spAutoFit/>
          </a:bodyPr>
          <a:lstStyle/>
          <a:p>
            <a:r>
              <a:rPr lang="en-GB" sz="1000" dirty="0"/>
              <a:t>6b. Response</a:t>
            </a:r>
          </a:p>
        </p:txBody>
      </p:sp>
      <p:cxnSp>
        <p:nvCxnSpPr>
          <p:cNvPr id="36" name="Straight Arrow Connector 35"/>
          <p:cNvCxnSpPr/>
          <p:nvPr/>
        </p:nvCxnSpPr>
        <p:spPr>
          <a:xfrm flipH="1">
            <a:off x="1939950" y="5241404"/>
            <a:ext cx="58054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357692" y="4962606"/>
            <a:ext cx="1418978" cy="246221"/>
          </a:xfrm>
          <a:prstGeom prst="rect">
            <a:avLst/>
          </a:prstGeom>
          <a:noFill/>
        </p:spPr>
        <p:txBody>
          <a:bodyPr wrap="none" rtlCol="0">
            <a:spAutoFit/>
          </a:bodyPr>
          <a:lstStyle/>
          <a:p>
            <a:pPr algn="r"/>
            <a:r>
              <a:rPr lang="en-GB" sz="1000" dirty="0"/>
              <a:t>8. 200 OK (cookie A)</a:t>
            </a:r>
          </a:p>
        </p:txBody>
      </p:sp>
      <p:sp>
        <p:nvSpPr>
          <p:cNvPr id="40" name="Rectangle 39"/>
          <p:cNvSpPr/>
          <p:nvPr/>
        </p:nvSpPr>
        <p:spPr>
          <a:xfrm>
            <a:off x="1440877" y="880667"/>
            <a:ext cx="1011952" cy="476228"/>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Sonus</a:t>
            </a:r>
          </a:p>
          <a:p>
            <a:pPr algn="ctr" defTabSz="609585"/>
            <a:r>
              <a:rPr lang="en-GB" sz="1400" dirty="0">
                <a:solidFill>
                  <a:schemeClr val="tx1"/>
                </a:solidFill>
              </a:rPr>
              <a:t>Client</a:t>
            </a:r>
            <a:endParaRPr lang="en-US" sz="1400" dirty="0">
              <a:solidFill>
                <a:schemeClr val="tx1"/>
              </a:solidFill>
            </a:endParaRPr>
          </a:p>
        </p:txBody>
      </p:sp>
      <p:sp>
        <p:nvSpPr>
          <p:cNvPr id="41" name="TextBox 40"/>
          <p:cNvSpPr txBox="1"/>
          <p:nvPr/>
        </p:nvSpPr>
        <p:spPr>
          <a:xfrm>
            <a:off x="7026183" y="5392168"/>
            <a:ext cx="1455186" cy="553998"/>
          </a:xfrm>
          <a:prstGeom prst="rect">
            <a:avLst/>
          </a:prstGeom>
          <a:solidFill>
            <a:schemeClr val="bg1"/>
          </a:solidFill>
          <a:ln w="6350">
            <a:solidFill>
              <a:schemeClr val="tx1"/>
            </a:solidFill>
          </a:ln>
        </p:spPr>
        <p:txBody>
          <a:bodyPr wrap="square" rtlCol="0">
            <a:spAutoFit/>
          </a:bodyPr>
          <a:lstStyle/>
          <a:p>
            <a:pPr algn="ctr"/>
            <a:r>
              <a:rPr lang="en-GB" sz="1000" dirty="0"/>
              <a:t>9. Store {MS-ISDN, Cookie A} &amp; Start Timer</a:t>
            </a:r>
          </a:p>
        </p:txBody>
      </p:sp>
    </p:spTree>
    <p:extLst>
      <p:ext uri="{BB962C8B-B14F-4D97-AF65-F5344CB8AC3E}">
        <p14:creationId xmlns:p14="http://schemas.microsoft.com/office/powerpoint/2010/main" val="1331267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title"/>
          </p:nvPr>
        </p:nvSpPr>
        <p:spPr/>
        <p:txBody>
          <a:bodyPr/>
          <a:lstStyle/>
          <a:p>
            <a:r>
              <a:rPr lang="en-US" dirty="0"/>
              <a:t>Initial Activation – Phase 2</a:t>
            </a:r>
          </a:p>
        </p:txBody>
      </p:sp>
      <p:grpSp>
        <p:nvGrpSpPr>
          <p:cNvPr id="3" name="Group 2"/>
          <p:cNvGrpSpPr/>
          <p:nvPr/>
        </p:nvGrpSpPr>
        <p:grpSpPr>
          <a:xfrm>
            <a:off x="1943691" y="1230147"/>
            <a:ext cx="8150019" cy="4817567"/>
            <a:chOff x="1943691" y="1785324"/>
            <a:chExt cx="8150019" cy="4920276"/>
          </a:xfrm>
        </p:grpSpPr>
        <p:cxnSp>
          <p:nvCxnSpPr>
            <p:cNvPr id="51" name="Straight Connector 50"/>
            <p:cNvCxnSpPr/>
            <p:nvPr/>
          </p:nvCxnSpPr>
          <p:spPr>
            <a:xfrm flipH="1">
              <a:off x="5198516"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43691" y="1785324"/>
              <a:ext cx="1" cy="4920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745430"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91622" y="1785325"/>
              <a:ext cx="2088"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7753776" y="4201158"/>
            <a:ext cx="23378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753776" y="4506977"/>
            <a:ext cx="2337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021914" y="4241760"/>
            <a:ext cx="1085554" cy="246221"/>
          </a:xfrm>
          <a:prstGeom prst="rect">
            <a:avLst/>
          </a:prstGeom>
          <a:noFill/>
        </p:spPr>
        <p:txBody>
          <a:bodyPr wrap="none" rtlCol="0">
            <a:spAutoFit/>
          </a:bodyPr>
          <a:lstStyle/>
          <a:p>
            <a:pPr algn="r"/>
            <a:r>
              <a:rPr lang="en-GB" sz="1000" dirty="0"/>
              <a:t>16b. Response</a:t>
            </a:r>
          </a:p>
        </p:txBody>
      </p:sp>
      <p:sp>
        <p:nvSpPr>
          <p:cNvPr id="24" name="TextBox 23"/>
          <p:cNvSpPr txBox="1"/>
          <p:nvPr/>
        </p:nvSpPr>
        <p:spPr>
          <a:xfrm>
            <a:off x="7734639" y="3936483"/>
            <a:ext cx="2709396" cy="246221"/>
          </a:xfrm>
          <a:prstGeom prst="rect">
            <a:avLst/>
          </a:prstGeom>
          <a:noFill/>
        </p:spPr>
        <p:txBody>
          <a:bodyPr wrap="none" rtlCol="0">
            <a:spAutoFit/>
          </a:bodyPr>
          <a:lstStyle/>
          <a:p>
            <a:r>
              <a:rPr lang="en-GB" sz="1000" dirty="0"/>
              <a:t>16a. Create Subscriber Record (key, data)</a:t>
            </a:r>
          </a:p>
        </p:txBody>
      </p:sp>
      <p:cxnSp>
        <p:nvCxnSpPr>
          <p:cNvPr id="25" name="Straight Arrow Connector 24"/>
          <p:cNvCxnSpPr/>
          <p:nvPr/>
        </p:nvCxnSpPr>
        <p:spPr>
          <a:xfrm>
            <a:off x="1946853" y="2282719"/>
            <a:ext cx="58069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939950" y="1915278"/>
            <a:ext cx="5822172"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23029" y="1641311"/>
            <a:ext cx="3201517" cy="246221"/>
          </a:xfrm>
          <a:prstGeom prst="rect">
            <a:avLst/>
          </a:prstGeom>
          <a:noFill/>
        </p:spPr>
        <p:txBody>
          <a:bodyPr wrap="none" rtlCol="0">
            <a:spAutoFit/>
          </a:bodyPr>
          <a:lstStyle/>
          <a:p>
            <a:r>
              <a:rPr lang="en-GB" sz="1000" dirty="0"/>
              <a:t>10. Establish TLS connection to Activation Server</a:t>
            </a:r>
          </a:p>
        </p:txBody>
      </p:sp>
      <p:sp>
        <p:nvSpPr>
          <p:cNvPr id="32" name="TextBox 31"/>
          <p:cNvSpPr txBox="1"/>
          <p:nvPr/>
        </p:nvSpPr>
        <p:spPr>
          <a:xfrm>
            <a:off x="1920859" y="2036498"/>
            <a:ext cx="3656770" cy="246221"/>
          </a:xfrm>
          <a:prstGeom prst="rect">
            <a:avLst/>
          </a:prstGeom>
          <a:noFill/>
        </p:spPr>
        <p:txBody>
          <a:bodyPr wrap="none" rtlCol="0">
            <a:spAutoFit/>
          </a:bodyPr>
          <a:lstStyle/>
          <a:p>
            <a:r>
              <a:rPr lang="en-GB" sz="1000" dirty="0"/>
              <a:t>11. https GET Activation-URL (</a:t>
            </a:r>
            <a:r>
              <a:rPr lang="en-GB" sz="1000" dirty="0" err="1"/>
              <a:t>ver</a:t>
            </a:r>
            <a:r>
              <a:rPr lang="en-GB" sz="1000" dirty="0"/>
              <a:t>=0, request parameters)</a:t>
            </a:r>
          </a:p>
        </p:txBody>
      </p:sp>
      <p:sp>
        <p:nvSpPr>
          <p:cNvPr id="33" name="TextBox 32"/>
          <p:cNvSpPr txBox="1"/>
          <p:nvPr/>
        </p:nvSpPr>
        <p:spPr>
          <a:xfrm>
            <a:off x="6724546" y="2424610"/>
            <a:ext cx="2133704" cy="246221"/>
          </a:xfrm>
          <a:prstGeom prst="rect">
            <a:avLst/>
          </a:prstGeom>
          <a:solidFill>
            <a:schemeClr val="bg1"/>
          </a:solidFill>
          <a:ln w="6350">
            <a:solidFill>
              <a:schemeClr val="tx1"/>
            </a:solidFill>
          </a:ln>
        </p:spPr>
        <p:txBody>
          <a:bodyPr wrap="square" rtlCol="0">
            <a:spAutoFit/>
          </a:bodyPr>
          <a:lstStyle/>
          <a:p>
            <a:pPr algn="ctr"/>
            <a:r>
              <a:rPr lang="en-GB" sz="1000" dirty="0"/>
              <a:t>12. Stop Timer.  Check Cookie A</a:t>
            </a:r>
          </a:p>
        </p:txBody>
      </p:sp>
      <p:sp>
        <p:nvSpPr>
          <p:cNvPr id="34" name="Rectangle 33"/>
          <p:cNvSpPr/>
          <p:nvPr/>
        </p:nvSpPr>
        <p:spPr>
          <a:xfrm>
            <a:off x="7162663" y="888204"/>
            <a:ext cx="1191245" cy="468691"/>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Activation</a:t>
            </a:r>
          </a:p>
          <a:p>
            <a:pPr algn="ctr" defTabSz="609585"/>
            <a:r>
              <a:rPr lang="en-GB" sz="1400" dirty="0">
                <a:solidFill>
                  <a:schemeClr val="tx1"/>
                </a:solidFill>
              </a:rPr>
              <a:t>Server</a:t>
            </a:r>
          </a:p>
        </p:txBody>
      </p:sp>
      <p:sp>
        <p:nvSpPr>
          <p:cNvPr id="43" name="Rectangle 42"/>
          <p:cNvSpPr/>
          <p:nvPr/>
        </p:nvSpPr>
        <p:spPr>
          <a:xfrm>
            <a:off x="9646332" y="888205"/>
            <a:ext cx="890580" cy="468690"/>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HSD</a:t>
            </a:r>
          </a:p>
        </p:txBody>
      </p:sp>
      <p:sp>
        <p:nvSpPr>
          <p:cNvPr id="44" name="Rectangle 43"/>
          <p:cNvSpPr/>
          <p:nvPr/>
        </p:nvSpPr>
        <p:spPr>
          <a:xfrm>
            <a:off x="4766606" y="888206"/>
            <a:ext cx="895444" cy="468689"/>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P-GW</a:t>
            </a:r>
          </a:p>
        </p:txBody>
      </p:sp>
      <p:sp>
        <p:nvSpPr>
          <p:cNvPr id="45" name="Rectangle 44"/>
          <p:cNvSpPr/>
          <p:nvPr/>
        </p:nvSpPr>
        <p:spPr>
          <a:xfrm>
            <a:off x="1440877" y="880667"/>
            <a:ext cx="1011952" cy="476228"/>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Sonus</a:t>
            </a:r>
          </a:p>
          <a:p>
            <a:pPr algn="ctr" defTabSz="609585"/>
            <a:r>
              <a:rPr lang="en-GB" sz="1400" dirty="0">
                <a:solidFill>
                  <a:schemeClr val="tx1"/>
                </a:solidFill>
              </a:rPr>
              <a:t>Client</a:t>
            </a:r>
            <a:endParaRPr lang="en-US" sz="1400" dirty="0">
              <a:solidFill>
                <a:schemeClr val="tx1"/>
              </a:solidFill>
            </a:endParaRPr>
          </a:p>
        </p:txBody>
      </p:sp>
      <p:sp>
        <p:nvSpPr>
          <p:cNvPr id="46" name="TextBox 45"/>
          <p:cNvSpPr txBox="1"/>
          <p:nvPr/>
        </p:nvSpPr>
        <p:spPr>
          <a:xfrm>
            <a:off x="5235537" y="4489553"/>
            <a:ext cx="2523448" cy="246221"/>
          </a:xfrm>
          <a:prstGeom prst="rect">
            <a:avLst/>
          </a:prstGeom>
          <a:noFill/>
        </p:spPr>
        <p:txBody>
          <a:bodyPr wrap="none" rtlCol="0">
            <a:spAutoFit/>
          </a:bodyPr>
          <a:lstStyle/>
          <a:p>
            <a:pPr algn="r"/>
            <a:r>
              <a:rPr lang="en-GB" sz="1000" dirty="0"/>
              <a:t>17. 200 OK (token, Configuration Data)</a:t>
            </a:r>
          </a:p>
        </p:txBody>
      </p:sp>
      <p:cxnSp>
        <p:nvCxnSpPr>
          <p:cNvPr id="47" name="Straight Arrow Connector 46"/>
          <p:cNvCxnSpPr/>
          <p:nvPr/>
        </p:nvCxnSpPr>
        <p:spPr>
          <a:xfrm flipH="1">
            <a:off x="1939950" y="5280144"/>
            <a:ext cx="5803035"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841759" y="5033923"/>
            <a:ext cx="1883849" cy="246221"/>
          </a:xfrm>
          <a:prstGeom prst="rect">
            <a:avLst/>
          </a:prstGeom>
          <a:noFill/>
        </p:spPr>
        <p:txBody>
          <a:bodyPr wrap="none" rtlCol="0">
            <a:spAutoFit/>
          </a:bodyPr>
          <a:lstStyle/>
          <a:p>
            <a:r>
              <a:rPr lang="en-GB" sz="1000" dirty="0"/>
              <a:t>19. Release TLS Connection</a:t>
            </a:r>
          </a:p>
        </p:txBody>
      </p:sp>
      <p:sp>
        <p:nvSpPr>
          <p:cNvPr id="50" name="TextBox 49"/>
          <p:cNvSpPr txBox="1"/>
          <p:nvPr/>
        </p:nvSpPr>
        <p:spPr>
          <a:xfrm>
            <a:off x="1352734" y="4867311"/>
            <a:ext cx="1188238" cy="246221"/>
          </a:xfrm>
          <a:prstGeom prst="rect">
            <a:avLst/>
          </a:prstGeom>
          <a:solidFill>
            <a:schemeClr val="bg1"/>
          </a:solidFill>
          <a:ln w="6350">
            <a:solidFill>
              <a:schemeClr val="tx1"/>
            </a:solidFill>
          </a:ln>
        </p:spPr>
        <p:txBody>
          <a:bodyPr wrap="square" rtlCol="0">
            <a:spAutoFit/>
          </a:bodyPr>
          <a:lstStyle/>
          <a:p>
            <a:pPr algn="ctr"/>
            <a:r>
              <a:rPr lang="en-GB" sz="1000" dirty="0"/>
              <a:t>18. Store Data</a:t>
            </a:r>
          </a:p>
        </p:txBody>
      </p:sp>
      <p:sp>
        <p:nvSpPr>
          <p:cNvPr id="52" name="TextBox 51"/>
          <p:cNvSpPr txBox="1"/>
          <p:nvPr/>
        </p:nvSpPr>
        <p:spPr>
          <a:xfrm>
            <a:off x="7034529" y="3613414"/>
            <a:ext cx="1455186" cy="246221"/>
          </a:xfrm>
          <a:prstGeom prst="rect">
            <a:avLst/>
          </a:prstGeom>
          <a:solidFill>
            <a:schemeClr val="bg1"/>
          </a:solidFill>
          <a:ln w="6350">
            <a:solidFill>
              <a:schemeClr val="tx1"/>
            </a:solidFill>
          </a:ln>
        </p:spPr>
        <p:txBody>
          <a:bodyPr wrap="square" rtlCol="0">
            <a:spAutoFit/>
          </a:bodyPr>
          <a:lstStyle/>
          <a:p>
            <a:pPr algn="ctr"/>
            <a:r>
              <a:rPr lang="en-GB" sz="1000" dirty="0"/>
              <a:t>15. Generate Token</a:t>
            </a:r>
          </a:p>
        </p:txBody>
      </p:sp>
      <p:cxnSp>
        <p:nvCxnSpPr>
          <p:cNvPr id="53" name="Straight Arrow Connector 52"/>
          <p:cNvCxnSpPr/>
          <p:nvPr/>
        </p:nvCxnSpPr>
        <p:spPr>
          <a:xfrm flipH="1">
            <a:off x="1955288" y="4749647"/>
            <a:ext cx="5798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162663" y="2775636"/>
            <a:ext cx="1191246" cy="246221"/>
          </a:xfrm>
          <a:prstGeom prst="rect">
            <a:avLst/>
          </a:prstGeom>
          <a:solidFill>
            <a:schemeClr val="bg1"/>
          </a:solidFill>
          <a:ln w="6350">
            <a:solidFill>
              <a:schemeClr val="tx1"/>
            </a:solidFill>
          </a:ln>
        </p:spPr>
        <p:txBody>
          <a:bodyPr wrap="square" rtlCol="0">
            <a:spAutoFit/>
          </a:bodyPr>
          <a:lstStyle/>
          <a:p>
            <a:pPr algn="ctr"/>
            <a:r>
              <a:rPr lang="en-GB" sz="1000" dirty="0"/>
              <a:t>13. Verify PLMN</a:t>
            </a:r>
          </a:p>
        </p:txBody>
      </p:sp>
      <p:sp>
        <p:nvSpPr>
          <p:cNvPr id="35" name="TextBox 34"/>
          <p:cNvSpPr txBox="1"/>
          <p:nvPr/>
        </p:nvSpPr>
        <p:spPr>
          <a:xfrm>
            <a:off x="7007046" y="3117581"/>
            <a:ext cx="1527354" cy="400110"/>
          </a:xfrm>
          <a:prstGeom prst="rect">
            <a:avLst/>
          </a:prstGeom>
          <a:solidFill>
            <a:schemeClr val="bg1"/>
          </a:solidFill>
          <a:ln w="6350">
            <a:solidFill>
              <a:schemeClr val="tx1"/>
            </a:solidFill>
          </a:ln>
        </p:spPr>
        <p:txBody>
          <a:bodyPr wrap="square" rtlCol="0">
            <a:spAutoFit/>
          </a:bodyPr>
          <a:lstStyle/>
          <a:p>
            <a:pPr algn="ctr"/>
            <a:r>
              <a:rPr lang="en-GB" sz="1000" dirty="0"/>
              <a:t>14. Check Device Blacklist</a:t>
            </a:r>
          </a:p>
        </p:txBody>
      </p:sp>
      <p:sp>
        <p:nvSpPr>
          <p:cNvPr id="36" name="TextBox 35"/>
          <p:cNvSpPr txBox="1"/>
          <p:nvPr/>
        </p:nvSpPr>
        <p:spPr>
          <a:xfrm>
            <a:off x="1032095" y="5472263"/>
            <a:ext cx="1836921" cy="400110"/>
          </a:xfrm>
          <a:prstGeom prst="rect">
            <a:avLst/>
          </a:prstGeom>
          <a:solidFill>
            <a:schemeClr val="bg1"/>
          </a:solidFill>
          <a:ln w="6350">
            <a:solidFill>
              <a:schemeClr val="tx1"/>
            </a:solidFill>
          </a:ln>
        </p:spPr>
        <p:txBody>
          <a:bodyPr wrap="square" rtlCol="0">
            <a:spAutoFit/>
          </a:bodyPr>
          <a:lstStyle/>
          <a:p>
            <a:pPr algn="ctr"/>
            <a:r>
              <a:rPr lang="en-GB" sz="1000" dirty="0"/>
              <a:t>20. Begin IMS Registration Procedures</a:t>
            </a:r>
          </a:p>
        </p:txBody>
      </p:sp>
    </p:spTree>
    <p:extLst>
      <p:ext uri="{BB962C8B-B14F-4D97-AF65-F5344CB8AC3E}">
        <p14:creationId xmlns:p14="http://schemas.microsoft.com/office/powerpoint/2010/main" val="3854676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title"/>
          </p:nvPr>
        </p:nvSpPr>
        <p:spPr>
          <a:xfrm>
            <a:off x="304800" y="153952"/>
            <a:ext cx="11283696" cy="457200"/>
          </a:xfrm>
        </p:spPr>
        <p:txBody>
          <a:bodyPr/>
          <a:lstStyle/>
          <a:p>
            <a:r>
              <a:rPr lang="en-US" dirty="0"/>
              <a:t>Reconfiguration</a:t>
            </a:r>
          </a:p>
        </p:txBody>
      </p:sp>
      <p:grpSp>
        <p:nvGrpSpPr>
          <p:cNvPr id="3" name="Group 2"/>
          <p:cNvGrpSpPr/>
          <p:nvPr/>
        </p:nvGrpSpPr>
        <p:grpSpPr>
          <a:xfrm>
            <a:off x="1943691" y="1035695"/>
            <a:ext cx="8150019" cy="5138767"/>
            <a:chOff x="1943691" y="1785324"/>
            <a:chExt cx="8150019" cy="4920276"/>
          </a:xfrm>
        </p:grpSpPr>
        <p:cxnSp>
          <p:nvCxnSpPr>
            <p:cNvPr id="51" name="Straight Connector 50"/>
            <p:cNvCxnSpPr/>
            <p:nvPr/>
          </p:nvCxnSpPr>
          <p:spPr>
            <a:xfrm flipH="1">
              <a:off x="5198516"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43691" y="1785324"/>
              <a:ext cx="1" cy="4920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745430"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91622" y="1785325"/>
              <a:ext cx="2088"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7162663" y="664260"/>
            <a:ext cx="1191245" cy="468691"/>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Activation</a:t>
            </a:r>
          </a:p>
          <a:p>
            <a:pPr algn="ctr" defTabSz="609585"/>
            <a:r>
              <a:rPr lang="en-GB" sz="1400" dirty="0">
                <a:solidFill>
                  <a:schemeClr val="tx1"/>
                </a:solidFill>
              </a:rPr>
              <a:t>Server</a:t>
            </a:r>
          </a:p>
        </p:txBody>
      </p:sp>
      <p:sp>
        <p:nvSpPr>
          <p:cNvPr id="43" name="Rectangle 42"/>
          <p:cNvSpPr/>
          <p:nvPr/>
        </p:nvSpPr>
        <p:spPr>
          <a:xfrm>
            <a:off x="9646332" y="664261"/>
            <a:ext cx="890580" cy="468690"/>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HSD</a:t>
            </a:r>
          </a:p>
        </p:txBody>
      </p:sp>
      <p:sp>
        <p:nvSpPr>
          <p:cNvPr id="44" name="Rectangle 43"/>
          <p:cNvSpPr/>
          <p:nvPr/>
        </p:nvSpPr>
        <p:spPr>
          <a:xfrm>
            <a:off x="4766606" y="664262"/>
            <a:ext cx="895444" cy="468689"/>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P-GW</a:t>
            </a:r>
          </a:p>
        </p:txBody>
      </p:sp>
      <p:sp>
        <p:nvSpPr>
          <p:cNvPr id="45" name="Rectangle 44"/>
          <p:cNvSpPr/>
          <p:nvPr/>
        </p:nvSpPr>
        <p:spPr>
          <a:xfrm>
            <a:off x="1440877" y="656723"/>
            <a:ext cx="1011952" cy="476228"/>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Sonus</a:t>
            </a:r>
          </a:p>
          <a:p>
            <a:pPr algn="ctr" defTabSz="609585"/>
            <a:r>
              <a:rPr lang="en-GB" sz="1400" dirty="0">
                <a:solidFill>
                  <a:schemeClr val="tx1"/>
                </a:solidFill>
              </a:rPr>
              <a:t>Client</a:t>
            </a:r>
            <a:endParaRPr lang="en-US" sz="1400" dirty="0">
              <a:solidFill>
                <a:schemeClr val="tx1"/>
              </a:solidFill>
            </a:endParaRPr>
          </a:p>
        </p:txBody>
      </p:sp>
      <p:sp>
        <p:nvSpPr>
          <p:cNvPr id="28" name="TextBox 27"/>
          <p:cNvSpPr txBox="1"/>
          <p:nvPr/>
        </p:nvSpPr>
        <p:spPr>
          <a:xfrm>
            <a:off x="1286882" y="1494622"/>
            <a:ext cx="1337863" cy="400110"/>
          </a:xfrm>
          <a:prstGeom prst="rect">
            <a:avLst/>
          </a:prstGeom>
          <a:solidFill>
            <a:schemeClr val="bg1"/>
          </a:solidFill>
          <a:ln w="6350">
            <a:solidFill>
              <a:schemeClr val="tx1"/>
            </a:solidFill>
          </a:ln>
        </p:spPr>
        <p:txBody>
          <a:bodyPr wrap="square" rtlCol="0">
            <a:spAutoFit/>
          </a:bodyPr>
          <a:lstStyle/>
          <a:p>
            <a:pPr algn="ctr"/>
            <a:r>
              <a:rPr lang="en-GB" sz="1000" dirty="0"/>
              <a:t>1. Check UE has cellular connection</a:t>
            </a:r>
          </a:p>
        </p:txBody>
      </p:sp>
      <p:cxnSp>
        <p:nvCxnSpPr>
          <p:cNvPr id="29" name="Straight Arrow Connector 28"/>
          <p:cNvCxnSpPr/>
          <p:nvPr/>
        </p:nvCxnSpPr>
        <p:spPr>
          <a:xfrm>
            <a:off x="1939123" y="2073928"/>
            <a:ext cx="32715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908561" y="1875048"/>
            <a:ext cx="2667718" cy="246221"/>
          </a:xfrm>
          <a:prstGeom prst="rect">
            <a:avLst/>
          </a:prstGeom>
          <a:noFill/>
        </p:spPr>
        <p:txBody>
          <a:bodyPr wrap="none" rtlCol="0">
            <a:spAutoFit/>
          </a:bodyPr>
          <a:lstStyle/>
          <a:p>
            <a:r>
              <a:rPr lang="en-GB" sz="1000" dirty="0"/>
              <a:t>2. http GET Activation-URL (no parameters)</a:t>
            </a:r>
          </a:p>
        </p:txBody>
      </p:sp>
      <p:sp>
        <p:nvSpPr>
          <p:cNvPr id="36" name="TextBox 35"/>
          <p:cNvSpPr txBox="1"/>
          <p:nvPr/>
        </p:nvSpPr>
        <p:spPr>
          <a:xfrm>
            <a:off x="3902045" y="2192533"/>
            <a:ext cx="2583594" cy="246221"/>
          </a:xfrm>
          <a:prstGeom prst="rect">
            <a:avLst/>
          </a:prstGeom>
          <a:solidFill>
            <a:schemeClr val="bg1"/>
          </a:solidFill>
          <a:ln w="6350">
            <a:solidFill>
              <a:schemeClr val="tx1"/>
            </a:solidFill>
          </a:ln>
        </p:spPr>
        <p:txBody>
          <a:bodyPr wrap="square" rtlCol="0">
            <a:spAutoFit/>
          </a:bodyPr>
          <a:lstStyle/>
          <a:p>
            <a:pPr algn="ctr"/>
            <a:r>
              <a:rPr lang="en-GB" sz="1000" dirty="0"/>
              <a:t>3. HHE: Add MS-ISDN to HTTP Header</a:t>
            </a:r>
          </a:p>
        </p:txBody>
      </p:sp>
      <p:cxnSp>
        <p:nvCxnSpPr>
          <p:cNvPr id="37" name="Straight Arrow Connector 36"/>
          <p:cNvCxnSpPr/>
          <p:nvPr/>
        </p:nvCxnSpPr>
        <p:spPr>
          <a:xfrm>
            <a:off x="5202293" y="2678321"/>
            <a:ext cx="2546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34930" y="2443676"/>
            <a:ext cx="2804547" cy="246221"/>
          </a:xfrm>
          <a:prstGeom prst="rect">
            <a:avLst/>
          </a:prstGeom>
          <a:noFill/>
        </p:spPr>
        <p:txBody>
          <a:bodyPr wrap="square" rtlCol="0">
            <a:spAutoFit/>
          </a:bodyPr>
          <a:lstStyle/>
          <a:p>
            <a:r>
              <a:rPr lang="en-GB" sz="1000" dirty="0"/>
              <a:t>4. http GET Activation-URL (no parameters)</a:t>
            </a:r>
          </a:p>
        </p:txBody>
      </p:sp>
      <p:cxnSp>
        <p:nvCxnSpPr>
          <p:cNvPr id="39" name="Straight Arrow Connector 38"/>
          <p:cNvCxnSpPr/>
          <p:nvPr/>
        </p:nvCxnSpPr>
        <p:spPr>
          <a:xfrm flipH="1">
            <a:off x="1936890" y="2918247"/>
            <a:ext cx="58221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53123" y="2711768"/>
            <a:ext cx="1418978" cy="246221"/>
          </a:xfrm>
          <a:prstGeom prst="rect">
            <a:avLst/>
          </a:prstGeom>
          <a:noFill/>
        </p:spPr>
        <p:txBody>
          <a:bodyPr wrap="none" rtlCol="0">
            <a:spAutoFit/>
          </a:bodyPr>
          <a:lstStyle/>
          <a:p>
            <a:pPr algn="r"/>
            <a:r>
              <a:rPr lang="en-GB" sz="1000" dirty="0"/>
              <a:t>5. 200 OK (cookie A)</a:t>
            </a:r>
          </a:p>
        </p:txBody>
      </p:sp>
      <p:sp>
        <p:nvSpPr>
          <p:cNvPr id="41" name="TextBox 40"/>
          <p:cNvSpPr txBox="1"/>
          <p:nvPr/>
        </p:nvSpPr>
        <p:spPr>
          <a:xfrm>
            <a:off x="6247027" y="2979214"/>
            <a:ext cx="3023721" cy="246221"/>
          </a:xfrm>
          <a:prstGeom prst="rect">
            <a:avLst/>
          </a:prstGeom>
          <a:solidFill>
            <a:schemeClr val="bg1"/>
          </a:solidFill>
          <a:ln w="6350">
            <a:solidFill>
              <a:schemeClr val="tx1"/>
            </a:solidFill>
          </a:ln>
        </p:spPr>
        <p:txBody>
          <a:bodyPr wrap="square" rtlCol="0">
            <a:spAutoFit/>
          </a:bodyPr>
          <a:lstStyle/>
          <a:p>
            <a:pPr algn="ctr"/>
            <a:r>
              <a:rPr lang="en-GB" sz="1000" dirty="0"/>
              <a:t>6. Store {MS-ISDN, Cookie A} &amp; Start Timer</a:t>
            </a:r>
          </a:p>
        </p:txBody>
      </p:sp>
      <p:cxnSp>
        <p:nvCxnSpPr>
          <p:cNvPr id="42" name="Straight Arrow Connector 41"/>
          <p:cNvCxnSpPr/>
          <p:nvPr/>
        </p:nvCxnSpPr>
        <p:spPr>
          <a:xfrm>
            <a:off x="1935106" y="3775131"/>
            <a:ext cx="58094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935107" y="3514433"/>
            <a:ext cx="5809469"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486921" y="3292335"/>
            <a:ext cx="3130985" cy="246221"/>
          </a:xfrm>
          <a:prstGeom prst="rect">
            <a:avLst/>
          </a:prstGeom>
          <a:noFill/>
        </p:spPr>
        <p:txBody>
          <a:bodyPr wrap="none" rtlCol="0">
            <a:spAutoFit/>
          </a:bodyPr>
          <a:lstStyle/>
          <a:p>
            <a:r>
              <a:rPr lang="en-GB" sz="1000" dirty="0"/>
              <a:t>7. Establish TLS connection to Activation Server</a:t>
            </a:r>
          </a:p>
        </p:txBody>
      </p:sp>
      <p:sp>
        <p:nvSpPr>
          <p:cNvPr id="56" name="TextBox 55"/>
          <p:cNvSpPr txBox="1"/>
          <p:nvPr/>
        </p:nvSpPr>
        <p:spPr>
          <a:xfrm>
            <a:off x="1900678" y="3528910"/>
            <a:ext cx="3946914" cy="246221"/>
          </a:xfrm>
          <a:prstGeom prst="rect">
            <a:avLst/>
          </a:prstGeom>
          <a:noFill/>
        </p:spPr>
        <p:txBody>
          <a:bodyPr wrap="none" rtlCol="0">
            <a:spAutoFit/>
          </a:bodyPr>
          <a:lstStyle/>
          <a:p>
            <a:r>
              <a:rPr lang="en-GB" sz="1000" dirty="0"/>
              <a:t>8. https GET Activation-URL (version&gt;0, request parameters)</a:t>
            </a:r>
          </a:p>
        </p:txBody>
      </p:sp>
      <p:sp>
        <p:nvSpPr>
          <p:cNvPr id="57" name="TextBox 56"/>
          <p:cNvSpPr txBox="1"/>
          <p:nvPr/>
        </p:nvSpPr>
        <p:spPr>
          <a:xfrm>
            <a:off x="6681386" y="3856441"/>
            <a:ext cx="2157814" cy="246221"/>
          </a:xfrm>
          <a:prstGeom prst="rect">
            <a:avLst/>
          </a:prstGeom>
          <a:solidFill>
            <a:schemeClr val="bg1"/>
          </a:solidFill>
          <a:ln w="6350">
            <a:solidFill>
              <a:schemeClr val="tx1"/>
            </a:solidFill>
          </a:ln>
        </p:spPr>
        <p:txBody>
          <a:bodyPr wrap="square" rtlCol="0">
            <a:spAutoFit/>
          </a:bodyPr>
          <a:lstStyle/>
          <a:p>
            <a:pPr algn="ctr"/>
            <a:r>
              <a:rPr lang="en-GB" sz="1000" dirty="0"/>
              <a:t>9. Stop Timer.  Check Cookie A</a:t>
            </a:r>
          </a:p>
        </p:txBody>
      </p:sp>
      <p:sp>
        <p:nvSpPr>
          <p:cNvPr id="58" name="TextBox 57"/>
          <p:cNvSpPr txBox="1"/>
          <p:nvPr/>
        </p:nvSpPr>
        <p:spPr>
          <a:xfrm>
            <a:off x="6863707" y="5076900"/>
            <a:ext cx="1761737" cy="246221"/>
          </a:xfrm>
          <a:prstGeom prst="rect">
            <a:avLst/>
          </a:prstGeom>
          <a:solidFill>
            <a:schemeClr val="bg1"/>
          </a:solidFill>
          <a:ln w="6350">
            <a:solidFill>
              <a:schemeClr val="tx1"/>
            </a:solidFill>
          </a:ln>
        </p:spPr>
        <p:txBody>
          <a:bodyPr wrap="square" rtlCol="0">
            <a:spAutoFit/>
          </a:bodyPr>
          <a:lstStyle/>
          <a:p>
            <a:pPr algn="ctr"/>
            <a:r>
              <a:rPr lang="en-GB" sz="1000" dirty="0"/>
              <a:t>12. Check </a:t>
            </a:r>
            <a:r>
              <a:rPr lang="en-GB" sz="1000" dirty="0" err="1"/>
              <a:t>Config</a:t>
            </a:r>
            <a:r>
              <a:rPr lang="en-GB" sz="1000" dirty="0"/>
              <a:t> version</a:t>
            </a:r>
          </a:p>
        </p:txBody>
      </p:sp>
      <p:cxnSp>
        <p:nvCxnSpPr>
          <p:cNvPr id="59" name="Straight Arrow Connector 58"/>
          <p:cNvCxnSpPr/>
          <p:nvPr/>
        </p:nvCxnSpPr>
        <p:spPr>
          <a:xfrm flipH="1">
            <a:off x="1928755" y="5608378"/>
            <a:ext cx="58221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248653" y="5371844"/>
            <a:ext cx="2523448" cy="246221"/>
          </a:xfrm>
          <a:prstGeom prst="rect">
            <a:avLst/>
          </a:prstGeom>
          <a:noFill/>
        </p:spPr>
        <p:txBody>
          <a:bodyPr wrap="none" rtlCol="0">
            <a:spAutoFit/>
          </a:bodyPr>
          <a:lstStyle/>
          <a:p>
            <a:pPr algn="r"/>
            <a:r>
              <a:rPr lang="en-GB" sz="1000" dirty="0"/>
              <a:t>13. 200 OK (token, Configuration Data)</a:t>
            </a:r>
          </a:p>
        </p:txBody>
      </p:sp>
      <p:sp>
        <p:nvSpPr>
          <p:cNvPr id="61" name="TextBox 60"/>
          <p:cNvSpPr txBox="1"/>
          <p:nvPr/>
        </p:nvSpPr>
        <p:spPr>
          <a:xfrm>
            <a:off x="1286882" y="5685043"/>
            <a:ext cx="1337863" cy="246221"/>
          </a:xfrm>
          <a:prstGeom prst="rect">
            <a:avLst/>
          </a:prstGeom>
          <a:solidFill>
            <a:schemeClr val="bg1"/>
          </a:solidFill>
          <a:ln w="6350">
            <a:solidFill>
              <a:schemeClr val="tx1"/>
            </a:solidFill>
          </a:ln>
        </p:spPr>
        <p:txBody>
          <a:bodyPr wrap="square" rtlCol="0">
            <a:spAutoFit/>
          </a:bodyPr>
          <a:lstStyle/>
          <a:p>
            <a:pPr algn="ctr"/>
            <a:r>
              <a:rPr lang="en-GB" sz="1000" dirty="0"/>
              <a:t>14. Store Data</a:t>
            </a:r>
          </a:p>
        </p:txBody>
      </p:sp>
      <p:cxnSp>
        <p:nvCxnSpPr>
          <p:cNvPr id="62" name="Straight Arrow Connector 61"/>
          <p:cNvCxnSpPr/>
          <p:nvPr/>
        </p:nvCxnSpPr>
        <p:spPr>
          <a:xfrm flipH="1">
            <a:off x="1928755" y="6021714"/>
            <a:ext cx="5809469"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420564" y="5780287"/>
            <a:ext cx="3114955" cy="246221"/>
          </a:xfrm>
          <a:prstGeom prst="rect">
            <a:avLst/>
          </a:prstGeom>
          <a:noFill/>
        </p:spPr>
        <p:txBody>
          <a:bodyPr wrap="none" rtlCol="0">
            <a:spAutoFit/>
          </a:bodyPr>
          <a:lstStyle/>
          <a:p>
            <a:r>
              <a:rPr lang="en-GB" sz="1000" dirty="0"/>
              <a:t>15. Release TLS connection to Activation Server</a:t>
            </a:r>
          </a:p>
        </p:txBody>
      </p:sp>
      <p:cxnSp>
        <p:nvCxnSpPr>
          <p:cNvPr id="64" name="Straight Arrow Connector 63"/>
          <p:cNvCxnSpPr/>
          <p:nvPr/>
        </p:nvCxnSpPr>
        <p:spPr>
          <a:xfrm>
            <a:off x="7753776" y="4718443"/>
            <a:ext cx="23378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7753776" y="4929012"/>
            <a:ext cx="2337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021914" y="4720945"/>
            <a:ext cx="1085554" cy="246221"/>
          </a:xfrm>
          <a:prstGeom prst="rect">
            <a:avLst/>
          </a:prstGeom>
          <a:noFill/>
        </p:spPr>
        <p:txBody>
          <a:bodyPr wrap="none" rtlCol="0">
            <a:spAutoFit/>
          </a:bodyPr>
          <a:lstStyle/>
          <a:p>
            <a:pPr algn="r"/>
            <a:r>
              <a:rPr lang="en-GB" sz="1000" dirty="0"/>
              <a:t>11b. Response</a:t>
            </a:r>
          </a:p>
        </p:txBody>
      </p:sp>
      <p:sp>
        <p:nvSpPr>
          <p:cNvPr id="67" name="TextBox 66"/>
          <p:cNvSpPr txBox="1"/>
          <p:nvPr/>
        </p:nvSpPr>
        <p:spPr>
          <a:xfrm>
            <a:off x="7734639" y="4472818"/>
            <a:ext cx="2255746" cy="246221"/>
          </a:xfrm>
          <a:prstGeom prst="rect">
            <a:avLst/>
          </a:prstGeom>
          <a:noFill/>
        </p:spPr>
        <p:txBody>
          <a:bodyPr wrap="none" rtlCol="0">
            <a:spAutoFit/>
          </a:bodyPr>
          <a:lstStyle/>
          <a:p>
            <a:r>
              <a:rPr lang="en-GB" sz="1000" dirty="0"/>
              <a:t>11a. Query Sub Record (key, data)</a:t>
            </a:r>
          </a:p>
        </p:txBody>
      </p:sp>
      <p:cxnSp>
        <p:nvCxnSpPr>
          <p:cNvPr id="4" name="Straight Connector 3"/>
          <p:cNvCxnSpPr>
            <a:cxnSpLocks/>
          </p:cNvCxnSpPr>
          <p:nvPr/>
        </p:nvCxnSpPr>
        <p:spPr>
          <a:xfrm flipV="1">
            <a:off x="952500" y="3283282"/>
            <a:ext cx="10144125" cy="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05128" y="2701680"/>
            <a:ext cx="834764" cy="246221"/>
          </a:xfrm>
          <a:prstGeom prst="rect">
            <a:avLst/>
          </a:prstGeom>
          <a:noFill/>
        </p:spPr>
        <p:txBody>
          <a:bodyPr wrap="square" rtlCol="0">
            <a:spAutoFit/>
          </a:bodyPr>
          <a:lstStyle/>
          <a:p>
            <a:r>
              <a:rPr lang="en-GB" sz="1000" dirty="0"/>
              <a:t>Phase 1</a:t>
            </a:r>
          </a:p>
        </p:txBody>
      </p:sp>
      <p:sp>
        <p:nvSpPr>
          <p:cNvPr id="69" name="TextBox 68"/>
          <p:cNvSpPr txBox="1"/>
          <p:nvPr/>
        </p:nvSpPr>
        <p:spPr>
          <a:xfrm>
            <a:off x="596069" y="4650907"/>
            <a:ext cx="834764" cy="246221"/>
          </a:xfrm>
          <a:prstGeom prst="rect">
            <a:avLst/>
          </a:prstGeom>
          <a:noFill/>
        </p:spPr>
        <p:txBody>
          <a:bodyPr wrap="square" rtlCol="0">
            <a:spAutoFit/>
          </a:bodyPr>
          <a:lstStyle/>
          <a:p>
            <a:r>
              <a:rPr lang="en-GB" sz="1000" dirty="0"/>
              <a:t>Phase 2</a:t>
            </a:r>
          </a:p>
        </p:txBody>
      </p:sp>
      <p:sp>
        <p:nvSpPr>
          <p:cNvPr id="75" name="TextBox 74"/>
          <p:cNvSpPr txBox="1"/>
          <p:nvPr/>
        </p:nvSpPr>
        <p:spPr>
          <a:xfrm>
            <a:off x="1290291" y="1182071"/>
            <a:ext cx="9468542" cy="246221"/>
          </a:xfrm>
          <a:prstGeom prst="rect">
            <a:avLst/>
          </a:prstGeom>
          <a:solidFill>
            <a:schemeClr val="bg1"/>
          </a:solidFill>
          <a:ln w="6350">
            <a:solidFill>
              <a:schemeClr val="tx1"/>
            </a:solidFill>
          </a:ln>
        </p:spPr>
        <p:txBody>
          <a:bodyPr wrap="square" rtlCol="0">
            <a:spAutoFit/>
          </a:bodyPr>
          <a:lstStyle/>
          <a:p>
            <a:pPr algn="ctr"/>
            <a:r>
              <a:rPr lang="en-GB" sz="1000" dirty="0" err="1"/>
              <a:t>ConfigValidity</a:t>
            </a:r>
            <a:r>
              <a:rPr lang="en-GB" sz="1000" dirty="0"/>
              <a:t> timer expires</a:t>
            </a:r>
          </a:p>
        </p:txBody>
      </p:sp>
      <p:sp>
        <p:nvSpPr>
          <p:cNvPr id="46" name="TextBox 45"/>
          <p:cNvSpPr txBox="1"/>
          <p:nvPr/>
        </p:nvSpPr>
        <p:spPr>
          <a:xfrm>
            <a:off x="6681386" y="4152355"/>
            <a:ext cx="2157814" cy="246221"/>
          </a:xfrm>
          <a:prstGeom prst="rect">
            <a:avLst/>
          </a:prstGeom>
          <a:solidFill>
            <a:schemeClr val="bg1"/>
          </a:solidFill>
          <a:ln w="6350">
            <a:solidFill>
              <a:schemeClr val="tx1"/>
            </a:solidFill>
          </a:ln>
        </p:spPr>
        <p:txBody>
          <a:bodyPr wrap="square" rtlCol="0">
            <a:spAutoFit/>
          </a:bodyPr>
          <a:lstStyle/>
          <a:p>
            <a:pPr algn="ctr"/>
            <a:r>
              <a:rPr lang="en-GB" sz="1000" dirty="0"/>
              <a:t>10. Check Device Blacklist</a:t>
            </a:r>
          </a:p>
        </p:txBody>
      </p:sp>
    </p:spTree>
    <p:extLst>
      <p:ext uri="{BB962C8B-B14F-4D97-AF65-F5344CB8AC3E}">
        <p14:creationId xmlns:p14="http://schemas.microsoft.com/office/powerpoint/2010/main" val="211721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title"/>
          </p:nvPr>
        </p:nvSpPr>
        <p:spPr/>
        <p:txBody>
          <a:bodyPr/>
          <a:lstStyle/>
          <a:p>
            <a:r>
              <a:rPr lang="en-US" dirty="0"/>
              <a:t>SIM / IMSI Change</a:t>
            </a:r>
          </a:p>
        </p:txBody>
      </p:sp>
      <p:grpSp>
        <p:nvGrpSpPr>
          <p:cNvPr id="3" name="Group 2"/>
          <p:cNvGrpSpPr/>
          <p:nvPr/>
        </p:nvGrpSpPr>
        <p:grpSpPr>
          <a:xfrm>
            <a:off x="1943691" y="1230148"/>
            <a:ext cx="8150019" cy="4899048"/>
            <a:chOff x="1943691" y="1785324"/>
            <a:chExt cx="8150019" cy="4920276"/>
          </a:xfrm>
        </p:grpSpPr>
        <p:cxnSp>
          <p:nvCxnSpPr>
            <p:cNvPr id="51" name="Straight Connector 50"/>
            <p:cNvCxnSpPr/>
            <p:nvPr/>
          </p:nvCxnSpPr>
          <p:spPr>
            <a:xfrm flipH="1">
              <a:off x="5198516"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43691" y="1785324"/>
              <a:ext cx="1" cy="4920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745430"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91622" y="1785325"/>
              <a:ext cx="2088"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3" name="TextBox 112"/>
          <p:cNvSpPr txBox="1"/>
          <p:nvPr/>
        </p:nvSpPr>
        <p:spPr>
          <a:xfrm>
            <a:off x="1277921" y="1498488"/>
            <a:ext cx="9468542" cy="246221"/>
          </a:xfrm>
          <a:prstGeom prst="rect">
            <a:avLst/>
          </a:prstGeom>
          <a:solidFill>
            <a:schemeClr val="bg1"/>
          </a:solidFill>
          <a:ln w="6350">
            <a:solidFill>
              <a:schemeClr val="tx1"/>
            </a:solidFill>
          </a:ln>
        </p:spPr>
        <p:txBody>
          <a:bodyPr wrap="square" rtlCol="0">
            <a:spAutoFit/>
          </a:bodyPr>
          <a:lstStyle/>
          <a:p>
            <a:pPr algn="ctr"/>
            <a:r>
              <a:rPr lang="en-GB" sz="1000" dirty="0"/>
              <a:t>1. Client Activated and NOT Registered</a:t>
            </a:r>
          </a:p>
        </p:txBody>
      </p:sp>
      <p:sp>
        <p:nvSpPr>
          <p:cNvPr id="95" name="Rectangle 94"/>
          <p:cNvSpPr/>
          <p:nvPr/>
        </p:nvSpPr>
        <p:spPr>
          <a:xfrm>
            <a:off x="7162663" y="888204"/>
            <a:ext cx="1191245" cy="468691"/>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Activation</a:t>
            </a:r>
          </a:p>
          <a:p>
            <a:pPr algn="ctr" defTabSz="609585"/>
            <a:r>
              <a:rPr lang="en-GB" sz="1400" dirty="0">
                <a:solidFill>
                  <a:schemeClr val="tx1"/>
                </a:solidFill>
              </a:rPr>
              <a:t>Server</a:t>
            </a:r>
          </a:p>
        </p:txBody>
      </p:sp>
      <p:sp>
        <p:nvSpPr>
          <p:cNvPr id="106" name="Rectangle 105"/>
          <p:cNvSpPr/>
          <p:nvPr/>
        </p:nvSpPr>
        <p:spPr>
          <a:xfrm>
            <a:off x="9646332" y="888205"/>
            <a:ext cx="890580" cy="468690"/>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HSD</a:t>
            </a:r>
          </a:p>
        </p:txBody>
      </p:sp>
      <p:cxnSp>
        <p:nvCxnSpPr>
          <p:cNvPr id="37" name="Straight Arrow Connector 36"/>
          <p:cNvCxnSpPr/>
          <p:nvPr/>
        </p:nvCxnSpPr>
        <p:spPr>
          <a:xfrm>
            <a:off x="1943692" y="3335427"/>
            <a:ext cx="32715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13130" y="3098447"/>
            <a:ext cx="2831224" cy="246221"/>
          </a:xfrm>
          <a:prstGeom prst="rect">
            <a:avLst/>
          </a:prstGeom>
          <a:noFill/>
        </p:spPr>
        <p:txBody>
          <a:bodyPr wrap="none" rtlCol="0">
            <a:spAutoFit/>
          </a:bodyPr>
          <a:lstStyle/>
          <a:p>
            <a:r>
              <a:rPr lang="en-GB" sz="1000" dirty="0"/>
              <a:t>5. http GET Activation-URL (no parameters)</a:t>
            </a:r>
          </a:p>
        </p:txBody>
      </p:sp>
      <p:sp>
        <p:nvSpPr>
          <p:cNvPr id="48" name="Rectangle 47"/>
          <p:cNvSpPr/>
          <p:nvPr/>
        </p:nvSpPr>
        <p:spPr>
          <a:xfrm>
            <a:off x="4766606" y="888206"/>
            <a:ext cx="895444" cy="468689"/>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P-GW</a:t>
            </a:r>
          </a:p>
        </p:txBody>
      </p:sp>
      <p:sp>
        <p:nvSpPr>
          <p:cNvPr id="56" name="TextBox 55"/>
          <p:cNvSpPr txBox="1"/>
          <p:nvPr/>
        </p:nvSpPr>
        <p:spPr>
          <a:xfrm>
            <a:off x="4027072" y="3419257"/>
            <a:ext cx="2373728" cy="369332"/>
          </a:xfrm>
          <a:prstGeom prst="rect">
            <a:avLst/>
          </a:prstGeom>
          <a:solidFill>
            <a:schemeClr val="bg1"/>
          </a:solidFill>
          <a:ln w="6350">
            <a:solidFill>
              <a:schemeClr val="tx1"/>
            </a:solidFill>
          </a:ln>
        </p:spPr>
        <p:txBody>
          <a:bodyPr wrap="square" rtlCol="0">
            <a:spAutoFit/>
          </a:bodyPr>
          <a:lstStyle/>
          <a:p>
            <a:pPr algn="ctr"/>
            <a:r>
              <a:rPr lang="en-GB" sz="900" dirty="0"/>
              <a:t>6. HHE: Add MS-ISDN to HTTP Header</a:t>
            </a:r>
          </a:p>
          <a:p>
            <a:pPr algn="ctr"/>
            <a:r>
              <a:rPr lang="en-GB" sz="900" dirty="0">
                <a:solidFill>
                  <a:schemeClr val="accent3"/>
                </a:solidFill>
              </a:rPr>
              <a:t>(New MSISDN/IMSI pairing)</a:t>
            </a:r>
          </a:p>
        </p:txBody>
      </p:sp>
      <p:cxnSp>
        <p:nvCxnSpPr>
          <p:cNvPr id="57" name="Straight Arrow Connector 56"/>
          <p:cNvCxnSpPr/>
          <p:nvPr/>
        </p:nvCxnSpPr>
        <p:spPr>
          <a:xfrm>
            <a:off x="5206862" y="4165542"/>
            <a:ext cx="2546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239499" y="3754694"/>
            <a:ext cx="2529557" cy="400110"/>
          </a:xfrm>
          <a:prstGeom prst="rect">
            <a:avLst/>
          </a:prstGeom>
          <a:noFill/>
        </p:spPr>
        <p:txBody>
          <a:bodyPr wrap="square" rtlCol="0">
            <a:spAutoFit/>
          </a:bodyPr>
          <a:lstStyle/>
          <a:p>
            <a:r>
              <a:rPr lang="en-GB" sz="1000" dirty="0"/>
              <a:t>7. http GET Activation-URL (MS-ISDN header and no parameters)</a:t>
            </a:r>
          </a:p>
        </p:txBody>
      </p:sp>
      <p:sp>
        <p:nvSpPr>
          <p:cNvPr id="40" name="Rectangle 39"/>
          <p:cNvSpPr/>
          <p:nvPr/>
        </p:nvSpPr>
        <p:spPr>
          <a:xfrm>
            <a:off x="1440877" y="880667"/>
            <a:ext cx="1011952" cy="476228"/>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Sonus</a:t>
            </a:r>
          </a:p>
          <a:p>
            <a:pPr algn="ctr" defTabSz="609585"/>
            <a:r>
              <a:rPr lang="en-GB" sz="1400" dirty="0">
                <a:solidFill>
                  <a:schemeClr val="tx1"/>
                </a:solidFill>
              </a:rPr>
              <a:t>Client</a:t>
            </a:r>
            <a:endParaRPr lang="en-US" sz="1400" dirty="0">
              <a:solidFill>
                <a:schemeClr val="tx1"/>
              </a:solidFill>
            </a:endParaRPr>
          </a:p>
        </p:txBody>
      </p:sp>
      <p:sp>
        <p:nvSpPr>
          <p:cNvPr id="42" name="TextBox 41"/>
          <p:cNvSpPr txBox="1"/>
          <p:nvPr/>
        </p:nvSpPr>
        <p:spPr>
          <a:xfrm>
            <a:off x="1151179" y="1841575"/>
            <a:ext cx="1591095" cy="246221"/>
          </a:xfrm>
          <a:prstGeom prst="rect">
            <a:avLst/>
          </a:prstGeom>
          <a:solidFill>
            <a:schemeClr val="bg1"/>
          </a:solidFill>
          <a:ln w="6350">
            <a:solidFill>
              <a:schemeClr val="tx1"/>
            </a:solidFill>
          </a:ln>
        </p:spPr>
        <p:txBody>
          <a:bodyPr wrap="square" rtlCol="0">
            <a:spAutoFit/>
          </a:bodyPr>
          <a:lstStyle/>
          <a:p>
            <a:pPr algn="ctr"/>
            <a:r>
              <a:rPr lang="en-GB" sz="1000" dirty="0"/>
              <a:t>2. New SIM Inserted</a:t>
            </a:r>
          </a:p>
        </p:txBody>
      </p:sp>
      <p:sp>
        <p:nvSpPr>
          <p:cNvPr id="43" name="TextBox 42"/>
          <p:cNvSpPr txBox="1"/>
          <p:nvPr/>
        </p:nvSpPr>
        <p:spPr>
          <a:xfrm>
            <a:off x="715226" y="2181694"/>
            <a:ext cx="2481516" cy="400110"/>
          </a:xfrm>
          <a:prstGeom prst="rect">
            <a:avLst/>
          </a:prstGeom>
          <a:solidFill>
            <a:schemeClr val="bg1"/>
          </a:solidFill>
          <a:ln w="6350">
            <a:solidFill>
              <a:schemeClr val="tx1"/>
            </a:solidFill>
          </a:ln>
        </p:spPr>
        <p:txBody>
          <a:bodyPr wrap="square" rtlCol="0">
            <a:spAutoFit/>
          </a:bodyPr>
          <a:lstStyle/>
          <a:p>
            <a:pPr algn="ctr"/>
            <a:r>
              <a:rPr lang="en-GB" sz="1000" dirty="0"/>
              <a:t>3. All previously stored configuration data is automatically deleted</a:t>
            </a:r>
          </a:p>
        </p:txBody>
      </p:sp>
      <p:sp>
        <p:nvSpPr>
          <p:cNvPr id="44" name="TextBox 43"/>
          <p:cNvSpPr txBox="1"/>
          <p:nvPr/>
        </p:nvSpPr>
        <p:spPr>
          <a:xfrm>
            <a:off x="1148143" y="2675713"/>
            <a:ext cx="1591095" cy="400110"/>
          </a:xfrm>
          <a:prstGeom prst="rect">
            <a:avLst/>
          </a:prstGeom>
          <a:solidFill>
            <a:schemeClr val="bg1"/>
          </a:solidFill>
          <a:ln w="6350">
            <a:solidFill>
              <a:schemeClr val="tx1"/>
            </a:solidFill>
          </a:ln>
        </p:spPr>
        <p:txBody>
          <a:bodyPr wrap="square" rtlCol="0">
            <a:spAutoFit/>
          </a:bodyPr>
          <a:lstStyle/>
          <a:p>
            <a:pPr algn="ctr"/>
            <a:r>
              <a:rPr lang="en-GB" sz="1000" dirty="0"/>
              <a:t>4. Begin Initial Activation Procedures</a:t>
            </a:r>
          </a:p>
        </p:txBody>
      </p:sp>
      <p:sp>
        <p:nvSpPr>
          <p:cNvPr id="45" name="TextBox 44"/>
          <p:cNvSpPr txBox="1"/>
          <p:nvPr/>
        </p:nvSpPr>
        <p:spPr>
          <a:xfrm>
            <a:off x="1277921" y="5829265"/>
            <a:ext cx="9468542" cy="246221"/>
          </a:xfrm>
          <a:prstGeom prst="rect">
            <a:avLst/>
          </a:prstGeom>
          <a:solidFill>
            <a:schemeClr val="bg1"/>
          </a:solidFill>
          <a:ln w="6350">
            <a:solidFill>
              <a:schemeClr val="tx1"/>
            </a:solidFill>
          </a:ln>
        </p:spPr>
        <p:txBody>
          <a:bodyPr wrap="square" rtlCol="0">
            <a:spAutoFit/>
          </a:bodyPr>
          <a:lstStyle/>
          <a:p>
            <a:pPr algn="ctr"/>
            <a:r>
              <a:rPr lang="en-GB" sz="1000" dirty="0"/>
              <a:t>11. Complete Phase 2 Initial Activation procedures</a:t>
            </a:r>
          </a:p>
        </p:txBody>
      </p:sp>
      <p:sp>
        <p:nvSpPr>
          <p:cNvPr id="46" name="TextBox 45"/>
          <p:cNvSpPr txBox="1"/>
          <p:nvPr/>
        </p:nvSpPr>
        <p:spPr>
          <a:xfrm>
            <a:off x="6808206" y="4670597"/>
            <a:ext cx="1874067" cy="400110"/>
          </a:xfrm>
          <a:prstGeom prst="rect">
            <a:avLst/>
          </a:prstGeom>
          <a:solidFill>
            <a:schemeClr val="bg1"/>
          </a:solidFill>
          <a:ln w="6350">
            <a:solidFill>
              <a:schemeClr val="tx1"/>
            </a:solidFill>
          </a:ln>
        </p:spPr>
        <p:txBody>
          <a:bodyPr wrap="square" rtlCol="0">
            <a:spAutoFit/>
          </a:bodyPr>
          <a:lstStyle/>
          <a:p>
            <a:pPr algn="ctr"/>
            <a:r>
              <a:rPr lang="en-GB" sz="1000" dirty="0"/>
              <a:t>9. Remove existing MSISDN and IMSI records</a:t>
            </a:r>
          </a:p>
        </p:txBody>
      </p:sp>
      <p:cxnSp>
        <p:nvCxnSpPr>
          <p:cNvPr id="47" name="Straight Arrow Connector 46"/>
          <p:cNvCxnSpPr/>
          <p:nvPr/>
        </p:nvCxnSpPr>
        <p:spPr>
          <a:xfrm>
            <a:off x="7762122" y="4358465"/>
            <a:ext cx="23295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5430" y="4116548"/>
            <a:ext cx="2529557" cy="246221"/>
          </a:xfrm>
          <a:prstGeom prst="rect">
            <a:avLst/>
          </a:prstGeom>
          <a:noFill/>
        </p:spPr>
        <p:txBody>
          <a:bodyPr wrap="square" rtlCol="0">
            <a:spAutoFit/>
          </a:bodyPr>
          <a:lstStyle/>
          <a:p>
            <a:r>
              <a:rPr lang="en-GB" sz="1000" dirty="0"/>
              <a:t>8a. Query Subscriber Record (key)</a:t>
            </a:r>
          </a:p>
        </p:txBody>
      </p:sp>
      <p:cxnSp>
        <p:nvCxnSpPr>
          <p:cNvPr id="52" name="Straight Arrow Connector 51"/>
          <p:cNvCxnSpPr/>
          <p:nvPr/>
        </p:nvCxnSpPr>
        <p:spPr>
          <a:xfrm>
            <a:off x="7757253" y="4564171"/>
            <a:ext cx="23295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151834" y="4336056"/>
            <a:ext cx="1140510" cy="246221"/>
          </a:xfrm>
          <a:prstGeom prst="rect">
            <a:avLst/>
          </a:prstGeom>
          <a:noFill/>
        </p:spPr>
        <p:txBody>
          <a:bodyPr wrap="square" rtlCol="0">
            <a:spAutoFit/>
          </a:bodyPr>
          <a:lstStyle/>
          <a:p>
            <a:r>
              <a:rPr lang="en-GB" sz="1000" dirty="0"/>
              <a:t>8b. Response</a:t>
            </a:r>
          </a:p>
        </p:txBody>
      </p:sp>
      <p:cxnSp>
        <p:nvCxnSpPr>
          <p:cNvPr id="54" name="Straight Arrow Connector 53"/>
          <p:cNvCxnSpPr/>
          <p:nvPr/>
        </p:nvCxnSpPr>
        <p:spPr>
          <a:xfrm>
            <a:off x="7762122" y="5340454"/>
            <a:ext cx="23295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745430" y="5098537"/>
            <a:ext cx="2529557" cy="246221"/>
          </a:xfrm>
          <a:prstGeom prst="rect">
            <a:avLst/>
          </a:prstGeom>
          <a:noFill/>
        </p:spPr>
        <p:txBody>
          <a:bodyPr wrap="square" rtlCol="0">
            <a:spAutoFit/>
          </a:bodyPr>
          <a:lstStyle/>
          <a:p>
            <a:r>
              <a:rPr lang="en-GB" sz="1000" dirty="0"/>
              <a:t>9a. Delete Subscriber Record (key)</a:t>
            </a:r>
          </a:p>
        </p:txBody>
      </p:sp>
      <p:cxnSp>
        <p:nvCxnSpPr>
          <p:cNvPr id="60" name="Straight Arrow Connector 59"/>
          <p:cNvCxnSpPr/>
          <p:nvPr/>
        </p:nvCxnSpPr>
        <p:spPr>
          <a:xfrm>
            <a:off x="7757253" y="5555213"/>
            <a:ext cx="23295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51834" y="5336151"/>
            <a:ext cx="1140510" cy="246221"/>
          </a:xfrm>
          <a:prstGeom prst="rect">
            <a:avLst/>
          </a:prstGeom>
          <a:noFill/>
        </p:spPr>
        <p:txBody>
          <a:bodyPr wrap="square" rtlCol="0">
            <a:spAutoFit/>
          </a:bodyPr>
          <a:lstStyle/>
          <a:p>
            <a:r>
              <a:rPr lang="en-GB" sz="1000" dirty="0"/>
              <a:t>9b. Response</a:t>
            </a:r>
          </a:p>
        </p:txBody>
      </p:sp>
      <p:cxnSp>
        <p:nvCxnSpPr>
          <p:cNvPr id="62" name="Straight Arrow Connector 61"/>
          <p:cNvCxnSpPr/>
          <p:nvPr/>
        </p:nvCxnSpPr>
        <p:spPr>
          <a:xfrm flipH="1">
            <a:off x="1939950" y="5766496"/>
            <a:ext cx="58054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287160" y="5523910"/>
            <a:ext cx="1489510" cy="246221"/>
          </a:xfrm>
          <a:prstGeom prst="rect">
            <a:avLst/>
          </a:prstGeom>
          <a:noFill/>
        </p:spPr>
        <p:txBody>
          <a:bodyPr wrap="none" rtlCol="0">
            <a:spAutoFit/>
          </a:bodyPr>
          <a:lstStyle/>
          <a:p>
            <a:pPr algn="r"/>
            <a:r>
              <a:rPr lang="en-GB" sz="1000" dirty="0"/>
              <a:t>10. 200 OK (cookie A)</a:t>
            </a:r>
          </a:p>
        </p:txBody>
      </p:sp>
    </p:spTree>
    <p:extLst>
      <p:ext uri="{BB962C8B-B14F-4D97-AF65-F5344CB8AC3E}">
        <p14:creationId xmlns:p14="http://schemas.microsoft.com/office/powerpoint/2010/main" val="2486547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title"/>
          </p:nvPr>
        </p:nvSpPr>
        <p:spPr/>
        <p:txBody>
          <a:bodyPr/>
          <a:lstStyle/>
          <a:p>
            <a:r>
              <a:rPr lang="en-US" dirty="0"/>
              <a:t>MSISDN Change – Part 1: Update active SIP registration</a:t>
            </a:r>
          </a:p>
        </p:txBody>
      </p:sp>
      <p:sp>
        <p:nvSpPr>
          <p:cNvPr id="46" name="Rectangle 45"/>
          <p:cNvSpPr/>
          <p:nvPr/>
        </p:nvSpPr>
        <p:spPr>
          <a:xfrm>
            <a:off x="3769161" y="910390"/>
            <a:ext cx="1191245" cy="562089"/>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Activation</a:t>
            </a:r>
          </a:p>
          <a:p>
            <a:pPr algn="ctr" defTabSz="609585"/>
            <a:r>
              <a:rPr lang="en-GB" sz="1400" dirty="0">
                <a:solidFill>
                  <a:schemeClr val="tx1"/>
                </a:solidFill>
              </a:rPr>
              <a:t>Server</a:t>
            </a:r>
          </a:p>
        </p:txBody>
      </p:sp>
      <p:sp>
        <p:nvSpPr>
          <p:cNvPr id="47" name="Rectangle 46"/>
          <p:cNvSpPr/>
          <p:nvPr/>
        </p:nvSpPr>
        <p:spPr>
          <a:xfrm>
            <a:off x="9638606" y="900100"/>
            <a:ext cx="1048261" cy="562654"/>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200" dirty="0">
                <a:solidFill>
                  <a:schemeClr val="tx1"/>
                </a:solidFill>
              </a:rPr>
              <a:t>Nokia PGW/UDC/HSS</a:t>
            </a:r>
          </a:p>
        </p:txBody>
      </p:sp>
      <p:sp>
        <p:nvSpPr>
          <p:cNvPr id="50" name="Rectangle 49"/>
          <p:cNvSpPr/>
          <p:nvPr/>
        </p:nvSpPr>
        <p:spPr>
          <a:xfrm>
            <a:off x="7706469" y="900100"/>
            <a:ext cx="1048261" cy="562654"/>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200" dirty="0">
                <a:solidFill>
                  <a:schemeClr val="tx1"/>
                </a:solidFill>
              </a:rPr>
              <a:t>P/I/S-CSCF</a:t>
            </a:r>
          </a:p>
        </p:txBody>
      </p:sp>
      <p:sp>
        <p:nvSpPr>
          <p:cNvPr id="52" name="Rectangle 51"/>
          <p:cNvSpPr/>
          <p:nvPr/>
        </p:nvSpPr>
        <p:spPr>
          <a:xfrm>
            <a:off x="5758771" y="899727"/>
            <a:ext cx="1100973" cy="562654"/>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HSD</a:t>
            </a:r>
          </a:p>
        </p:txBody>
      </p:sp>
      <p:grpSp>
        <p:nvGrpSpPr>
          <p:cNvPr id="53" name="Group 52"/>
          <p:cNvGrpSpPr/>
          <p:nvPr/>
        </p:nvGrpSpPr>
        <p:grpSpPr>
          <a:xfrm>
            <a:off x="1529547" y="1467020"/>
            <a:ext cx="8635278" cy="3476172"/>
            <a:chOff x="1377147" y="1533694"/>
            <a:chExt cx="8635278" cy="5249883"/>
          </a:xfrm>
        </p:grpSpPr>
        <p:cxnSp>
          <p:nvCxnSpPr>
            <p:cNvPr id="54" name="Straight Connector 53"/>
            <p:cNvCxnSpPr/>
            <p:nvPr/>
          </p:nvCxnSpPr>
          <p:spPr>
            <a:xfrm>
              <a:off x="1377147" y="1539296"/>
              <a:ext cx="1" cy="5244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4212384" y="1539297"/>
              <a:ext cx="16692" cy="524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078200" y="1533694"/>
              <a:ext cx="2088" cy="524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156859" y="1533694"/>
              <a:ext cx="2088" cy="524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010337" y="1533694"/>
              <a:ext cx="2088" cy="524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0162736" y="2079027"/>
            <a:ext cx="15644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0516237" y="1832806"/>
            <a:ext cx="1329210" cy="246221"/>
          </a:xfrm>
          <a:prstGeom prst="rect">
            <a:avLst/>
          </a:prstGeom>
          <a:noFill/>
        </p:spPr>
        <p:txBody>
          <a:bodyPr wrap="none" rtlCol="0">
            <a:spAutoFit/>
          </a:bodyPr>
          <a:lstStyle/>
          <a:p>
            <a:r>
              <a:rPr lang="en-US" sz="1000" dirty="0"/>
              <a:t>2. Change MSISDN</a:t>
            </a:r>
          </a:p>
        </p:txBody>
      </p:sp>
      <p:cxnSp>
        <p:nvCxnSpPr>
          <p:cNvPr id="76" name="Straight Arrow Connector 75"/>
          <p:cNvCxnSpPr/>
          <p:nvPr/>
        </p:nvCxnSpPr>
        <p:spPr>
          <a:xfrm flipH="1">
            <a:off x="8239130" y="2325248"/>
            <a:ext cx="19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8150004" y="2082377"/>
            <a:ext cx="2437254" cy="246221"/>
          </a:xfrm>
          <a:prstGeom prst="rect">
            <a:avLst/>
          </a:prstGeom>
          <a:noFill/>
        </p:spPr>
        <p:txBody>
          <a:bodyPr wrap="square" rtlCol="0">
            <a:spAutoFit/>
          </a:bodyPr>
          <a:lstStyle/>
          <a:p>
            <a:r>
              <a:rPr lang="en-US" sz="1000" dirty="0"/>
              <a:t>3. Registration-Termination-Request</a:t>
            </a:r>
          </a:p>
        </p:txBody>
      </p:sp>
      <p:cxnSp>
        <p:nvCxnSpPr>
          <p:cNvPr id="78" name="Straight Arrow Connector 77"/>
          <p:cNvCxnSpPr/>
          <p:nvPr/>
        </p:nvCxnSpPr>
        <p:spPr>
          <a:xfrm rot="10800000" flipH="1">
            <a:off x="8239130" y="2642504"/>
            <a:ext cx="19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150003" y="2397198"/>
            <a:ext cx="2194832" cy="246221"/>
          </a:xfrm>
          <a:prstGeom prst="rect">
            <a:avLst/>
          </a:prstGeom>
          <a:noFill/>
        </p:spPr>
        <p:txBody>
          <a:bodyPr wrap="none" rtlCol="0">
            <a:spAutoFit/>
          </a:bodyPr>
          <a:lstStyle/>
          <a:p>
            <a:r>
              <a:rPr lang="en-US" sz="1000" dirty="0"/>
              <a:t>4. Registration-Termination-Answer</a:t>
            </a:r>
          </a:p>
        </p:txBody>
      </p:sp>
      <p:sp>
        <p:nvSpPr>
          <p:cNvPr id="80" name="Rectangle 79"/>
          <p:cNvSpPr/>
          <p:nvPr/>
        </p:nvSpPr>
        <p:spPr>
          <a:xfrm>
            <a:off x="3581400" y="2661780"/>
            <a:ext cx="4649200" cy="246221"/>
          </a:xfrm>
          <a:prstGeom prst="rect">
            <a:avLst/>
          </a:prstGeom>
          <a:noFill/>
        </p:spPr>
        <p:txBody>
          <a:bodyPr wrap="square" rtlCol="0">
            <a:spAutoFit/>
          </a:bodyPr>
          <a:lstStyle/>
          <a:p>
            <a:r>
              <a:rPr lang="en-US" sz="1000" dirty="0"/>
              <a:t>5. SIP NOTIFY (</a:t>
            </a:r>
            <a:r>
              <a:rPr lang="en-US" sz="1000" dirty="0" err="1"/>
              <a:t>Event:reg</a:t>
            </a:r>
            <a:r>
              <a:rPr lang="en-US" sz="1000" dirty="0"/>
              <a:t>, &lt;contact state=”terminated”, event=”rejected”) </a:t>
            </a:r>
          </a:p>
        </p:txBody>
      </p:sp>
      <p:cxnSp>
        <p:nvCxnSpPr>
          <p:cNvPr id="81" name="Straight Arrow Connector 80"/>
          <p:cNvCxnSpPr/>
          <p:nvPr/>
        </p:nvCxnSpPr>
        <p:spPr>
          <a:xfrm flipH="1" flipV="1">
            <a:off x="1527372" y="2890146"/>
            <a:ext cx="67169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0800000" flipH="1" flipV="1">
            <a:off x="1520107" y="3104271"/>
            <a:ext cx="67169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572381" y="2866930"/>
            <a:ext cx="1032526" cy="246221"/>
          </a:xfrm>
          <a:prstGeom prst="rect">
            <a:avLst/>
          </a:prstGeom>
          <a:noFill/>
        </p:spPr>
        <p:txBody>
          <a:bodyPr wrap="square" rtlCol="0">
            <a:spAutoFit/>
          </a:bodyPr>
          <a:lstStyle/>
          <a:p>
            <a:r>
              <a:rPr lang="en-US" sz="1000" dirty="0"/>
              <a:t>6. 200 OK</a:t>
            </a:r>
          </a:p>
        </p:txBody>
      </p:sp>
      <p:sp>
        <p:nvSpPr>
          <p:cNvPr id="89" name="Rectangle 88"/>
          <p:cNvSpPr/>
          <p:nvPr/>
        </p:nvSpPr>
        <p:spPr>
          <a:xfrm>
            <a:off x="1215941" y="1625669"/>
            <a:ext cx="9124590" cy="222524"/>
          </a:xfrm>
          <a:prstGeom prst="rect">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0" dirty="0">
              <a:solidFill>
                <a:schemeClr val="tx1"/>
              </a:solidFill>
            </a:endParaRPr>
          </a:p>
        </p:txBody>
      </p:sp>
      <p:sp>
        <p:nvSpPr>
          <p:cNvPr id="90" name="TextBox 89"/>
          <p:cNvSpPr txBox="1"/>
          <p:nvPr/>
        </p:nvSpPr>
        <p:spPr>
          <a:xfrm>
            <a:off x="4605955" y="1628107"/>
            <a:ext cx="2111475" cy="246221"/>
          </a:xfrm>
          <a:prstGeom prst="rect">
            <a:avLst/>
          </a:prstGeom>
          <a:noFill/>
        </p:spPr>
        <p:txBody>
          <a:bodyPr wrap="none" rtlCol="0">
            <a:spAutoFit/>
          </a:bodyPr>
          <a:lstStyle/>
          <a:p>
            <a:r>
              <a:rPr lang="en-US" sz="1000" dirty="0"/>
              <a:t>1. Client Activated and Registered</a:t>
            </a:r>
          </a:p>
        </p:txBody>
      </p:sp>
      <p:sp>
        <p:nvSpPr>
          <p:cNvPr id="104" name="Rectangle 103"/>
          <p:cNvSpPr/>
          <p:nvPr/>
        </p:nvSpPr>
        <p:spPr>
          <a:xfrm>
            <a:off x="1021396" y="922787"/>
            <a:ext cx="1011952" cy="557913"/>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Sonus</a:t>
            </a:r>
          </a:p>
          <a:p>
            <a:pPr algn="ctr" defTabSz="609585"/>
            <a:r>
              <a:rPr lang="en-GB" sz="1400" dirty="0">
                <a:solidFill>
                  <a:schemeClr val="tx1"/>
                </a:solidFill>
              </a:rPr>
              <a:t>Client</a:t>
            </a:r>
            <a:endParaRPr lang="en-US" sz="1400" dirty="0">
              <a:solidFill>
                <a:schemeClr val="tx1"/>
              </a:solidFill>
            </a:endParaRPr>
          </a:p>
        </p:txBody>
      </p:sp>
      <p:sp>
        <p:nvSpPr>
          <p:cNvPr id="108" name="TextBox 107"/>
          <p:cNvSpPr txBox="1"/>
          <p:nvPr/>
        </p:nvSpPr>
        <p:spPr>
          <a:xfrm>
            <a:off x="1215941" y="3299979"/>
            <a:ext cx="9468542" cy="246221"/>
          </a:xfrm>
          <a:prstGeom prst="rect">
            <a:avLst/>
          </a:prstGeom>
          <a:solidFill>
            <a:schemeClr val="bg1"/>
          </a:solidFill>
          <a:ln w="6350">
            <a:solidFill>
              <a:schemeClr val="tx1"/>
            </a:solidFill>
          </a:ln>
        </p:spPr>
        <p:txBody>
          <a:bodyPr wrap="square" rtlCol="0">
            <a:spAutoFit/>
          </a:bodyPr>
          <a:lstStyle/>
          <a:p>
            <a:pPr algn="ctr"/>
            <a:r>
              <a:rPr lang="en-GB" sz="1000" dirty="0"/>
              <a:t>7. Client </a:t>
            </a:r>
            <a:r>
              <a:rPr lang="en-GB" sz="1000" dirty="0" err="1"/>
              <a:t>IPSec</a:t>
            </a:r>
            <a:r>
              <a:rPr lang="en-GB" sz="1000" dirty="0"/>
              <a:t> Tunnel is terminated</a:t>
            </a:r>
          </a:p>
        </p:txBody>
      </p:sp>
      <p:sp>
        <p:nvSpPr>
          <p:cNvPr id="109" name="TextBox 108"/>
          <p:cNvSpPr txBox="1"/>
          <p:nvPr/>
        </p:nvSpPr>
        <p:spPr>
          <a:xfrm>
            <a:off x="1212377" y="3795995"/>
            <a:ext cx="9468542" cy="246221"/>
          </a:xfrm>
          <a:prstGeom prst="rect">
            <a:avLst/>
          </a:prstGeom>
          <a:solidFill>
            <a:schemeClr val="bg1"/>
          </a:solidFill>
          <a:ln w="6350">
            <a:solidFill>
              <a:schemeClr val="tx1"/>
            </a:solidFill>
          </a:ln>
        </p:spPr>
        <p:txBody>
          <a:bodyPr wrap="square" rtlCol="0">
            <a:spAutoFit/>
          </a:bodyPr>
          <a:lstStyle/>
          <a:p>
            <a:pPr algn="ctr"/>
            <a:r>
              <a:rPr lang="en-GB" sz="1000" dirty="0"/>
              <a:t>8. Client re-establishes </a:t>
            </a:r>
            <a:r>
              <a:rPr lang="en-GB" sz="1000" dirty="0" err="1"/>
              <a:t>IPSec</a:t>
            </a:r>
            <a:endParaRPr lang="en-GB" sz="1000" dirty="0"/>
          </a:p>
        </p:txBody>
      </p:sp>
      <p:sp>
        <p:nvSpPr>
          <p:cNvPr id="35" name="TextBox 34"/>
          <p:cNvSpPr txBox="1"/>
          <p:nvPr/>
        </p:nvSpPr>
        <p:spPr>
          <a:xfrm>
            <a:off x="1212377" y="4292011"/>
            <a:ext cx="9468542" cy="246221"/>
          </a:xfrm>
          <a:prstGeom prst="rect">
            <a:avLst/>
          </a:prstGeom>
          <a:solidFill>
            <a:schemeClr val="bg1"/>
          </a:solidFill>
          <a:ln w="6350">
            <a:solidFill>
              <a:schemeClr val="tx1"/>
            </a:solidFill>
          </a:ln>
        </p:spPr>
        <p:txBody>
          <a:bodyPr wrap="square" rtlCol="0">
            <a:spAutoFit/>
          </a:bodyPr>
          <a:lstStyle/>
          <a:p>
            <a:pPr algn="ctr"/>
            <a:r>
              <a:rPr lang="en-GB" sz="1000" dirty="0"/>
              <a:t>9. Client registers with IMS and receives new MSISDN in 200OK (P-Associated-URI)</a:t>
            </a:r>
          </a:p>
        </p:txBody>
      </p:sp>
    </p:spTree>
    <p:extLst>
      <p:ext uri="{BB962C8B-B14F-4D97-AF65-F5344CB8AC3E}">
        <p14:creationId xmlns:p14="http://schemas.microsoft.com/office/powerpoint/2010/main" val="3091670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title"/>
          </p:nvPr>
        </p:nvSpPr>
        <p:spPr/>
        <p:txBody>
          <a:bodyPr/>
          <a:lstStyle/>
          <a:p>
            <a:r>
              <a:rPr lang="en-US" dirty="0"/>
              <a:t>MSISDN Change – Part 2: Update </a:t>
            </a:r>
            <a:r>
              <a:rPr lang="en-US" dirty="0" err="1"/>
              <a:t>AcS</a:t>
            </a:r>
            <a:r>
              <a:rPr lang="en-US" dirty="0"/>
              <a:t> Subscriber Data</a:t>
            </a:r>
          </a:p>
        </p:txBody>
      </p:sp>
      <p:grpSp>
        <p:nvGrpSpPr>
          <p:cNvPr id="3" name="Group 2"/>
          <p:cNvGrpSpPr/>
          <p:nvPr/>
        </p:nvGrpSpPr>
        <p:grpSpPr>
          <a:xfrm>
            <a:off x="1943691" y="1230149"/>
            <a:ext cx="8150019" cy="4808512"/>
            <a:chOff x="1943691" y="1785324"/>
            <a:chExt cx="8150019" cy="4920276"/>
          </a:xfrm>
        </p:grpSpPr>
        <p:cxnSp>
          <p:nvCxnSpPr>
            <p:cNvPr id="51" name="Straight Connector 50"/>
            <p:cNvCxnSpPr/>
            <p:nvPr/>
          </p:nvCxnSpPr>
          <p:spPr>
            <a:xfrm flipH="1">
              <a:off x="5198516"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43691" y="1785324"/>
              <a:ext cx="1" cy="4920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745430" y="1785325"/>
              <a:ext cx="16692"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91622" y="1785325"/>
              <a:ext cx="2088" cy="4920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7162663" y="888204"/>
            <a:ext cx="1191245" cy="468691"/>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Activation</a:t>
            </a:r>
          </a:p>
          <a:p>
            <a:pPr algn="ctr" defTabSz="609585"/>
            <a:r>
              <a:rPr lang="en-GB" sz="1400" dirty="0">
                <a:solidFill>
                  <a:schemeClr val="tx1"/>
                </a:solidFill>
              </a:rPr>
              <a:t>Server</a:t>
            </a:r>
          </a:p>
        </p:txBody>
      </p:sp>
      <p:sp>
        <p:nvSpPr>
          <p:cNvPr id="43" name="Rectangle 42"/>
          <p:cNvSpPr/>
          <p:nvPr/>
        </p:nvSpPr>
        <p:spPr>
          <a:xfrm>
            <a:off x="9646332" y="888205"/>
            <a:ext cx="890580" cy="468690"/>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HSD</a:t>
            </a:r>
          </a:p>
        </p:txBody>
      </p:sp>
      <p:sp>
        <p:nvSpPr>
          <p:cNvPr id="44" name="Rectangle 43"/>
          <p:cNvSpPr/>
          <p:nvPr/>
        </p:nvSpPr>
        <p:spPr>
          <a:xfrm>
            <a:off x="4766606" y="888206"/>
            <a:ext cx="895444" cy="468689"/>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P-GW</a:t>
            </a:r>
          </a:p>
        </p:txBody>
      </p:sp>
      <p:sp>
        <p:nvSpPr>
          <p:cNvPr id="45" name="Rectangle 44"/>
          <p:cNvSpPr/>
          <p:nvPr/>
        </p:nvSpPr>
        <p:spPr>
          <a:xfrm>
            <a:off x="1440877" y="880667"/>
            <a:ext cx="1011952" cy="476228"/>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Sonus</a:t>
            </a:r>
          </a:p>
          <a:p>
            <a:pPr algn="ctr" defTabSz="609585"/>
            <a:r>
              <a:rPr lang="en-GB" sz="1400" dirty="0">
                <a:solidFill>
                  <a:schemeClr val="tx1"/>
                </a:solidFill>
              </a:rPr>
              <a:t>Client</a:t>
            </a:r>
            <a:endParaRPr lang="en-US" sz="1400" dirty="0">
              <a:solidFill>
                <a:schemeClr val="tx1"/>
              </a:solidFill>
            </a:endParaRPr>
          </a:p>
        </p:txBody>
      </p:sp>
      <p:sp>
        <p:nvSpPr>
          <p:cNvPr id="28" name="TextBox 27"/>
          <p:cNvSpPr txBox="1"/>
          <p:nvPr/>
        </p:nvSpPr>
        <p:spPr>
          <a:xfrm>
            <a:off x="1286882" y="1819152"/>
            <a:ext cx="1337863" cy="400110"/>
          </a:xfrm>
          <a:prstGeom prst="rect">
            <a:avLst/>
          </a:prstGeom>
          <a:solidFill>
            <a:schemeClr val="bg1"/>
          </a:solidFill>
          <a:ln w="6350">
            <a:solidFill>
              <a:schemeClr val="tx1"/>
            </a:solidFill>
          </a:ln>
        </p:spPr>
        <p:txBody>
          <a:bodyPr wrap="square" rtlCol="0">
            <a:spAutoFit/>
          </a:bodyPr>
          <a:lstStyle/>
          <a:p>
            <a:pPr algn="ctr"/>
            <a:r>
              <a:rPr lang="en-GB" sz="1000" dirty="0"/>
              <a:t>1. Check UE has cellular connection</a:t>
            </a:r>
          </a:p>
        </p:txBody>
      </p:sp>
      <p:cxnSp>
        <p:nvCxnSpPr>
          <p:cNvPr id="29" name="Straight Arrow Connector 28"/>
          <p:cNvCxnSpPr/>
          <p:nvPr/>
        </p:nvCxnSpPr>
        <p:spPr>
          <a:xfrm>
            <a:off x="1939123" y="2443723"/>
            <a:ext cx="32715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908561" y="2244843"/>
            <a:ext cx="2667718" cy="246221"/>
          </a:xfrm>
          <a:prstGeom prst="rect">
            <a:avLst/>
          </a:prstGeom>
          <a:noFill/>
        </p:spPr>
        <p:txBody>
          <a:bodyPr wrap="none" rtlCol="0">
            <a:spAutoFit/>
          </a:bodyPr>
          <a:lstStyle/>
          <a:p>
            <a:r>
              <a:rPr lang="en-GB" sz="1000" dirty="0"/>
              <a:t>2. http GET Activation-URL (no parameters)</a:t>
            </a:r>
          </a:p>
        </p:txBody>
      </p:sp>
      <p:sp>
        <p:nvSpPr>
          <p:cNvPr id="36" name="TextBox 35"/>
          <p:cNvSpPr txBox="1"/>
          <p:nvPr/>
        </p:nvSpPr>
        <p:spPr>
          <a:xfrm>
            <a:off x="3936669" y="2562328"/>
            <a:ext cx="2548969" cy="400110"/>
          </a:xfrm>
          <a:prstGeom prst="rect">
            <a:avLst/>
          </a:prstGeom>
          <a:solidFill>
            <a:schemeClr val="bg1"/>
          </a:solidFill>
          <a:ln w="6350">
            <a:solidFill>
              <a:schemeClr val="tx1"/>
            </a:solidFill>
          </a:ln>
        </p:spPr>
        <p:txBody>
          <a:bodyPr wrap="square" rtlCol="0">
            <a:spAutoFit/>
          </a:bodyPr>
          <a:lstStyle/>
          <a:p>
            <a:pPr algn="ctr"/>
            <a:r>
              <a:rPr lang="en-GB" sz="1000" dirty="0"/>
              <a:t>3. HHE: Add MS-ISDN to HTTP Header</a:t>
            </a:r>
          </a:p>
          <a:p>
            <a:pPr algn="ctr"/>
            <a:r>
              <a:rPr lang="en-GB" sz="1000" dirty="0">
                <a:solidFill>
                  <a:schemeClr val="accent3"/>
                </a:solidFill>
              </a:rPr>
              <a:t>(New MSISDN/IMSI pairing)</a:t>
            </a:r>
          </a:p>
        </p:txBody>
      </p:sp>
      <p:cxnSp>
        <p:nvCxnSpPr>
          <p:cNvPr id="37" name="Straight Arrow Connector 36"/>
          <p:cNvCxnSpPr/>
          <p:nvPr/>
        </p:nvCxnSpPr>
        <p:spPr>
          <a:xfrm>
            <a:off x="5202293" y="3337812"/>
            <a:ext cx="2546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34930" y="2949266"/>
            <a:ext cx="2529557" cy="400110"/>
          </a:xfrm>
          <a:prstGeom prst="rect">
            <a:avLst/>
          </a:prstGeom>
          <a:noFill/>
        </p:spPr>
        <p:txBody>
          <a:bodyPr wrap="square" rtlCol="0">
            <a:spAutoFit/>
          </a:bodyPr>
          <a:lstStyle/>
          <a:p>
            <a:r>
              <a:rPr lang="en-GB" sz="1000" dirty="0"/>
              <a:t>4. http GET Activation-URL (MS-ISDN header and no parameters)</a:t>
            </a:r>
          </a:p>
        </p:txBody>
      </p:sp>
      <p:cxnSp>
        <p:nvCxnSpPr>
          <p:cNvPr id="39" name="Straight Arrow Connector 38"/>
          <p:cNvCxnSpPr/>
          <p:nvPr/>
        </p:nvCxnSpPr>
        <p:spPr>
          <a:xfrm flipH="1">
            <a:off x="1935381" y="4848190"/>
            <a:ext cx="58221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53123" y="4607492"/>
            <a:ext cx="1418978" cy="246221"/>
          </a:xfrm>
          <a:prstGeom prst="rect">
            <a:avLst/>
          </a:prstGeom>
          <a:noFill/>
        </p:spPr>
        <p:txBody>
          <a:bodyPr wrap="none" rtlCol="0">
            <a:spAutoFit/>
          </a:bodyPr>
          <a:lstStyle/>
          <a:p>
            <a:pPr algn="r"/>
            <a:r>
              <a:rPr lang="en-GB" sz="1000" dirty="0"/>
              <a:t>7. 200 OK (cookie A)</a:t>
            </a:r>
          </a:p>
        </p:txBody>
      </p:sp>
      <p:sp>
        <p:nvSpPr>
          <p:cNvPr id="41" name="TextBox 40"/>
          <p:cNvSpPr txBox="1"/>
          <p:nvPr/>
        </p:nvSpPr>
        <p:spPr>
          <a:xfrm>
            <a:off x="6926803" y="4947367"/>
            <a:ext cx="1698641" cy="400110"/>
          </a:xfrm>
          <a:prstGeom prst="rect">
            <a:avLst/>
          </a:prstGeom>
          <a:solidFill>
            <a:schemeClr val="bg1"/>
          </a:solidFill>
          <a:ln w="6350">
            <a:solidFill>
              <a:schemeClr val="tx1"/>
            </a:solidFill>
          </a:ln>
        </p:spPr>
        <p:txBody>
          <a:bodyPr wrap="square" rtlCol="0">
            <a:spAutoFit/>
          </a:bodyPr>
          <a:lstStyle/>
          <a:p>
            <a:pPr algn="ctr"/>
            <a:r>
              <a:rPr lang="en-GB" sz="1000" dirty="0"/>
              <a:t>8. Store {MS-ISDN, Cookie A} &amp; Start Timer</a:t>
            </a:r>
          </a:p>
        </p:txBody>
      </p:sp>
      <p:cxnSp>
        <p:nvCxnSpPr>
          <p:cNvPr id="46" name="Straight Arrow Connector 45"/>
          <p:cNvCxnSpPr/>
          <p:nvPr/>
        </p:nvCxnSpPr>
        <p:spPr>
          <a:xfrm>
            <a:off x="7762122" y="3471219"/>
            <a:ext cx="23295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745430" y="3256461"/>
            <a:ext cx="2529557" cy="246221"/>
          </a:xfrm>
          <a:prstGeom prst="rect">
            <a:avLst/>
          </a:prstGeom>
          <a:noFill/>
        </p:spPr>
        <p:txBody>
          <a:bodyPr wrap="square" rtlCol="0">
            <a:spAutoFit/>
          </a:bodyPr>
          <a:lstStyle/>
          <a:p>
            <a:r>
              <a:rPr lang="en-GB" sz="1000" dirty="0"/>
              <a:t>5a. Query Subscriber Record (key)</a:t>
            </a:r>
          </a:p>
        </p:txBody>
      </p:sp>
      <p:cxnSp>
        <p:nvCxnSpPr>
          <p:cNvPr id="49" name="Straight Arrow Connector 48"/>
          <p:cNvCxnSpPr/>
          <p:nvPr/>
        </p:nvCxnSpPr>
        <p:spPr>
          <a:xfrm>
            <a:off x="7757253" y="3640708"/>
            <a:ext cx="23295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151834" y="3430699"/>
            <a:ext cx="1140510" cy="246221"/>
          </a:xfrm>
          <a:prstGeom prst="rect">
            <a:avLst/>
          </a:prstGeom>
          <a:noFill/>
        </p:spPr>
        <p:txBody>
          <a:bodyPr wrap="square" rtlCol="0">
            <a:spAutoFit/>
          </a:bodyPr>
          <a:lstStyle/>
          <a:p>
            <a:r>
              <a:rPr lang="en-GB" sz="1000" dirty="0"/>
              <a:t>5b. Response</a:t>
            </a:r>
          </a:p>
        </p:txBody>
      </p:sp>
      <p:cxnSp>
        <p:nvCxnSpPr>
          <p:cNvPr id="53" name="Straight Arrow Connector 52"/>
          <p:cNvCxnSpPr/>
          <p:nvPr/>
        </p:nvCxnSpPr>
        <p:spPr>
          <a:xfrm>
            <a:off x="7762122" y="4422716"/>
            <a:ext cx="23295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745430" y="4207958"/>
            <a:ext cx="2529557" cy="246221"/>
          </a:xfrm>
          <a:prstGeom prst="rect">
            <a:avLst/>
          </a:prstGeom>
          <a:noFill/>
        </p:spPr>
        <p:txBody>
          <a:bodyPr wrap="square" rtlCol="0">
            <a:spAutoFit/>
          </a:bodyPr>
          <a:lstStyle/>
          <a:p>
            <a:r>
              <a:rPr lang="en-GB" sz="1000" dirty="0"/>
              <a:t>6a. Delete Subscriber Record (key)</a:t>
            </a:r>
          </a:p>
        </p:txBody>
      </p:sp>
      <p:cxnSp>
        <p:nvCxnSpPr>
          <p:cNvPr id="70" name="Straight Arrow Connector 69"/>
          <p:cNvCxnSpPr/>
          <p:nvPr/>
        </p:nvCxnSpPr>
        <p:spPr>
          <a:xfrm>
            <a:off x="7757253" y="4592205"/>
            <a:ext cx="23295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151834" y="4382196"/>
            <a:ext cx="1140510" cy="246221"/>
          </a:xfrm>
          <a:prstGeom prst="rect">
            <a:avLst/>
          </a:prstGeom>
          <a:noFill/>
        </p:spPr>
        <p:txBody>
          <a:bodyPr wrap="square" rtlCol="0">
            <a:spAutoFit/>
          </a:bodyPr>
          <a:lstStyle/>
          <a:p>
            <a:r>
              <a:rPr lang="en-GB" sz="1000" dirty="0"/>
              <a:t>6b. Response</a:t>
            </a:r>
          </a:p>
        </p:txBody>
      </p:sp>
      <p:sp>
        <p:nvSpPr>
          <p:cNvPr id="72" name="TextBox 71"/>
          <p:cNvSpPr txBox="1"/>
          <p:nvPr/>
        </p:nvSpPr>
        <p:spPr>
          <a:xfrm>
            <a:off x="1288001" y="5424978"/>
            <a:ext cx="9468542" cy="553998"/>
          </a:xfrm>
          <a:prstGeom prst="rect">
            <a:avLst/>
          </a:prstGeom>
          <a:solidFill>
            <a:schemeClr val="bg1"/>
          </a:solidFill>
          <a:ln w="6350">
            <a:solidFill>
              <a:schemeClr val="tx1"/>
            </a:solidFill>
          </a:ln>
        </p:spPr>
        <p:txBody>
          <a:bodyPr wrap="square" rtlCol="0">
            <a:spAutoFit/>
          </a:bodyPr>
          <a:lstStyle/>
          <a:p>
            <a:pPr algn="ctr"/>
            <a:endParaRPr lang="en-GB" sz="1000" dirty="0"/>
          </a:p>
          <a:p>
            <a:pPr algn="ctr"/>
            <a:r>
              <a:rPr lang="en-GB" sz="1000" dirty="0"/>
              <a:t>9. Complete Phase 2 Initial Activation procedures</a:t>
            </a:r>
          </a:p>
          <a:p>
            <a:pPr algn="ctr"/>
            <a:endParaRPr lang="en-GB" sz="1000" dirty="0"/>
          </a:p>
        </p:txBody>
      </p:sp>
      <p:sp>
        <p:nvSpPr>
          <p:cNvPr id="73" name="TextBox 72"/>
          <p:cNvSpPr txBox="1"/>
          <p:nvPr/>
        </p:nvSpPr>
        <p:spPr>
          <a:xfrm>
            <a:off x="1286882" y="1480683"/>
            <a:ext cx="9468542" cy="246221"/>
          </a:xfrm>
          <a:prstGeom prst="rect">
            <a:avLst/>
          </a:prstGeom>
          <a:solidFill>
            <a:schemeClr val="bg1"/>
          </a:solidFill>
          <a:ln w="6350">
            <a:solidFill>
              <a:schemeClr val="tx1"/>
            </a:solidFill>
          </a:ln>
        </p:spPr>
        <p:txBody>
          <a:bodyPr wrap="square" rtlCol="0">
            <a:spAutoFit/>
          </a:bodyPr>
          <a:lstStyle/>
          <a:p>
            <a:pPr algn="ctr"/>
            <a:r>
              <a:rPr lang="en-GB" sz="1000" dirty="0" err="1"/>
              <a:t>ConfigValidity</a:t>
            </a:r>
            <a:r>
              <a:rPr lang="en-GB" sz="1000" dirty="0"/>
              <a:t> timer expires</a:t>
            </a:r>
          </a:p>
        </p:txBody>
      </p:sp>
      <p:sp>
        <p:nvSpPr>
          <p:cNvPr id="32" name="TextBox 31"/>
          <p:cNvSpPr txBox="1"/>
          <p:nvPr/>
        </p:nvSpPr>
        <p:spPr>
          <a:xfrm>
            <a:off x="6813582" y="3773922"/>
            <a:ext cx="1874067" cy="400110"/>
          </a:xfrm>
          <a:prstGeom prst="rect">
            <a:avLst/>
          </a:prstGeom>
          <a:solidFill>
            <a:schemeClr val="bg1"/>
          </a:solidFill>
          <a:ln w="6350">
            <a:solidFill>
              <a:schemeClr val="tx1"/>
            </a:solidFill>
          </a:ln>
        </p:spPr>
        <p:txBody>
          <a:bodyPr wrap="square" rtlCol="0">
            <a:spAutoFit/>
          </a:bodyPr>
          <a:lstStyle/>
          <a:p>
            <a:pPr algn="ctr"/>
            <a:r>
              <a:rPr lang="en-GB" sz="1000" dirty="0"/>
              <a:t>6. Remove existing MSISDN and IMSI records</a:t>
            </a:r>
          </a:p>
        </p:txBody>
      </p:sp>
    </p:spTree>
    <p:extLst>
      <p:ext uri="{BB962C8B-B14F-4D97-AF65-F5344CB8AC3E}">
        <p14:creationId xmlns:p14="http://schemas.microsoft.com/office/powerpoint/2010/main" val="731174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title"/>
          </p:nvPr>
        </p:nvSpPr>
        <p:spPr/>
        <p:txBody>
          <a:bodyPr/>
          <a:lstStyle/>
          <a:p>
            <a:r>
              <a:rPr lang="en-US" dirty="0"/>
              <a:t>Subscriber Deletion and Deactivation</a:t>
            </a:r>
          </a:p>
        </p:txBody>
      </p:sp>
      <p:sp>
        <p:nvSpPr>
          <p:cNvPr id="46" name="Rectangle 45"/>
          <p:cNvSpPr/>
          <p:nvPr/>
        </p:nvSpPr>
        <p:spPr>
          <a:xfrm>
            <a:off x="3769161" y="910390"/>
            <a:ext cx="1191245" cy="562089"/>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Activation</a:t>
            </a:r>
          </a:p>
          <a:p>
            <a:pPr algn="ctr" defTabSz="609585"/>
            <a:r>
              <a:rPr lang="en-GB" sz="1400" dirty="0">
                <a:solidFill>
                  <a:schemeClr val="tx1"/>
                </a:solidFill>
              </a:rPr>
              <a:t>Server</a:t>
            </a:r>
          </a:p>
        </p:txBody>
      </p:sp>
      <p:sp>
        <p:nvSpPr>
          <p:cNvPr id="47" name="Rectangle 46"/>
          <p:cNvSpPr/>
          <p:nvPr/>
        </p:nvSpPr>
        <p:spPr>
          <a:xfrm>
            <a:off x="9638606" y="900100"/>
            <a:ext cx="1048261" cy="562654"/>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200" dirty="0">
                <a:solidFill>
                  <a:schemeClr val="tx1"/>
                </a:solidFill>
              </a:rPr>
              <a:t>Nokia PGW/UDC/HSS</a:t>
            </a:r>
          </a:p>
        </p:txBody>
      </p:sp>
      <p:sp>
        <p:nvSpPr>
          <p:cNvPr id="50" name="Rectangle 49"/>
          <p:cNvSpPr/>
          <p:nvPr/>
        </p:nvSpPr>
        <p:spPr>
          <a:xfrm>
            <a:off x="7706469" y="900100"/>
            <a:ext cx="1048261" cy="562654"/>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200" dirty="0">
                <a:solidFill>
                  <a:schemeClr val="tx1"/>
                </a:solidFill>
              </a:rPr>
              <a:t>P/I/S-CSCF</a:t>
            </a:r>
          </a:p>
        </p:txBody>
      </p:sp>
      <p:sp>
        <p:nvSpPr>
          <p:cNvPr id="52" name="Rectangle 51"/>
          <p:cNvSpPr/>
          <p:nvPr/>
        </p:nvSpPr>
        <p:spPr>
          <a:xfrm>
            <a:off x="5758771" y="899727"/>
            <a:ext cx="1100973" cy="562654"/>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HSD</a:t>
            </a:r>
          </a:p>
        </p:txBody>
      </p:sp>
      <p:grpSp>
        <p:nvGrpSpPr>
          <p:cNvPr id="53" name="Group 52"/>
          <p:cNvGrpSpPr/>
          <p:nvPr/>
        </p:nvGrpSpPr>
        <p:grpSpPr>
          <a:xfrm>
            <a:off x="1529547" y="1467020"/>
            <a:ext cx="8635278" cy="4581356"/>
            <a:chOff x="1377147" y="1533694"/>
            <a:chExt cx="8635278" cy="5249883"/>
          </a:xfrm>
        </p:grpSpPr>
        <p:cxnSp>
          <p:nvCxnSpPr>
            <p:cNvPr id="54" name="Straight Connector 53"/>
            <p:cNvCxnSpPr/>
            <p:nvPr/>
          </p:nvCxnSpPr>
          <p:spPr>
            <a:xfrm>
              <a:off x="1377147" y="1539296"/>
              <a:ext cx="1" cy="5244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4212384" y="1539297"/>
              <a:ext cx="16692" cy="524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078200" y="1533694"/>
              <a:ext cx="2088" cy="524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156859" y="1533694"/>
              <a:ext cx="2088" cy="524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010337" y="1533694"/>
              <a:ext cx="2088" cy="524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0162736" y="2079027"/>
            <a:ext cx="15644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0516237" y="1832806"/>
            <a:ext cx="1000595" cy="246221"/>
          </a:xfrm>
          <a:prstGeom prst="rect">
            <a:avLst/>
          </a:prstGeom>
          <a:noFill/>
        </p:spPr>
        <p:txBody>
          <a:bodyPr wrap="none" rtlCol="0">
            <a:spAutoFit/>
          </a:bodyPr>
          <a:lstStyle/>
          <a:p>
            <a:r>
              <a:rPr lang="en-US" sz="1000" dirty="0"/>
              <a:t>2. Delete User</a:t>
            </a:r>
          </a:p>
        </p:txBody>
      </p:sp>
      <p:cxnSp>
        <p:nvCxnSpPr>
          <p:cNvPr id="76" name="Straight Arrow Connector 75"/>
          <p:cNvCxnSpPr/>
          <p:nvPr/>
        </p:nvCxnSpPr>
        <p:spPr>
          <a:xfrm flipH="1">
            <a:off x="8239130" y="2325248"/>
            <a:ext cx="19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8150004" y="2082377"/>
            <a:ext cx="2437254" cy="246221"/>
          </a:xfrm>
          <a:prstGeom prst="rect">
            <a:avLst/>
          </a:prstGeom>
          <a:noFill/>
        </p:spPr>
        <p:txBody>
          <a:bodyPr wrap="square" rtlCol="0">
            <a:spAutoFit/>
          </a:bodyPr>
          <a:lstStyle/>
          <a:p>
            <a:r>
              <a:rPr lang="en-US" sz="1000" dirty="0"/>
              <a:t>3. Registration-Termination-Request</a:t>
            </a:r>
          </a:p>
        </p:txBody>
      </p:sp>
      <p:cxnSp>
        <p:nvCxnSpPr>
          <p:cNvPr id="78" name="Straight Arrow Connector 77"/>
          <p:cNvCxnSpPr/>
          <p:nvPr/>
        </p:nvCxnSpPr>
        <p:spPr>
          <a:xfrm rot="10800000" flipH="1">
            <a:off x="8239130" y="2642504"/>
            <a:ext cx="19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150003" y="2397198"/>
            <a:ext cx="2194832" cy="246221"/>
          </a:xfrm>
          <a:prstGeom prst="rect">
            <a:avLst/>
          </a:prstGeom>
          <a:noFill/>
        </p:spPr>
        <p:txBody>
          <a:bodyPr wrap="none" rtlCol="0">
            <a:spAutoFit/>
          </a:bodyPr>
          <a:lstStyle/>
          <a:p>
            <a:r>
              <a:rPr lang="en-US" sz="1000" dirty="0"/>
              <a:t>4. Registration-Termination-Answer</a:t>
            </a:r>
          </a:p>
        </p:txBody>
      </p:sp>
      <p:sp>
        <p:nvSpPr>
          <p:cNvPr id="80" name="Rectangle 79"/>
          <p:cNvSpPr/>
          <p:nvPr/>
        </p:nvSpPr>
        <p:spPr>
          <a:xfrm>
            <a:off x="3581400" y="2634621"/>
            <a:ext cx="4649200" cy="246221"/>
          </a:xfrm>
          <a:prstGeom prst="rect">
            <a:avLst/>
          </a:prstGeom>
          <a:noFill/>
        </p:spPr>
        <p:txBody>
          <a:bodyPr wrap="square" rtlCol="0">
            <a:spAutoFit/>
          </a:bodyPr>
          <a:lstStyle/>
          <a:p>
            <a:r>
              <a:rPr lang="en-US" sz="1000" dirty="0"/>
              <a:t>5. SIP NOTIFY (</a:t>
            </a:r>
            <a:r>
              <a:rPr lang="en-US" sz="1000" dirty="0" err="1"/>
              <a:t>Event:reg</a:t>
            </a:r>
            <a:r>
              <a:rPr lang="en-US" sz="1000" dirty="0"/>
              <a:t>, &lt;contact state=”terminated”, event=”rejected”) </a:t>
            </a:r>
          </a:p>
        </p:txBody>
      </p:sp>
      <p:cxnSp>
        <p:nvCxnSpPr>
          <p:cNvPr id="81" name="Straight Arrow Connector 80"/>
          <p:cNvCxnSpPr/>
          <p:nvPr/>
        </p:nvCxnSpPr>
        <p:spPr>
          <a:xfrm flipH="1" flipV="1">
            <a:off x="1527372" y="2862987"/>
            <a:ext cx="67169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0800000" flipH="1" flipV="1">
            <a:off x="1520107" y="3104271"/>
            <a:ext cx="67169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572381" y="2866930"/>
            <a:ext cx="1032526" cy="246221"/>
          </a:xfrm>
          <a:prstGeom prst="rect">
            <a:avLst/>
          </a:prstGeom>
          <a:noFill/>
        </p:spPr>
        <p:txBody>
          <a:bodyPr wrap="square" rtlCol="0">
            <a:spAutoFit/>
          </a:bodyPr>
          <a:lstStyle/>
          <a:p>
            <a:r>
              <a:rPr lang="en-US" sz="1000" dirty="0"/>
              <a:t>6. 200 OK</a:t>
            </a:r>
          </a:p>
        </p:txBody>
      </p:sp>
      <p:cxnSp>
        <p:nvCxnSpPr>
          <p:cNvPr id="88" name="Straight Arrow Connector 87"/>
          <p:cNvCxnSpPr>
            <a:cxnSpLocks/>
          </p:cNvCxnSpPr>
          <p:nvPr/>
        </p:nvCxnSpPr>
        <p:spPr>
          <a:xfrm flipV="1">
            <a:off x="1521295" y="4725582"/>
            <a:ext cx="1999827" cy="5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215941" y="1625669"/>
            <a:ext cx="9124590" cy="222524"/>
          </a:xfrm>
          <a:prstGeom prst="rect">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0" dirty="0">
              <a:solidFill>
                <a:schemeClr val="tx1"/>
              </a:solidFill>
            </a:endParaRPr>
          </a:p>
        </p:txBody>
      </p:sp>
      <p:sp>
        <p:nvSpPr>
          <p:cNvPr id="90" name="TextBox 89"/>
          <p:cNvSpPr txBox="1"/>
          <p:nvPr/>
        </p:nvSpPr>
        <p:spPr>
          <a:xfrm>
            <a:off x="4605955" y="1628107"/>
            <a:ext cx="2111475" cy="246221"/>
          </a:xfrm>
          <a:prstGeom prst="rect">
            <a:avLst/>
          </a:prstGeom>
          <a:noFill/>
        </p:spPr>
        <p:txBody>
          <a:bodyPr wrap="none" rtlCol="0">
            <a:spAutoFit/>
          </a:bodyPr>
          <a:lstStyle/>
          <a:p>
            <a:r>
              <a:rPr lang="en-US" sz="1000" dirty="0"/>
              <a:t>1. Client Activated and Registered</a:t>
            </a:r>
          </a:p>
        </p:txBody>
      </p:sp>
      <p:sp>
        <p:nvSpPr>
          <p:cNvPr id="91" name="Rectangle 90"/>
          <p:cNvSpPr/>
          <p:nvPr/>
        </p:nvSpPr>
        <p:spPr>
          <a:xfrm>
            <a:off x="1512948" y="4379063"/>
            <a:ext cx="2003819" cy="400110"/>
          </a:xfrm>
          <a:prstGeom prst="rect">
            <a:avLst/>
          </a:prstGeom>
          <a:noFill/>
        </p:spPr>
        <p:txBody>
          <a:bodyPr wrap="square" rtlCol="0">
            <a:spAutoFit/>
          </a:bodyPr>
          <a:lstStyle/>
          <a:p>
            <a:r>
              <a:rPr lang="en-US" sz="1000" dirty="0"/>
              <a:t>9. Reconfiguration procedure: HTTP GET (version=0)</a:t>
            </a:r>
          </a:p>
        </p:txBody>
      </p:sp>
      <p:sp>
        <p:nvSpPr>
          <p:cNvPr id="98" name="TextBox 97"/>
          <p:cNvSpPr txBox="1"/>
          <p:nvPr/>
        </p:nvSpPr>
        <p:spPr>
          <a:xfrm>
            <a:off x="711145" y="5398930"/>
            <a:ext cx="1658186" cy="553998"/>
          </a:xfrm>
          <a:prstGeom prst="rect">
            <a:avLst/>
          </a:prstGeom>
          <a:solidFill>
            <a:schemeClr val="bg1"/>
          </a:solidFill>
          <a:ln>
            <a:solidFill>
              <a:schemeClr val="tx1"/>
            </a:solidFill>
          </a:ln>
        </p:spPr>
        <p:txBody>
          <a:bodyPr wrap="square" rtlCol="0">
            <a:spAutoFit/>
          </a:bodyPr>
          <a:lstStyle/>
          <a:p>
            <a:pPr algn="ctr"/>
            <a:r>
              <a:rPr lang="en-US" sz="1000" dirty="0"/>
              <a:t>11. Client De-activated; Goes back to the initial activation screen</a:t>
            </a:r>
          </a:p>
        </p:txBody>
      </p:sp>
      <p:sp>
        <p:nvSpPr>
          <p:cNvPr id="104" name="Rectangle 103"/>
          <p:cNvSpPr/>
          <p:nvPr/>
        </p:nvSpPr>
        <p:spPr>
          <a:xfrm>
            <a:off x="1021396" y="922787"/>
            <a:ext cx="1011952" cy="557913"/>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Sonus</a:t>
            </a:r>
          </a:p>
          <a:p>
            <a:pPr algn="ctr" defTabSz="609585"/>
            <a:r>
              <a:rPr lang="en-GB" sz="1400" dirty="0">
                <a:solidFill>
                  <a:schemeClr val="tx1"/>
                </a:solidFill>
              </a:rPr>
              <a:t>Client</a:t>
            </a:r>
            <a:endParaRPr lang="en-US" sz="1400" dirty="0">
              <a:solidFill>
                <a:schemeClr val="tx1"/>
              </a:solidFill>
            </a:endParaRPr>
          </a:p>
        </p:txBody>
      </p:sp>
      <p:sp>
        <p:nvSpPr>
          <p:cNvPr id="105" name="Rectangle 104"/>
          <p:cNvSpPr/>
          <p:nvPr/>
        </p:nvSpPr>
        <p:spPr>
          <a:xfrm>
            <a:off x="3121891" y="3936616"/>
            <a:ext cx="858945" cy="435989"/>
          </a:xfrm>
          <a:prstGeom prst="rect">
            <a:avLst/>
          </a:prstGeom>
          <a:solidFill>
            <a:schemeClr val="bg1"/>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09585"/>
            <a:r>
              <a:rPr lang="en-GB" sz="1400" dirty="0">
                <a:solidFill>
                  <a:schemeClr val="tx1"/>
                </a:solidFill>
              </a:rPr>
              <a:t>P-GW</a:t>
            </a:r>
          </a:p>
        </p:txBody>
      </p:sp>
      <p:cxnSp>
        <p:nvCxnSpPr>
          <p:cNvPr id="13" name="Straight Connector 12"/>
          <p:cNvCxnSpPr>
            <a:cxnSpLocks/>
          </p:cNvCxnSpPr>
          <p:nvPr/>
        </p:nvCxnSpPr>
        <p:spPr>
          <a:xfrm flipH="1">
            <a:off x="3521122" y="4372605"/>
            <a:ext cx="5172" cy="1308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753279" y="4849717"/>
            <a:ext cx="1534482" cy="553998"/>
          </a:xfrm>
          <a:prstGeom prst="rect">
            <a:avLst/>
          </a:prstGeom>
          <a:solidFill>
            <a:schemeClr val="bg1"/>
          </a:solidFill>
          <a:ln>
            <a:solidFill>
              <a:schemeClr val="tx1"/>
            </a:solidFill>
          </a:ln>
        </p:spPr>
        <p:txBody>
          <a:bodyPr wrap="square" rtlCol="0">
            <a:spAutoFit/>
          </a:bodyPr>
          <a:lstStyle/>
          <a:p>
            <a:pPr algn="ctr"/>
            <a:r>
              <a:rPr lang="en-US" sz="1000" dirty="0"/>
              <a:t>10. No response due to PDN authentication failure</a:t>
            </a:r>
          </a:p>
        </p:txBody>
      </p:sp>
      <p:sp>
        <p:nvSpPr>
          <p:cNvPr id="108" name="TextBox 107"/>
          <p:cNvSpPr txBox="1"/>
          <p:nvPr/>
        </p:nvSpPr>
        <p:spPr>
          <a:xfrm>
            <a:off x="1215941" y="3263767"/>
            <a:ext cx="9468542" cy="246221"/>
          </a:xfrm>
          <a:prstGeom prst="rect">
            <a:avLst/>
          </a:prstGeom>
          <a:solidFill>
            <a:schemeClr val="bg1"/>
          </a:solidFill>
          <a:ln w="6350">
            <a:solidFill>
              <a:schemeClr val="tx1"/>
            </a:solidFill>
          </a:ln>
        </p:spPr>
        <p:txBody>
          <a:bodyPr wrap="square" rtlCol="0">
            <a:spAutoFit/>
          </a:bodyPr>
          <a:lstStyle/>
          <a:p>
            <a:pPr algn="ctr"/>
            <a:r>
              <a:rPr lang="en-GB" sz="1000" dirty="0"/>
              <a:t>7. Client </a:t>
            </a:r>
            <a:r>
              <a:rPr lang="en-GB" sz="1000" dirty="0" err="1"/>
              <a:t>IPSec</a:t>
            </a:r>
            <a:r>
              <a:rPr lang="en-GB" sz="1000" dirty="0"/>
              <a:t> Tunnel is terminated</a:t>
            </a:r>
          </a:p>
        </p:txBody>
      </p:sp>
      <p:sp>
        <p:nvSpPr>
          <p:cNvPr id="109" name="TextBox 108"/>
          <p:cNvSpPr txBox="1"/>
          <p:nvPr/>
        </p:nvSpPr>
        <p:spPr>
          <a:xfrm>
            <a:off x="1212377" y="3596825"/>
            <a:ext cx="9468542" cy="246221"/>
          </a:xfrm>
          <a:prstGeom prst="rect">
            <a:avLst/>
          </a:prstGeom>
          <a:solidFill>
            <a:schemeClr val="bg1"/>
          </a:solidFill>
          <a:ln w="6350">
            <a:solidFill>
              <a:schemeClr val="tx1"/>
            </a:solidFill>
          </a:ln>
        </p:spPr>
        <p:txBody>
          <a:bodyPr wrap="square" rtlCol="0">
            <a:spAutoFit/>
          </a:bodyPr>
          <a:lstStyle/>
          <a:p>
            <a:pPr algn="ctr"/>
            <a:r>
              <a:rPr lang="en-GB" sz="1000" dirty="0"/>
              <a:t>8. Client attempts </a:t>
            </a:r>
            <a:r>
              <a:rPr lang="en-GB" sz="1000" dirty="0" err="1"/>
              <a:t>IPSec</a:t>
            </a:r>
            <a:r>
              <a:rPr lang="en-GB" sz="1000" dirty="0"/>
              <a:t> establishment ‘n’ times; Failure</a:t>
            </a:r>
          </a:p>
        </p:txBody>
      </p:sp>
    </p:spTree>
    <p:extLst>
      <p:ext uri="{BB962C8B-B14F-4D97-AF65-F5344CB8AC3E}">
        <p14:creationId xmlns:p14="http://schemas.microsoft.com/office/powerpoint/2010/main" val="1896354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2" y="2362200"/>
            <a:ext cx="10570462" cy="685800"/>
          </a:xfrm>
        </p:spPr>
        <p:txBody>
          <a:bodyPr/>
          <a:lstStyle/>
          <a:p>
            <a:r>
              <a:rPr lang="en-US" dirty="0"/>
              <a:t>Viewing Activated Subscribers</a:t>
            </a:r>
          </a:p>
        </p:txBody>
      </p:sp>
    </p:spTree>
    <p:extLst>
      <p:ext uri="{BB962C8B-B14F-4D97-AF65-F5344CB8AC3E}">
        <p14:creationId xmlns:p14="http://schemas.microsoft.com/office/powerpoint/2010/main" val="401514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List of Activated Subscribers</a:t>
            </a:r>
          </a:p>
        </p:txBody>
      </p:sp>
      <p:pic>
        <p:nvPicPr>
          <p:cNvPr id="3" name="Picture 2"/>
          <p:cNvPicPr>
            <a:picLocks noChangeAspect="1"/>
          </p:cNvPicPr>
          <p:nvPr/>
        </p:nvPicPr>
        <p:blipFill>
          <a:blip r:embed="rId2"/>
          <a:stretch>
            <a:fillRect/>
          </a:stretch>
        </p:blipFill>
        <p:spPr>
          <a:xfrm>
            <a:off x="1166812" y="895350"/>
            <a:ext cx="9858375" cy="5067300"/>
          </a:xfrm>
          <a:prstGeom prst="rect">
            <a:avLst/>
          </a:prstGeom>
        </p:spPr>
      </p:pic>
    </p:spTree>
    <p:extLst>
      <p:ext uri="{BB962C8B-B14F-4D97-AF65-F5344CB8AC3E}">
        <p14:creationId xmlns:p14="http://schemas.microsoft.com/office/powerpoint/2010/main" val="2364018149"/>
      </p:ext>
    </p:extLst>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lstStyle/>
          <a:p>
            <a:r>
              <a:rPr lang="en-US" sz="2133" dirty="0"/>
              <a:t>What does the Activation System do?</a:t>
            </a:r>
          </a:p>
          <a:p>
            <a:pPr lvl="1"/>
            <a:r>
              <a:rPr lang="en-US" sz="1867" dirty="0"/>
              <a:t>Checks that the user is who they say they are and that they are authorized for the service</a:t>
            </a:r>
          </a:p>
          <a:p>
            <a:pPr lvl="1"/>
            <a:r>
              <a:rPr lang="en-US" sz="1867" dirty="0"/>
              <a:t>Provides configuration data and user credentials to the VoWiFi App</a:t>
            </a:r>
          </a:p>
          <a:p>
            <a:pPr lvl="1"/>
            <a:r>
              <a:rPr lang="en-GB" sz="1867" dirty="0"/>
              <a:t>Manages the user database</a:t>
            </a:r>
          </a:p>
          <a:p>
            <a:pPr lvl="1"/>
            <a:r>
              <a:rPr lang="en-GB" sz="1867" dirty="0"/>
              <a:t>Performs Reconfiguration of the App when configuration data is modified</a:t>
            </a:r>
            <a:endParaRPr lang="en-US" sz="1867" dirty="0"/>
          </a:p>
          <a:p>
            <a:r>
              <a:rPr lang="en-US" sz="2133" dirty="0"/>
              <a:t> The Activation procedure executes when the App is first run</a:t>
            </a:r>
          </a:p>
          <a:p>
            <a:pPr lvl="1"/>
            <a:r>
              <a:rPr lang="en-US" sz="1867" dirty="0"/>
              <a:t>App contacts the Activation System, authenticates and requests configuration data</a:t>
            </a:r>
          </a:p>
          <a:p>
            <a:pPr lvl="1"/>
            <a:r>
              <a:rPr lang="en-US" sz="1867" dirty="0"/>
              <a:t>If successful, the App receives configuration data and credentials </a:t>
            </a:r>
          </a:p>
          <a:p>
            <a:pPr lvl="1"/>
            <a:r>
              <a:rPr lang="en-US" sz="1867" dirty="0"/>
              <a:t>Otherwise the activation procedure fails and the user must restart the activation process</a:t>
            </a:r>
          </a:p>
          <a:p>
            <a:r>
              <a:rPr lang="en-GB" sz="2133" dirty="0"/>
              <a:t>The Reconfiguration procedure executes periodically</a:t>
            </a:r>
          </a:p>
          <a:p>
            <a:pPr lvl="1"/>
            <a:r>
              <a:rPr lang="en-GB" sz="1867" dirty="0"/>
              <a:t>App returns to the Activation Server every N days to check for new configuration data</a:t>
            </a:r>
          </a:p>
          <a:p>
            <a:pPr lvl="1"/>
            <a:r>
              <a:rPr lang="en-GB" sz="1867" dirty="0"/>
              <a:t>Similarly, App checks for new configuration data if unable to register with network</a:t>
            </a:r>
            <a:endParaRPr lang="en-US" sz="1867" dirty="0"/>
          </a:p>
          <a:p>
            <a:pPr lvl="1"/>
            <a:endParaRPr lang="en-US" sz="1867" dirty="0"/>
          </a:p>
          <a:p>
            <a:pPr lvl="1"/>
            <a:endParaRPr lang="en-US" sz="1867" dirty="0"/>
          </a:p>
          <a:p>
            <a:endParaRPr lang="en-US" sz="2133" dirty="0"/>
          </a:p>
        </p:txBody>
      </p:sp>
      <p:sp>
        <p:nvSpPr>
          <p:cNvPr id="3" name="Title 2"/>
          <p:cNvSpPr>
            <a:spLocks noGrp="1"/>
          </p:cNvSpPr>
          <p:nvPr>
            <p:ph type="title"/>
          </p:nvPr>
        </p:nvSpPr>
        <p:spPr/>
        <p:txBody>
          <a:bodyPr/>
          <a:lstStyle/>
          <a:p>
            <a:r>
              <a:rPr lang="en-US" sz="3600" dirty="0"/>
              <a:t>Activation System Review</a:t>
            </a:r>
          </a:p>
        </p:txBody>
      </p:sp>
    </p:spTree>
    <p:extLst>
      <p:ext uri="{BB962C8B-B14F-4D97-AF65-F5344CB8AC3E}">
        <p14:creationId xmlns:p14="http://schemas.microsoft.com/office/powerpoint/2010/main" val="1561492433"/>
      </p:ext>
    </p:extLst>
  </p:cSld>
  <p:clrMapOvr>
    <a:masterClrMapping/>
  </p:clrMapOvr>
  <p:transition>
    <p:strips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Activated Subscriber Record</a:t>
            </a:r>
          </a:p>
        </p:txBody>
      </p:sp>
      <p:pic>
        <p:nvPicPr>
          <p:cNvPr id="4" name="Picture 3"/>
          <p:cNvPicPr>
            <a:picLocks noChangeAspect="1"/>
          </p:cNvPicPr>
          <p:nvPr/>
        </p:nvPicPr>
        <p:blipFill>
          <a:blip r:embed="rId2"/>
          <a:stretch>
            <a:fillRect/>
          </a:stretch>
        </p:blipFill>
        <p:spPr>
          <a:xfrm>
            <a:off x="3514823" y="862825"/>
            <a:ext cx="4950447" cy="5262142"/>
          </a:xfrm>
          <a:prstGeom prst="rect">
            <a:avLst/>
          </a:prstGeom>
        </p:spPr>
      </p:pic>
    </p:spTree>
    <p:extLst>
      <p:ext uri="{BB962C8B-B14F-4D97-AF65-F5344CB8AC3E}">
        <p14:creationId xmlns:p14="http://schemas.microsoft.com/office/powerpoint/2010/main" val="455635057"/>
      </p:ext>
    </p:extLst>
  </p:cSld>
  <p:clrMapOvr>
    <a:masterClrMapping/>
  </p:clrMapOvr>
  <p:transition>
    <p:strips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2" y="2362200"/>
            <a:ext cx="10570462" cy="685800"/>
          </a:xfrm>
        </p:spPr>
        <p:txBody>
          <a:bodyPr/>
          <a:lstStyle/>
          <a:p>
            <a:r>
              <a:rPr lang="en-US" dirty="0"/>
              <a:t>Client Configuration Data</a:t>
            </a:r>
          </a:p>
        </p:txBody>
      </p:sp>
    </p:spTree>
    <p:extLst>
      <p:ext uri="{BB962C8B-B14F-4D97-AF65-F5344CB8AC3E}">
        <p14:creationId xmlns:p14="http://schemas.microsoft.com/office/powerpoint/2010/main" val="3338759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1"/>
          <a:ext cx="10758306" cy="4466227"/>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39391">
                <a:tc>
                  <a:txBody>
                    <a:bodyPr/>
                    <a:lstStyle/>
                    <a:p>
                      <a:pPr marL="0" marR="0" algn="l" defTabSz="914400" rtl="0" eaLnBrk="1" latinLnBrk="0" hangingPunct="1">
                        <a:lnSpc>
                          <a:spcPct val="100000"/>
                        </a:lnSpc>
                        <a:spcBef>
                          <a:spcPts val="600"/>
                        </a:spcBef>
                        <a:spcAft>
                          <a:spcPts val="600"/>
                        </a:spcAft>
                        <a:tabLst>
                          <a:tab pos="1152525" algn="l"/>
                        </a:tabLst>
                      </a:pPr>
                      <a:r>
                        <a:rPr lang="en-US" sz="1600" kern="1200" dirty="0">
                          <a:solidFill>
                            <a:schemeClr val="tx1"/>
                          </a:solidFill>
                          <a:effectLst/>
                          <a:latin typeface="+mj-lt"/>
                          <a:ea typeface="Times New Roman" panose="02020603050405020304" pitchFamily="18" charset="0"/>
                          <a:cs typeface="+mn-cs"/>
                        </a:rPr>
                        <a:t>Version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Configuration version (integer value, 0 or a positive integer) </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44451">
                <a:tc>
                  <a:txBody>
                    <a:bodyPr/>
                    <a:lstStyle/>
                    <a:p>
                      <a:pPr marL="0" marR="0" algn="l" defTabSz="914400" rtl="0" eaLnBrk="1" latinLnBrk="0" hangingPunct="1">
                        <a:lnSpc>
                          <a:spcPct val="100000"/>
                        </a:lnSpc>
                        <a:spcBef>
                          <a:spcPts val="600"/>
                        </a:spcBef>
                        <a:spcAft>
                          <a:spcPts val="600"/>
                        </a:spcAft>
                        <a:tabLst>
                          <a:tab pos="1152525" algn="l"/>
                        </a:tabLst>
                      </a:pPr>
                      <a:r>
                        <a:rPr lang="en-US" sz="1600" kern="1200" dirty="0">
                          <a:solidFill>
                            <a:schemeClr val="tx1"/>
                          </a:solidFill>
                          <a:effectLst/>
                          <a:latin typeface="+mj-lt"/>
                          <a:ea typeface="Times New Roman" panose="02020603050405020304" pitchFamily="18" charset="0"/>
                          <a:cs typeface="+mn-cs"/>
                        </a:rPr>
                        <a:t>Validity (version)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Validity of current configuration (in seconds, 0 or a positive integer)</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722844">
                <a:tc>
                  <a:txBody>
                    <a:bodyPr/>
                    <a:lstStyle/>
                    <a:p>
                      <a:pPr marL="0" marR="0" algn="l" defTabSz="914400" rtl="0" eaLnBrk="1" latinLnBrk="0" hangingPunct="1">
                        <a:lnSpc>
                          <a:spcPct val="100000"/>
                        </a:lnSpc>
                        <a:spcBef>
                          <a:spcPts val="600"/>
                        </a:spcBef>
                        <a:spcAft>
                          <a:spcPts val="600"/>
                        </a:spcAft>
                        <a:tabLst>
                          <a:tab pos="1152525" algn="l"/>
                        </a:tabLst>
                      </a:pPr>
                      <a:r>
                        <a:rPr lang="en-US" sz="1600" kern="1200" dirty="0">
                          <a:solidFill>
                            <a:schemeClr val="tx1"/>
                          </a:solidFill>
                          <a:effectLst/>
                          <a:latin typeface="+mj-lt"/>
                          <a:ea typeface="Times New Roman" panose="02020603050405020304" pitchFamily="18" charset="0"/>
                          <a:cs typeface="+mn-cs"/>
                        </a:rPr>
                        <a:t>Token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Generated by the Activation Server.  Token to be used in subsequent re-configuration requests, String (12 min, 24 max)</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722844">
                <a:tc>
                  <a:txBody>
                    <a:bodyPr/>
                    <a:lstStyle/>
                    <a:p>
                      <a:pPr marL="0" marR="0" algn="l" defTabSz="914400" rtl="0" eaLnBrk="1" latinLnBrk="0" hangingPunct="1">
                        <a:lnSpc>
                          <a:spcPct val="100000"/>
                        </a:lnSpc>
                        <a:spcBef>
                          <a:spcPts val="600"/>
                        </a:spcBef>
                        <a:spcAft>
                          <a:spcPts val="600"/>
                        </a:spcAft>
                        <a:tabLst>
                          <a:tab pos="1152525" algn="l"/>
                        </a:tabLst>
                      </a:pPr>
                      <a:r>
                        <a:rPr lang="en-US" sz="1600" kern="1200" dirty="0">
                          <a:solidFill>
                            <a:schemeClr val="tx1"/>
                          </a:solidFill>
                          <a:effectLst/>
                          <a:latin typeface="+mj-lt"/>
                          <a:ea typeface="Times New Roman" panose="02020603050405020304" pitchFamily="18" charset="0"/>
                          <a:cs typeface="+mn-cs"/>
                        </a:rPr>
                        <a:t>Validity (token)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Validity of token (in seconds, a positive integer). </a:t>
                      </a:r>
                      <a:br>
                        <a:rPr lang="en-GB" sz="1600" kern="1200" dirty="0">
                          <a:solidFill>
                            <a:schemeClr val="tx1"/>
                          </a:solidFill>
                          <a:effectLst/>
                          <a:latin typeface="+mj-lt"/>
                          <a:ea typeface="Times New Roman" panose="02020603050405020304" pitchFamily="18" charset="0"/>
                          <a:cs typeface="+mn-cs"/>
                        </a:rPr>
                      </a:br>
                      <a:r>
                        <a:rPr lang="en-GB" sz="1600" kern="1200" dirty="0">
                          <a:solidFill>
                            <a:schemeClr val="tx1"/>
                          </a:solidFill>
                          <a:effectLst/>
                          <a:latin typeface="+mj-lt"/>
                          <a:ea typeface="Times New Roman" panose="02020603050405020304" pitchFamily="18" charset="0"/>
                          <a:cs typeface="+mn-cs"/>
                        </a:rPr>
                        <a:t>Default value = 31536000 seconds.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722844">
                <a:tc>
                  <a:txBody>
                    <a:bodyPr/>
                    <a:lstStyle/>
                    <a:p>
                      <a:pPr marL="0" marR="0" algn="l" defTabSz="914400" rtl="0" eaLnBrk="1" latinLnBrk="0" hangingPunct="1">
                        <a:lnSpc>
                          <a:spcPct val="100000"/>
                        </a:lnSpc>
                        <a:spcBef>
                          <a:spcPts val="600"/>
                        </a:spcBef>
                        <a:spcAft>
                          <a:spcPts val="600"/>
                        </a:spcAft>
                        <a:tabLst>
                          <a:tab pos="1152525" algn="l"/>
                        </a:tabLst>
                      </a:pPr>
                      <a:r>
                        <a:rPr lang="en-US" sz="1600" kern="1200">
                          <a:solidFill>
                            <a:schemeClr val="tx1"/>
                          </a:solidFill>
                          <a:effectLst/>
                          <a:latin typeface="+mj-lt"/>
                          <a:ea typeface="Times New Roman" panose="02020603050405020304" pitchFamily="18" charset="0"/>
                          <a:cs typeface="+mn-cs"/>
                        </a:rPr>
                        <a:t>Private User Identity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Generated by the Activation Server from the IMSI. </a:t>
                      </a:r>
                      <a:br>
                        <a:rPr lang="en-GB" sz="1600" kern="1200" dirty="0">
                          <a:solidFill>
                            <a:schemeClr val="tx1"/>
                          </a:solidFill>
                          <a:effectLst/>
                          <a:latin typeface="+mj-lt"/>
                          <a:ea typeface="Times New Roman" panose="02020603050405020304" pitchFamily="18" charset="0"/>
                          <a:cs typeface="+mn-cs"/>
                        </a:rPr>
                      </a:br>
                      <a:r>
                        <a:rPr lang="en-GB" sz="1600" kern="1200" dirty="0">
                          <a:solidFill>
                            <a:schemeClr val="tx1"/>
                          </a:solidFill>
                          <a:effectLst/>
                          <a:latin typeface="+mj-lt"/>
                          <a:ea typeface="Times New Roman" panose="02020603050405020304" pitchFamily="18" charset="0"/>
                          <a:cs typeface="+mn-cs"/>
                        </a:rPr>
                        <a:t>It has the format </a:t>
                      </a:r>
                      <a:r>
                        <a:rPr lang="en-GB" sz="1600" kern="1200" dirty="0" err="1">
                          <a:solidFill>
                            <a:schemeClr val="tx1"/>
                          </a:solidFill>
                          <a:effectLst/>
                          <a:latin typeface="+mj-lt"/>
                          <a:ea typeface="Times New Roman" panose="02020603050405020304" pitchFamily="18" charset="0"/>
                          <a:cs typeface="+mn-cs"/>
                        </a:rPr>
                        <a:t>IMSI@home</a:t>
                      </a:r>
                      <a:r>
                        <a:rPr lang="en-GB" sz="1600" kern="1200" dirty="0">
                          <a:solidFill>
                            <a:schemeClr val="tx1"/>
                          </a:solidFill>
                          <a:effectLst/>
                          <a:latin typeface="+mj-lt"/>
                          <a:ea typeface="Times New Roman" panose="02020603050405020304" pitchFamily="18" charset="0"/>
                          <a:cs typeface="+mn-cs"/>
                        </a:rPr>
                        <a:t> network domain. String (64 max)</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90893">
                <a:tc>
                  <a:txBody>
                    <a:bodyPr/>
                    <a:lstStyle/>
                    <a:p>
                      <a:pPr marL="0" marR="0" algn="l" defTabSz="914400" rtl="0" eaLnBrk="1" latinLnBrk="0" hangingPunct="1">
                        <a:lnSpc>
                          <a:spcPct val="100000"/>
                        </a:lnSpc>
                        <a:spcBef>
                          <a:spcPts val="600"/>
                        </a:spcBef>
                        <a:spcAft>
                          <a:spcPts val="600"/>
                        </a:spcAft>
                        <a:tabLst>
                          <a:tab pos="1152525" algn="l"/>
                        </a:tabLst>
                      </a:pPr>
                      <a:r>
                        <a:rPr lang="en-US" sz="1600" kern="1200" dirty="0">
                          <a:solidFill>
                            <a:schemeClr val="tx1"/>
                          </a:solidFill>
                          <a:effectLst/>
                          <a:latin typeface="+mj-lt"/>
                          <a:ea typeface="Times New Roman" panose="02020603050405020304" pitchFamily="18" charset="0"/>
                          <a:cs typeface="+mn-cs"/>
                        </a:rPr>
                        <a:t>Public User Identity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Generated by the Activation Server from MSISDN. </a:t>
                      </a:r>
                      <a:br>
                        <a:rPr lang="en-GB" sz="1600" kern="1200" dirty="0">
                          <a:solidFill>
                            <a:schemeClr val="tx1"/>
                          </a:solidFill>
                          <a:effectLst/>
                          <a:latin typeface="+mj-lt"/>
                          <a:ea typeface="Times New Roman" panose="02020603050405020304" pitchFamily="18" charset="0"/>
                          <a:cs typeface="+mn-cs"/>
                        </a:rPr>
                      </a:br>
                      <a:r>
                        <a:rPr lang="en-GB" sz="1600" kern="1200" dirty="0">
                          <a:solidFill>
                            <a:schemeClr val="tx1"/>
                          </a:solidFill>
                          <a:effectLst/>
                          <a:latin typeface="+mj-lt"/>
                          <a:ea typeface="Times New Roman" panose="02020603050405020304" pitchFamily="18" charset="0"/>
                          <a:cs typeface="+mn-cs"/>
                        </a:rPr>
                        <a:t>It has the format </a:t>
                      </a:r>
                      <a:r>
                        <a:rPr lang="en-GB" sz="1600" kern="1200" dirty="0" err="1">
                          <a:solidFill>
                            <a:schemeClr val="tx1"/>
                          </a:solidFill>
                          <a:effectLst/>
                          <a:latin typeface="+mj-lt"/>
                          <a:ea typeface="Times New Roman" panose="02020603050405020304" pitchFamily="18" charset="0"/>
                          <a:cs typeface="+mn-cs"/>
                        </a:rPr>
                        <a:t>sip:MSISDN@home</a:t>
                      </a:r>
                      <a:r>
                        <a:rPr lang="en-GB" sz="1600" kern="1200" dirty="0">
                          <a:solidFill>
                            <a:schemeClr val="tx1"/>
                          </a:solidFill>
                          <a:effectLst/>
                          <a:latin typeface="+mj-lt"/>
                          <a:ea typeface="Times New Roman" panose="02020603050405020304" pitchFamily="18" charset="0"/>
                          <a:cs typeface="+mn-cs"/>
                        </a:rPr>
                        <a:t> network domain. String (64 max)</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57200">
                <a:tc>
                  <a:txBody>
                    <a:bodyPr/>
                    <a:lstStyle/>
                    <a:p>
                      <a:pPr marL="0" marR="0" algn="l" defTabSz="914400" rtl="0" eaLnBrk="1" latinLnBrk="0" hangingPunct="1">
                        <a:lnSpc>
                          <a:spcPct val="100000"/>
                        </a:lnSpc>
                        <a:spcBef>
                          <a:spcPts val="600"/>
                        </a:spcBef>
                        <a:spcAft>
                          <a:spcPts val="600"/>
                        </a:spcAft>
                        <a:tabLst>
                          <a:tab pos="1152525" algn="l"/>
                        </a:tabLst>
                      </a:pPr>
                      <a:r>
                        <a:rPr lang="en-US" sz="1600" kern="1200" dirty="0">
                          <a:solidFill>
                            <a:schemeClr val="tx1"/>
                          </a:solidFill>
                          <a:effectLst/>
                          <a:latin typeface="+mj-lt"/>
                          <a:ea typeface="Times New Roman" panose="02020603050405020304" pitchFamily="18" charset="0"/>
                          <a:cs typeface="+mn-cs"/>
                        </a:rPr>
                        <a:t>Home Network Domain 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 fully qualified domain name or IPv4 address. String (64 max). </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891802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1"/>
          <a:ext cx="10758306" cy="4371320"/>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704124">
                <a:tc>
                  <a:txBody>
                    <a:bodyPr/>
                    <a:lstStyle/>
                    <a:p>
                      <a:pPr marL="0" marR="0" algn="l" defTabSz="914400" rtl="0" eaLnBrk="1" latinLnBrk="0" hangingPunct="1">
                        <a:lnSpc>
                          <a:spcPct val="100000"/>
                        </a:lnSpc>
                        <a:spcBef>
                          <a:spcPts val="600"/>
                        </a:spcBef>
                        <a:spcAft>
                          <a:spcPts val="600"/>
                        </a:spcAft>
                        <a:tabLst>
                          <a:tab pos="1152525" algn="l"/>
                        </a:tabLst>
                      </a:pPr>
                      <a:r>
                        <a:rPr lang="en-US" sz="1600" kern="1200" dirty="0" err="1">
                          <a:solidFill>
                            <a:schemeClr val="tx1"/>
                          </a:solidFill>
                          <a:effectLst/>
                          <a:latin typeface="+mj-lt"/>
                          <a:ea typeface="Times New Roman" panose="02020603050405020304" pitchFamily="18" charset="0"/>
                          <a:cs typeface="+mn-cs"/>
                        </a:rPr>
                        <a:t>PCSCFPort</a:t>
                      </a:r>
                      <a:r>
                        <a:rPr lang="en-US" sz="1600" kern="1200" dirty="0">
                          <a:solidFill>
                            <a:schemeClr val="tx1"/>
                          </a:solidFill>
                          <a:effectLst/>
                          <a:latin typeface="+mj-lt"/>
                          <a:ea typeface="Times New Roman" panose="02020603050405020304" pitchFamily="18" charset="0"/>
                          <a:cs typeface="+mn-cs"/>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P-CSCF Port.</a:t>
                      </a:r>
                      <a:br>
                        <a:rPr lang="en-GB" sz="1600" kern="1200" dirty="0">
                          <a:solidFill>
                            <a:schemeClr val="tx1"/>
                          </a:solidFill>
                          <a:effectLst/>
                          <a:latin typeface="+mj-lt"/>
                          <a:ea typeface="Times New Roman" panose="02020603050405020304" pitchFamily="18" charset="0"/>
                          <a:cs typeface="+mn-cs"/>
                        </a:rPr>
                      </a:br>
                      <a:r>
                        <a:rPr lang="en-GB" sz="1600" kern="1200" dirty="0">
                          <a:solidFill>
                            <a:schemeClr val="tx1"/>
                          </a:solidFill>
                          <a:effectLst/>
                          <a:latin typeface="+mj-lt"/>
                          <a:ea typeface="Times New Roman" panose="02020603050405020304" pitchFamily="18" charset="0"/>
                          <a:cs typeface="+mn-cs"/>
                        </a:rPr>
                        <a:t>Range</a:t>
                      </a:r>
                      <a:r>
                        <a:rPr lang="en-GB" sz="1600" kern="1200" baseline="0" dirty="0">
                          <a:solidFill>
                            <a:schemeClr val="tx1"/>
                          </a:solidFill>
                          <a:effectLst/>
                          <a:latin typeface="+mj-lt"/>
                          <a:ea typeface="Times New Roman" panose="02020603050405020304" pitchFamily="18" charset="0"/>
                          <a:cs typeface="+mn-cs"/>
                        </a:rPr>
                        <a:t> </a:t>
                      </a:r>
                      <a:r>
                        <a:rPr lang="en-GB" sz="1600" kern="1200" dirty="0">
                          <a:solidFill>
                            <a:schemeClr val="tx1"/>
                          </a:solidFill>
                          <a:effectLst/>
                          <a:latin typeface="+mj-lt"/>
                          <a:ea typeface="Times New Roman" panose="02020603050405020304" pitchFamily="18" charset="0"/>
                          <a:cs typeface="+mn-cs"/>
                        </a:rPr>
                        <a:t>0 to 65535 with a default value of 5060.</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53143">
                <a:tc>
                  <a:txBody>
                    <a:bodyPr/>
                    <a:lstStyle/>
                    <a:p>
                      <a:pPr marL="0" marR="0" algn="l" defTabSz="914400" rtl="0" eaLnBrk="1" latinLnBrk="0" hangingPunct="1">
                        <a:lnSpc>
                          <a:spcPct val="100000"/>
                        </a:lnSpc>
                        <a:spcBef>
                          <a:spcPts val="600"/>
                        </a:spcBef>
                        <a:spcAft>
                          <a:spcPts val="600"/>
                        </a:spcAft>
                      </a:pPr>
                      <a:r>
                        <a:rPr lang="en-US" sz="1600" kern="1200" dirty="0" err="1">
                          <a:solidFill>
                            <a:schemeClr val="tx1"/>
                          </a:solidFill>
                          <a:effectLst/>
                          <a:latin typeface="+mj-lt"/>
                          <a:ea typeface="Times New Roman" panose="02020603050405020304" pitchFamily="18" charset="0"/>
                          <a:cs typeface="+mn-cs"/>
                        </a:rPr>
                        <a:t>wifiSignalling</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SIP signalling transport protocol over </a:t>
                      </a:r>
                      <a:r>
                        <a:rPr lang="en-GB" sz="1600" kern="1200" dirty="0" err="1">
                          <a:solidFill>
                            <a:schemeClr val="tx1"/>
                          </a:solidFill>
                          <a:effectLst/>
                          <a:latin typeface="+mj-lt"/>
                          <a:ea typeface="Times New Roman" panose="02020603050405020304" pitchFamily="18" charset="0"/>
                          <a:cs typeface="+mn-cs"/>
                        </a:rPr>
                        <a:t>WiFi</a:t>
                      </a:r>
                      <a:r>
                        <a:rPr lang="en-GB" sz="1600" kern="1200" dirty="0">
                          <a:solidFill>
                            <a:schemeClr val="tx1"/>
                          </a:solidFill>
                          <a:effectLst/>
                          <a:latin typeface="+mj-lt"/>
                          <a:ea typeface="Times New Roman" panose="02020603050405020304" pitchFamily="18" charset="0"/>
                          <a:cs typeface="+mn-cs"/>
                        </a:rPr>
                        <a:t>:</a:t>
                      </a:r>
                      <a:br>
                        <a:rPr lang="en-GB" sz="1600" kern="1200" dirty="0">
                          <a:solidFill>
                            <a:schemeClr val="tx1"/>
                          </a:solidFill>
                          <a:effectLst/>
                          <a:latin typeface="+mj-lt"/>
                          <a:ea typeface="Times New Roman" panose="02020603050405020304" pitchFamily="18" charset="0"/>
                          <a:cs typeface="+mn-cs"/>
                        </a:rPr>
                      </a:br>
                      <a:r>
                        <a:rPr lang="en-GB" sz="1600" kern="1200" dirty="0" err="1">
                          <a:solidFill>
                            <a:schemeClr val="tx1"/>
                          </a:solidFill>
                          <a:effectLst/>
                          <a:latin typeface="+mj-lt"/>
                          <a:ea typeface="Times New Roman" panose="02020603050405020304" pitchFamily="18" charset="0"/>
                          <a:cs typeface="+mn-cs"/>
                        </a:rPr>
                        <a:t>SIPoTCP</a:t>
                      </a:r>
                      <a:r>
                        <a:rPr lang="en-GB" sz="1600" kern="1200" dirty="0">
                          <a:solidFill>
                            <a:schemeClr val="tx1"/>
                          </a:solidFill>
                          <a:effectLst/>
                          <a:latin typeface="+mj-lt"/>
                          <a:ea typeface="Times New Roman" panose="02020603050405020304" pitchFamily="18" charset="0"/>
                          <a:cs typeface="+mn-cs"/>
                        </a:rPr>
                        <a:t>, </a:t>
                      </a:r>
                      <a:r>
                        <a:rPr lang="en-GB" sz="1600" kern="1200" dirty="0" err="1">
                          <a:solidFill>
                            <a:schemeClr val="tx1"/>
                          </a:solidFill>
                          <a:effectLst/>
                          <a:latin typeface="+mj-lt"/>
                          <a:ea typeface="Times New Roman" panose="02020603050405020304" pitchFamily="18" charset="0"/>
                          <a:cs typeface="+mn-cs"/>
                        </a:rPr>
                        <a:t>SIPoTLS</a:t>
                      </a:r>
                      <a:r>
                        <a:rPr lang="en-GB" sz="1600" kern="1200" dirty="0">
                          <a:solidFill>
                            <a:schemeClr val="tx1"/>
                          </a:solidFill>
                          <a:effectLst/>
                          <a:latin typeface="+mj-lt"/>
                          <a:ea typeface="Times New Roman" panose="02020603050405020304" pitchFamily="18" charset="0"/>
                          <a:cs typeface="+mn-cs"/>
                        </a:rPr>
                        <a:t>, </a:t>
                      </a:r>
                      <a:r>
                        <a:rPr lang="en-GB" sz="1600" kern="1200" dirty="0" err="1">
                          <a:solidFill>
                            <a:schemeClr val="tx1"/>
                          </a:solidFill>
                          <a:effectLst/>
                          <a:latin typeface="+mj-lt"/>
                          <a:ea typeface="Times New Roman" panose="02020603050405020304" pitchFamily="18" charset="0"/>
                          <a:cs typeface="+mn-cs"/>
                        </a:rPr>
                        <a:t>SIPoUDP</a:t>
                      </a:r>
                      <a:r>
                        <a:rPr lang="en-GB" sz="1600" kern="1200" dirty="0">
                          <a:solidFill>
                            <a:schemeClr val="tx1"/>
                          </a:solidFill>
                          <a:effectLst/>
                          <a:latin typeface="+mj-lt"/>
                          <a:ea typeface="Times New Roman" panose="02020603050405020304" pitchFamily="18" charset="0"/>
                          <a:cs typeface="+mn-cs"/>
                        </a:rPr>
                        <a:t>, </a:t>
                      </a:r>
                      <a:r>
                        <a:rPr lang="en-GB" sz="1600" kern="1200" dirty="0" err="1">
                          <a:solidFill>
                            <a:schemeClr val="tx1"/>
                          </a:solidFill>
                          <a:effectLst/>
                          <a:latin typeface="+mj-lt"/>
                          <a:ea typeface="Times New Roman" panose="02020603050405020304" pitchFamily="18" charset="0"/>
                          <a:cs typeface="+mn-cs"/>
                        </a:rPr>
                        <a:t>SIPoUDPoIPSec</a:t>
                      </a:r>
                      <a:r>
                        <a:rPr lang="en-GB" sz="1600" kern="1200" dirty="0">
                          <a:solidFill>
                            <a:schemeClr val="tx1"/>
                          </a:solidFill>
                          <a:effectLst/>
                          <a:latin typeface="+mj-lt"/>
                          <a:ea typeface="Times New Roman" panose="02020603050405020304" pitchFamily="18" charset="0"/>
                          <a:cs typeface="+mn-cs"/>
                        </a:rPr>
                        <a:t>, </a:t>
                      </a:r>
                      <a:r>
                        <a:rPr lang="en-GB" sz="1600" kern="1200" dirty="0" err="1">
                          <a:solidFill>
                            <a:schemeClr val="tx1"/>
                          </a:solidFill>
                          <a:effectLst/>
                          <a:latin typeface="+mj-lt"/>
                          <a:ea typeface="Times New Roman" panose="02020603050405020304" pitchFamily="18" charset="0"/>
                          <a:cs typeface="+mn-cs"/>
                        </a:rPr>
                        <a:t>SIPoTCPoIPSec</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76943">
                <a:tc>
                  <a:txBody>
                    <a:bodyPr/>
                    <a:lstStyle/>
                    <a:p>
                      <a:pPr marL="0" marR="0" algn="l" defTabSz="914400" rtl="0" eaLnBrk="1" latinLnBrk="0" hangingPunct="1">
                        <a:lnSpc>
                          <a:spcPct val="100000"/>
                        </a:lnSpc>
                        <a:spcBef>
                          <a:spcPts val="600"/>
                        </a:spcBef>
                        <a:spcAft>
                          <a:spcPts val="600"/>
                        </a:spcAft>
                      </a:pPr>
                      <a:r>
                        <a:rPr lang="en-US" sz="1600" kern="1200" dirty="0" err="1">
                          <a:solidFill>
                            <a:schemeClr val="tx1"/>
                          </a:solidFill>
                          <a:effectLst/>
                          <a:latin typeface="+mj-lt"/>
                          <a:ea typeface="Times New Roman" panose="02020603050405020304" pitchFamily="18" charset="0"/>
                          <a:cs typeface="+mn-cs"/>
                        </a:rPr>
                        <a:t>wifiRTMedia</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Transport protocol used to carry real time media over </a:t>
                      </a:r>
                      <a:r>
                        <a:rPr lang="en-GB" sz="1600" kern="1200" dirty="0" err="1">
                          <a:solidFill>
                            <a:schemeClr val="tx1"/>
                          </a:solidFill>
                          <a:effectLst/>
                          <a:latin typeface="+mj-lt"/>
                          <a:ea typeface="Times New Roman" panose="02020603050405020304" pitchFamily="18" charset="0"/>
                          <a:cs typeface="+mn-cs"/>
                        </a:rPr>
                        <a:t>WiFi</a:t>
                      </a:r>
                      <a:r>
                        <a:rPr lang="en-GB" sz="1600" kern="1200" dirty="0">
                          <a:solidFill>
                            <a:schemeClr val="tx1"/>
                          </a:solidFill>
                          <a:effectLst/>
                          <a:latin typeface="+mj-lt"/>
                          <a:ea typeface="Times New Roman" panose="02020603050405020304" pitchFamily="18" charset="0"/>
                          <a:cs typeface="+mn-cs"/>
                        </a:rPr>
                        <a:t>:</a:t>
                      </a:r>
                      <a:br>
                        <a:rPr lang="en-GB" sz="1600" kern="1200" dirty="0">
                          <a:solidFill>
                            <a:schemeClr val="tx1"/>
                          </a:solidFill>
                          <a:effectLst/>
                          <a:latin typeface="+mj-lt"/>
                          <a:ea typeface="Times New Roman" panose="02020603050405020304" pitchFamily="18" charset="0"/>
                          <a:cs typeface="+mn-cs"/>
                        </a:rPr>
                      </a:br>
                      <a:r>
                        <a:rPr lang="en-GB" sz="1600" kern="1200" dirty="0">
                          <a:solidFill>
                            <a:schemeClr val="tx1"/>
                          </a:solidFill>
                          <a:effectLst/>
                          <a:latin typeface="+mj-lt"/>
                          <a:ea typeface="Times New Roman" panose="02020603050405020304" pitchFamily="18" charset="0"/>
                          <a:cs typeface="+mn-cs"/>
                        </a:rPr>
                        <a:t>RTP or SRTP.</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09600">
                <a:tc>
                  <a:txBody>
                    <a:bodyPr/>
                    <a:lstStyle/>
                    <a:p>
                      <a:pPr marL="0" marR="0" algn="l" defTabSz="914400" rtl="0" eaLnBrk="1" latinLnBrk="0" hangingPunct="1">
                        <a:lnSpc>
                          <a:spcPct val="100000"/>
                        </a:lnSpc>
                        <a:spcBef>
                          <a:spcPts val="600"/>
                        </a:spcBef>
                        <a:spcAft>
                          <a:spcPts val="600"/>
                        </a:spcAft>
                      </a:pPr>
                      <a:r>
                        <a:rPr lang="en-US" sz="1600" kern="1200" dirty="0" err="1">
                          <a:solidFill>
                            <a:schemeClr val="tx1"/>
                          </a:solidFill>
                          <a:effectLst/>
                          <a:latin typeface="+mj-lt"/>
                          <a:ea typeface="Times New Roman" panose="02020603050405020304" pitchFamily="18" charset="0"/>
                          <a:cs typeface="+mn-cs"/>
                        </a:rPr>
                        <a:t>TLSPort</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TLS port number for SIP signalling</a:t>
                      </a:r>
                      <a:br>
                        <a:rPr lang="en-GB" sz="1600" kern="1200" dirty="0">
                          <a:solidFill>
                            <a:schemeClr val="tx1"/>
                          </a:solidFill>
                          <a:effectLst/>
                          <a:latin typeface="+mj-lt"/>
                          <a:ea typeface="Times New Roman" panose="02020603050405020304" pitchFamily="18" charset="0"/>
                          <a:cs typeface="+mn-cs"/>
                        </a:rPr>
                      </a:br>
                      <a:r>
                        <a:rPr lang="en-GB" sz="1600" kern="1200" dirty="0">
                          <a:solidFill>
                            <a:schemeClr val="tx1"/>
                          </a:solidFill>
                          <a:effectLst/>
                          <a:latin typeface="+mn-lt"/>
                          <a:ea typeface="Times New Roman" panose="02020603050405020304" pitchFamily="18" charset="0"/>
                          <a:cs typeface="+mn-cs"/>
                        </a:rPr>
                        <a:t>Range</a:t>
                      </a:r>
                      <a:r>
                        <a:rPr lang="en-GB" sz="1600" kern="1200" baseline="0" dirty="0">
                          <a:solidFill>
                            <a:schemeClr val="tx1"/>
                          </a:solidFill>
                          <a:effectLst/>
                          <a:latin typeface="+mn-lt"/>
                          <a:ea typeface="Times New Roman" panose="02020603050405020304" pitchFamily="18" charset="0"/>
                          <a:cs typeface="+mn-cs"/>
                        </a:rPr>
                        <a:t> </a:t>
                      </a:r>
                      <a:r>
                        <a:rPr lang="en-GB" sz="1600" kern="1200" dirty="0">
                          <a:solidFill>
                            <a:schemeClr val="tx1"/>
                          </a:solidFill>
                          <a:effectLst/>
                          <a:latin typeface="+mn-lt"/>
                          <a:ea typeface="Times New Roman" panose="02020603050405020304" pitchFamily="18" charset="0"/>
                          <a:cs typeface="+mn-cs"/>
                        </a:rPr>
                        <a:t>0 to 65535 with a default value of 5061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870857">
                <a:tc>
                  <a:txBody>
                    <a:bodyPr/>
                    <a:lstStyle/>
                    <a:p>
                      <a:pPr marL="0" marR="0" algn="l" defTabSz="914400" rtl="0" eaLnBrk="1" latinLnBrk="0" hangingPunct="1">
                        <a:lnSpc>
                          <a:spcPct val="100000"/>
                        </a:lnSpc>
                        <a:spcBef>
                          <a:spcPts val="600"/>
                        </a:spcBef>
                        <a:spcAft>
                          <a:spcPts val="600"/>
                        </a:spcAft>
                        <a:tabLst>
                          <a:tab pos="1152525" algn="l"/>
                        </a:tabLst>
                      </a:pPr>
                      <a:r>
                        <a:rPr lang="en-US" sz="1600" kern="1200" dirty="0" err="1">
                          <a:solidFill>
                            <a:schemeClr val="tx1"/>
                          </a:solidFill>
                          <a:effectLst/>
                          <a:latin typeface="+mj-lt"/>
                          <a:ea typeface="Times New Roman" panose="02020603050405020304" pitchFamily="18" charset="0"/>
                          <a:cs typeface="+mn-cs"/>
                        </a:rPr>
                        <a:t>VoiceCallAuth</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Enables/Disables MMTEL telephony (</a:t>
                      </a:r>
                      <a:r>
                        <a:rPr lang="en-GB" sz="1600" kern="1200" dirty="0" err="1">
                          <a:solidFill>
                            <a:schemeClr val="tx1"/>
                          </a:solidFill>
                          <a:effectLst/>
                          <a:latin typeface="+mj-lt"/>
                          <a:ea typeface="Times New Roman" panose="02020603050405020304" pitchFamily="18" charset="0"/>
                          <a:cs typeface="+mn-cs"/>
                        </a:rPr>
                        <a:t>wifi</a:t>
                      </a:r>
                      <a:r>
                        <a:rPr lang="en-GB" sz="1600" kern="1200" dirty="0">
                          <a:solidFill>
                            <a:schemeClr val="tx1"/>
                          </a:solidFill>
                          <a:effectLst/>
                          <a:latin typeface="+mj-lt"/>
                          <a:ea typeface="Times New Roman" panose="02020603050405020304" pitchFamily="18" charset="0"/>
                          <a:cs typeface="+mn-cs"/>
                        </a:rPr>
                        <a:t>-calling) service. An unsigned 32 bit integer value that is mapped to a bit array indicating the radio technologies in which the service can be initiated.</a:t>
                      </a:r>
                      <a:endParaRPr lang="en-US" sz="1600" kern="1200" dirty="0">
                        <a:solidFill>
                          <a:schemeClr val="tx1"/>
                        </a:solidFill>
                        <a:effectLst/>
                        <a:latin typeface="+mj-lt"/>
                        <a:ea typeface="Times New Roman" panose="02020603050405020304" pitchFamily="18" charset="0"/>
                        <a:cs typeface="+mn-cs"/>
                      </a:endParaRPr>
                    </a:p>
                  </a:txBody>
                  <a:tcPr marL="114300" marR="1143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90893">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NetworkName</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Name of the operator network that provides the service. </a:t>
                      </a:r>
                      <a:br>
                        <a:rPr lang="en-GB" sz="1600" kern="1200" dirty="0">
                          <a:solidFill>
                            <a:schemeClr val="tx1"/>
                          </a:solidFill>
                          <a:effectLst/>
                          <a:latin typeface="+mj-lt"/>
                          <a:ea typeface="Times New Roman" panose="02020603050405020304" pitchFamily="18" charset="0"/>
                          <a:cs typeface="+mn-cs"/>
                        </a:rPr>
                      </a:br>
                      <a:r>
                        <a:rPr lang="en-GB" sz="1600" kern="1200" dirty="0">
                          <a:solidFill>
                            <a:schemeClr val="tx1"/>
                          </a:solidFill>
                          <a:effectLst/>
                          <a:latin typeface="+mj-lt"/>
                          <a:ea typeface="Times New Roman" panose="02020603050405020304" pitchFamily="18" charset="0"/>
                          <a:cs typeface="+mn-cs"/>
                        </a:rPr>
                        <a:t>String (32 max)</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356416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1"/>
          <a:ext cx="10758306" cy="4970417"/>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40081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SMS_Over_IP_Networks_Indication</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Indicates preference for selection of the domain to be used for short message service (SMS) originated by the UE</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AU" sz="1600" kern="1200" dirty="0">
                          <a:solidFill>
                            <a:schemeClr val="tx1"/>
                          </a:solidFill>
                          <a:effectLst/>
                          <a:latin typeface="+mj-lt"/>
                          <a:ea typeface="Times New Roman" panose="02020603050405020304" pitchFamily="18" charset="0"/>
                          <a:cs typeface="+mn-cs"/>
                        </a:rPr>
                        <a:t>0 – Indicates that the SMS service is not to be invoked over IP networks.</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AU" sz="1600" kern="1200" dirty="0">
                          <a:solidFill>
                            <a:schemeClr val="tx1"/>
                          </a:solidFill>
                          <a:effectLst/>
                          <a:latin typeface="+mj-lt"/>
                          <a:ea typeface="Times New Roman" panose="02020603050405020304" pitchFamily="18" charset="0"/>
                          <a:cs typeface="+mn-cs"/>
                        </a:rPr>
                        <a:t>1 – Indicates that the SMS service is preferred to be invoked over IP networks.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67476">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SMS_SegmentSize</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Maximum size of a short message segment in octets. </a:t>
                      </a:r>
                      <a:br>
                        <a:rPr lang="en-AU" sz="1600" kern="1200" dirty="0">
                          <a:solidFill>
                            <a:schemeClr val="tx1"/>
                          </a:solidFill>
                          <a:effectLst/>
                          <a:latin typeface="+mj-lt"/>
                          <a:ea typeface="Times New Roman" panose="02020603050405020304" pitchFamily="18" charset="0"/>
                          <a:cs typeface="+mn-cs"/>
                        </a:rPr>
                      </a:br>
                      <a:r>
                        <a:rPr lang="en-AU" sz="1600" kern="1200" dirty="0">
                          <a:solidFill>
                            <a:schemeClr val="tx1"/>
                          </a:solidFill>
                          <a:effectLst/>
                          <a:latin typeface="+mj-lt"/>
                          <a:ea typeface="Times New Roman" panose="02020603050405020304" pitchFamily="18" charset="0"/>
                          <a:cs typeface="+mn-cs"/>
                        </a:rPr>
                        <a:t>Range</a:t>
                      </a:r>
                      <a:r>
                        <a:rPr lang="en-AU" sz="1600" kern="1200" baseline="0" dirty="0">
                          <a:solidFill>
                            <a:schemeClr val="tx1"/>
                          </a:solidFill>
                          <a:effectLst/>
                          <a:latin typeface="+mj-lt"/>
                          <a:ea typeface="Times New Roman" panose="02020603050405020304" pitchFamily="18" charset="0"/>
                          <a:cs typeface="+mn-cs"/>
                        </a:rPr>
                        <a:t> </a:t>
                      </a:r>
                      <a:r>
                        <a:rPr lang="en-AU" sz="1600" kern="1200" dirty="0">
                          <a:solidFill>
                            <a:schemeClr val="tx1"/>
                          </a:solidFill>
                          <a:effectLst/>
                          <a:latin typeface="+mj-lt"/>
                          <a:ea typeface="Times New Roman" panose="02020603050405020304" pitchFamily="18" charset="0"/>
                          <a:cs typeface="+mn-cs"/>
                        </a:rPr>
                        <a:t>is 70 to 140 octets and the default value is 140.</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74914">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SM-</a:t>
                      </a:r>
                      <a:r>
                        <a:rPr lang="en-GB" sz="1600" kern="1200" dirty="0" err="1">
                          <a:solidFill>
                            <a:schemeClr val="tx1"/>
                          </a:solidFill>
                          <a:effectLst/>
                          <a:latin typeface="+mj-lt"/>
                          <a:ea typeface="Times New Roman" panose="02020603050405020304" pitchFamily="18" charset="0"/>
                          <a:cs typeface="+mn-cs"/>
                        </a:rPr>
                        <a:t>SC_Uri</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SIP URI of short message service centre (SM-SC) to submit</a:t>
                      </a:r>
                      <a:r>
                        <a:rPr lang="en-AU" sz="1600" kern="1200" dirty="0">
                          <a:solidFill>
                            <a:schemeClr val="tx1"/>
                          </a:solidFill>
                          <a:effectLst/>
                          <a:latin typeface="+mj-lt"/>
                          <a:ea typeface="Times New Roman" panose="02020603050405020304" pitchFamily="18" charset="0"/>
                          <a:cs typeface="+mn-cs"/>
                        </a:rPr>
                        <a:t> mobile originating short message over IP. String (64 max).  </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968829">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Timer_TR1M</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Timer value in seconds to wait for response after submitting mobile originating short message over IP. Range is 35 to 45 seconds with a default value of 40 seconds.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892628">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Timer_CW</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Timer value in seconds to limit the duration of a call in communications-waiting condition. Range is 10 to 60 seconds with a default value of 30 seconds.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416462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1"/>
          <a:ext cx="10758306" cy="5275217"/>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37160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SecondaryIMSI</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 secondary IMSI of the subscriber in addition to the primary IMSI. The client will be operational (provide service) only if the IMSI read from SIM matches either the primary or secondary IMSI values. The secondary IMSI value for a subscriber is obtained from the HSM. String (15 max). A null string is returned if secondary IMSI is not present in HSM.</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621972">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DefaultCellIdentity</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Default cell identity to be used in P-Access-Network-Info header. Encoded as a text string as follows: </a:t>
                      </a:r>
                      <a:endParaRPr lang="en-US" sz="1600" kern="1200" dirty="0">
                        <a:solidFill>
                          <a:schemeClr val="tx1"/>
                        </a:solidFill>
                        <a:effectLst/>
                        <a:latin typeface="+mj-lt"/>
                        <a:ea typeface="Times New Roman" panose="02020603050405020304" pitchFamily="18" charset="0"/>
                        <a:cs typeface="+mn-cs"/>
                      </a:endParaRPr>
                    </a:p>
                    <a:p>
                      <a:pPr marL="0" marR="0" lvl="2" indent="-228600" algn="l" defTabSz="914400" rtl="0" eaLnBrk="1" latinLnBrk="0" hangingPunct="1">
                        <a:lnSpc>
                          <a:spcPct val="100000"/>
                        </a:lnSpc>
                        <a:spcBef>
                          <a:spcPts val="600"/>
                        </a:spcBef>
                        <a:spcAft>
                          <a:spcPts val="600"/>
                        </a:spcAft>
                        <a:buFont typeface="+mj-lt"/>
                        <a:buAutoNum type="arabicPeriod"/>
                      </a:pPr>
                      <a:r>
                        <a:rPr lang="en-GB" sz="1600" kern="1200" dirty="0">
                          <a:solidFill>
                            <a:schemeClr val="tx1"/>
                          </a:solidFill>
                          <a:effectLst/>
                          <a:latin typeface="+mj-lt"/>
                          <a:ea typeface="Times New Roman" panose="02020603050405020304" pitchFamily="18" charset="0"/>
                          <a:cs typeface="+mn-cs"/>
                        </a:rPr>
                        <a:t>MNC(3 digits) + MCC(2 or 3 digits) + LAC (2 octets) + UMTS cell identity (5 octets) </a:t>
                      </a:r>
                      <a:endParaRPr lang="en-US" sz="1600" kern="1200" dirty="0">
                        <a:solidFill>
                          <a:schemeClr val="tx1"/>
                        </a:solidFill>
                        <a:effectLst/>
                        <a:latin typeface="+mj-lt"/>
                        <a:ea typeface="Times New Roman" panose="02020603050405020304" pitchFamily="18" charset="0"/>
                        <a:cs typeface="+mn-cs"/>
                      </a:endParaRPr>
                    </a:p>
                    <a:p>
                      <a:pPr marL="0" marR="0" lvl="2" indent="-228600" algn="l" defTabSz="914400" rtl="0" eaLnBrk="1" latinLnBrk="0" hangingPunct="1">
                        <a:lnSpc>
                          <a:spcPct val="100000"/>
                        </a:lnSpc>
                        <a:spcBef>
                          <a:spcPts val="600"/>
                        </a:spcBef>
                        <a:spcAft>
                          <a:spcPts val="600"/>
                        </a:spcAft>
                        <a:buFont typeface="+mj-lt"/>
                        <a:buAutoNum type="arabicPeriod"/>
                      </a:pPr>
                      <a:r>
                        <a:rPr lang="en-GB" sz="1600" kern="1200" dirty="0">
                          <a:solidFill>
                            <a:schemeClr val="tx1"/>
                          </a:solidFill>
                          <a:effectLst/>
                          <a:latin typeface="+mj-lt"/>
                          <a:ea typeface="Times New Roman" panose="02020603050405020304" pitchFamily="18" charset="0"/>
                          <a:cs typeface="+mn-cs"/>
                        </a:rPr>
                        <a:t>MNC(3 digits) + MCC (2 or 3 digits) +, LAC(2 octets) + cell identity(2 octets) </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718457">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AccessType</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Access type to be used in P-Access-Network-Info header. Possible values are “3GPP-GERAN”, “3GPP-UTRAN-FDD”, “</a:t>
                      </a:r>
                      <a:r>
                        <a:rPr lang="en-AU" sz="1600" kern="1200" dirty="0">
                          <a:solidFill>
                            <a:schemeClr val="tx1"/>
                          </a:solidFill>
                          <a:effectLst/>
                          <a:latin typeface="+mj-lt"/>
                          <a:ea typeface="Times New Roman" panose="02020603050405020304" pitchFamily="18" charset="0"/>
                          <a:cs typeface="+mn-cs"/>
                        </a:rPr>
                        <a:t>3GPP2-1X”</a:t>
                      </a:r>
                      <a:r>
                        <a:rPr lang="en-GB" sz="1600" kern="1200" dirty="0">
                          <a:solidFill>
                            <a:schemeClr val="tx1"/>
                          </a:solidFill>
                          <a:effectLst/>
                          <a:latin typeface="+mj-lt"/>
                          <a:ea typeface="Times New Roman" panose="02020603050405020304" pitchFamily="18" charset="0"/>
                          <a:cs typeface="+mn-cs"/>
                        </a:rPr>
                        <a:t>..</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197428">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PullbackAuth</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Enables/Disables pullback procedure.</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0: Disabled</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1: Enabled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7780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0"/>
          <a:ext cx="10758306" cy="4640518"/>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094609">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NumberExpansionAuth</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Enables/Disables phone number expansion to E.164 format.</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0: Disabled</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1: Enabled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00226">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MinDigits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Minimum number of digits in the phone number to perform number expansion. Valid only if number expansion is enabled.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99305">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roveInTimer</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When the UE roves out, it starts </a:t>
                      </a:r>
                      <a:r>
                        <a:rPr lang="en-AU" sz="1600" kern="1200" dirty="0" err="1">
                          <a:solidFill>
                            <a:schemeClr val="tx1"/>
                          </a:solidFill>
                          <a:effectLst/>
                          <a:latin typeface="+mj-lt"/>
                          <a:ea typeface="Times New Roman" panose="02020603050405020304" pitchFamily="18" charset="0"/>
                          <a:cs typeface="+mn-cs"/>
                        </a:rPr>
                        <a:t>roveInTimer</a:t>
                      </a:r>
                      <a:r>
                        <a:rPr lang="en-AU" sz="1600" kern="1200" dirty="0">
                          <a:solidFill>
                            <a:schemeClr val="tx1"/>
                          </a:solidFill>
                          <a:effectLst/>
                          <a:latin typeface="+mj-lt"/>
                          <a:ea typeface="Times New Roman" panose="02020603050405020304" pitchFamily="18" charset="0"/>
                          <a:cs typeface="+mn-cs"/>
                        </a:rPr>
                        <a:t> and will not rove-in until this timer has expired, unless the UE has detected loss of cellular coverage. Range is 5 to 60 seconds and the default value is 15 seconds.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27664">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roveInWiFiRSSI</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UE will rove-in to </a:t>
                      </a:r>
                      <a:r>
                        <a:rPr lang="en-AU" sz="1600" kern="1200" dirty="0" err="1">
                          <a:solidFill>
                            <a:schemeClr val="tx1"/>
                          </a:solidFill>
                          <a:effectLst/>
                          <a:latin typeface="+mj-lt"/>
                          <a:ea typeface="Times New Roman" panose="02020603050405020304" pitchFamily="18" charset="0"/>
                          <a:cs typeface="+mn-cs"/>
                        </a:rPr>
                        <a:t>WiFi</a:t>
                      </a:r>
                      <a:r>
                        <a:rPr lang="en-AU" sz="1600" kern="1200" dirty="0">
                          <a:solidFill>
                            <a:schemeClr val="tx1"/>
                          </a:solidFill>
                          <a:effectLst/>
                          <a:latin typeface="+mj-lt"/>
                          <a:ea typeface="Times New Roman" panose="02020603050405020304" pitchFamily="18" charset="0"/>
                          <a:cs typeface="+mn-cs"/>
                        </a:rPr>
                        <a:t> network when </a:t>
                      </a:r>
                      <a:r>
                        <a:rPr lang="en-AU" sz="1600" kern="1200" dirty="0" err="1">
                          <a:solidFill>
                            <a:schemeClr val="tx1"/>
                          </a:solidFill>
                          <a:effectLst/>
                          <a:latin typeface="+mj-lt"/>
                          <a:ea typeface="Times New Roman" panose="02020603050405020304" pitchFamily="18" charset="0"/>
                          <a:cs typeface="+mn-cs"/>
                        </a:rPr>
                        <a:t>WiFi</a:t>
                      </a:r>
                      <a:r>
                        <a:rPr lang="en-AU" sz="1600" kern="1200" dirty="0">
                          <a:solidFill>
                            <a:schemeClr val="tx1"/>
                          </a:solidFill>
                          <a:effectLst/>
                          <a:latin typeface="+mj-lt"/>
                          <a:ea typeface="Times New Roman" panose="02020603050405020304" pitchFamily="18" charset="0"/>
                          <a:cs typeface="+mn-cs"/>
                        </a:rPr>
                        <a:t> signal strength is above this value. Range</a:t>
                      </a:r>
                      <a:r>
                        <a:rPr lang="en-AU" sz="1600" kern="1200" baseline="0" dirty="0">
                          <a:solidFill>
                            <a:schemeClr val="tx1"/>
                          </a:solidFill>
                          <a:effectLst/>
                          <a:latin typeface="+mj-lt"/>
                          <a:ea typeface="Times New Roman" panose="02020603050405020304" pitchFamily="18" charset="0"/>
                          <a:cs typeface="+mn-cs"/>
                        </a:rPr>
                        <a:t> is </a:t>
                      </a:r>
                      <a:r>
                        <a:rPr lang="en-AU" sz="1600" kern="1200" dirty="0">
                          <a:solidFill>
                            <a:schemeClr val="tx1"/>
                          </a:solidFill>
                          <a:effectLst/>
                          <a:latin typeface="+mj-lt"/>
                          <a:ea typeface="Times New Roman" panose="02020603050405020304" pitchFamily="18" charset="0"/>
                          <a:cs typeface="+mn-cs"/>
                        </a:rPr>
                        <a:t>0 to -200 and the default is -75.</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852954">
                <a:tc>
                  <a:txBody>
                    <a:bodyPr/>
                    <a:lstStyle/>
                    <a:p>
                      <a:pPr marL="0" marR="0" algn="l" defTabSz="914400" rtl="0" eaLnBrk="1" latinLnBrk="0" hangingPunct="1">
                        <a:lnSpc>
                          <a:spcPct val="100000"/>
                        </a:lnSpc>
                        <a:spcBef>
                          <a:spcPts val="600"/>
                        </a:spcBef>
                        <a:spcAft>
                          <a:spcPts val="600"/>
                        </a:spcAft>
                      </a:pPr>
                      <a:r>
                        <a:rPr lang="en-GB" sz="1600" kern="1200">
                          <a:solidFill>
                            <a:schemeClr val="tx1"/>
                          </a:solidFill>
                          <a:effectLst/>
                          <a:latin typeface="+mj-lt"/>
                          <a:ea typeface="Times New Roman" panose="02020603050405020304" pitchFamily="18" charset="0"/>
                          <a:cs typeface="+mn-cs"/>
                        </a:rPr>
                        <a:t>roveOutWiFiRSSI</a:t>
                      </a:r>
                      <a:endParaRPr lang="en-US" sz="1600" kern="120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UE will rove-out from </a:t>
                      </a:r>
                      <a:r>
                        <a:rPr lang="en-AU" sz="1600" kern="1200" dirty="0" err="1">
                          <a:solidFill>
                            <a:schemeClr val="tx1"/>
                          </a:solidFill>
                          <a:effectLst/>
                          <a:latin typeface="+mj-lt"/>
                          <a:ea typeface="Times New Roman" panose="02020603050405020304" pitchFamily="18" charset="0"/>
                          <a:cs typeface="+mn-cs"/>
                        </a:rPr>
                        <a:t>WiFi</a:t>
                      </a:r>
                      <a:r>
                        <a:rPr lang="en-AU" sz="1600" kern="1200" dirty="0">
                          <a:solidFill>
                            <a:schemeClr val="tx1"/>
                          </a:solidFill>
                          <a:effectLst/>
                          <a:latin typeface="+mj-lt"/>
                          <a:ea typeface="Times New Roman" panose="02020603050405020304" pitchFamily="18" charset="0"/>
                          <a:cs typeface="+mn-cs"/>
                        </a:rPr>
                        <a:t> network when </a:t>
                      </a:r>
                      <a:r>
                        <a:rPr lang="en-AU" sz="1600" kern="1200" dirty="0" err="1">
                          <a:solidFill>
                            <a:schemeClr val="tx1"/>
                          </a:solidFill>
                          <a:effectLst/>
                          <a:latin typeface="+mj-lt"/>
                          <a:ea typeface="Times New Roman" panose="02020603050405020304" pitchFamily="18" charset="0"/>
                          <a:cs typeface="+mn-cs"/>
                        </a:rPr>
                        <a:t>WiFi</a:t>
                      </a:r>
                      <a:r>
                        <a:rPr lang="en-AU" sz="1600" kern="1200" dirty="0">
                          <a:solidFill>
                            <a:schemeClr val="tx1"/>
                          </a:solidFill>
                          <a:effectLst/>
                          <a:latin typeface="+mj-lt"/>
                          <a:ea typeface="Times New Roman" panose="02020603050405020304" pitchFamily="18" charset="0"/>
                          <a:cs typeface="+mn-cs"/>
                        </a:rPr>
                        <a:t> signal strength is below this value. Range is 0 to -200 and the default is -85.</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219473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0"/>
          <a:ext cx="10758306" cy="4469114"/>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61763">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roveInCellularRSSI</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UE will rove-in to </a:t>
                      </a:r>
                      <a:r>
                        <a:rPr lang="en-AU" sz="1600" kern="1200" dirty="0" err="1">
                          <a:solidFill>
                            <a:schemeClr val="tx1"/>
                          </a:solidFill>
                          <a:effectLst/>
                          <a:latin typeface="+mj-lt"/>
                          <a:ea typeface="Times New Roman" panose="02020603050405020304" pitchFamily="18" charset="0"/>
                          <a:cs typeface="+mn-cs"/>
                        </a:rPr>
                        <a:t>WiFi</a:t>
                      </a:r>
                      <a:r>
                        <a:rPr lang="en-AU" sz="1600" kern="1200" dirty="0">
                          <a:solidFill>
                            <a:schemeClr val="tx1"/>
                          </a:solidFill>
                          <a:effectLst/>
                          <a:latin typeface="+mj-lt"/>
                          <a:ea typeface="Times New Roman" panose="02020603050405020304" pitchFamily="18" charset="0"/>
                          <a:cs typeface="+mn-cs"/>
                        </a:rPr>
                        <a:t> network when cellular signal strength is below this value. The value range of </a:t>
                      </a:r>
                      <a:r>
                        <a:rPr lang="en-AU" sz="1600" kern="1200" dirty="0" err="1">
                          <a:solidFill>
                            <a:schemeClr val="tx1"/>
                          </a:solidFill>
                          <a:effectLst/>
                          <a:latin typeface="+mj-lt"/>
                          <a:ea typeface="Times New Roman" panose="02020603050405020304" pitchFamily="18" charset="0"/>
                          <a:cs typeface="+mn-cs"/>
                        </a:rPr>
                        <a:t>roveOutCellularRSSI</a:t>
                      </a:r>
                      <a:r>
                        <a:rPr lang="en-AU" sz="1600" kern="1200" dirty="0">
                          <a:solidFill>
                            <a:schemeClr val="tx1"/>
                          </a:solidFill>
                          <a:effectLst/>
                          <a:latin typeface="+mj-lt"/>
                          <a:ea typeface="Times New Roman" panose="02020603050405020304" pitchFamily="18" charset="0"/>
                          <a:cs typeface="+mn-cs"/>
                        </a:rPr>
                        <a:t> is 0 to -200 and the default value is 0.</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61763">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roveOutSmsAddress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UE, on rove-out, sends an SMS to </a:t>
                      </a:r>
                      <a:r>
                        <a:rPr lang="en-AU" sz="1600" kern="1200" dirty="0" err="1">
                          <a:solidFill>
                            <a:schemeClr val="tx1"/>
                          </a:solidFill>
                          <a:effectLst/>
                          <a:latin typeface="+mj-lt"/>
                          <a:ea typeface="Times New Roman" panose="02020603050405020304" pitchFamily="18" charset="0"/>
                          <a:cs typeface="+mn-cs"/>
                        </a:rPr>
                        <a:t>roveOutSmsAddress</a:t>
                      </a:r>
                      <a:r>
                        <a:rPr lang="en-AU" sz="1600" kern="1200" dirty="0">
                          <a:solidFill>
                            <a:schemeClr val="tx1"/>
                          </a:solidFill>
                          <a:effectLst/>
                          <a:latin typeface="+mj-lt"/>
                          <a:ea typeface="Times New Roman" panose="02020603050405020304" pitchFamily="18" charset="0"/>
                          <a:cs typeface="+mn-cs"/>
                        </a:rPr>
                        <a:t> to cause a location update procedure on cellular network.  The default value of the </a:t>
                      </a:r>
                      <a:r>
                        <a:rPr lang="en-AU" sz="1600" kern="1200" dirty="0" err="1">
                          <a:solidFill>
                            <a:schemeClr val="tx1"/>
                          </a:solidFill>
                          <a:effectLst/>
                          <a:latin typeface="+mj-lt"/>
                          <a:ea typeface="Times New Roman" panose="02020603050405020304" pitchFamily="18" charset="0"/>
                          <a:cs typeface="+mn-cs"/>
                        </a:rPr>
                        <a:t>roveOutSmsAddress</a:t>
                      </a:r>
                      <a:r>
                        <a:rPr lang="en-AU" sz="1600" kern="1200" dirty="0">
                          <a:solidFill>
                            <a:schemeClr val="tx1"/>
                          </a:solidFill>
                          <a:effectLst/>
                          <a:latin typeface="+mj-lt"/>
                          <a:ea typeface="Times New Roman" panose="02020603050405020304" pitchFamily="18" charset="0"/>
                          <a:cs typeface="+mn-cs"/>
                        </a:rPr>
                        <a:t> is a null string.</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61763">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Conference_Factory_URI</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a:solidFill>
                            <a:schemeClr val="tx1"/>
                          </a:solidFill>
                          <a:effectLst/>
                          <a:latin typeface="+mj-lt"/>
                          <a:ea typeface="Times New Roman" panose="02020603050405020304" pitchFamily="18" charset="0"/>
                          <a:cs typeface="+mn-cs"/>
                        </a:rPr>
                        <a:t>Pre-configured. </a:t>
                      </a:r>
                      <a:r>
                        <a:rPr lang="en-AU" sz="1600" kern="1200">
                          <a:solidFill>
                            <a:schemeClr val="tx1"/>
                          </a:solidFill>
                          <a:effectLst/>
                          <a:latin typeface="+mj-lt"/>
                          <a:ea typeface="Times New Roman" panose="02020603050405020304" pitchFamily="18" charset="0"/>
                          <a:cs typeface="+mn-cs"/>
                        </a:rPr>
                        <a:t>SIP URI used for setting up an IMS conference.</a:t>
                      </a:r>
                      <a:endParaRPr lang="en-US" sz="1600" kern="120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52522">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MaxUsers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Maximum number of users allowed to participate in an IMS conference. Range is 2 to 6 with a default value of 3.</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426029">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LocationInfoAuth</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Authorization to include location configuration information element in the P-Access-Network-Info header if Cell-Id is not available.</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0: Disabled</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1: Enabled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925272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0"/>
          <a:ext cx="10758306" cy="5139588"/>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869608">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Expiry</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The date and time in UTC timezone when the current client version expires (encoded in ISO 8601 format, YYYY-MM-DDTHH:MM:SSZ). The Activation server uses the following rule to decide on the expiry value.</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1. The Activation Server has a provisioned list of (client_version, expiry) pairs sorted by ascending client_version values.</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2. Find all the pairs whose client_version is greater than or equal to the client_version received in the first activation request and use expiry value of the pair with the lowest client_version. </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3. If no pair is found, use an expiry value of 2100-01-01T00:00:00Z.</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87214">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MMSC_URL</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URL of Multimedia Messaging Service Centre. String (64 max)</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66935">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MMS_Proxy</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Domain name or IP address of MMS proxy. String (64 max)</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09991">
                <a:tc>
                  <a:txBody>
                    <a:bodyPr/>
                    <a:lstStyle/>
                    <a:p>
                      <a:pPr marL="0" marR="0" algn="l" defTabSz="914400" rtl="0" eaLnBrk="1" latinLnBrk="0" hangingPunct="1">
                        <a:lnSpc>
                          <a:spcPct val="100000"/>
                        </a:lnSpc>
                        <a:spcBef>
                          <a:spcPts val="600"/>
                        </a:spcBef>
                        <a:spcAft>
                          <a:spcPts val="600"/>
                        </a:spcAft>
                      </a:pPr>
                      <a:r>
                        <a:rPr lang="en-GB" sz="1600" kern="1200">
                          <a:solidFill>
                            <a:schemeClr val="tx1"/>
                          </a:solidFill>
                          <a:effectLst/>
                          <a:latin typeface="+mj-lt"/>
                          <a:ea typeface="Times New Roman" panose="02020603050405020304" pitchFamily="18" charset="0"/>
                          <a:cs typeface="+mn-cs"/>
                        </a:rPr>
                        <a:t>MMS_Port</a:t>
                      </a:r>
                      <a:endParaRPr lang="en-US" sz="1600" kern="120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Port number of MMSC or MMS proxy server. Range is 0 to 65535. </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4008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MMS_Maxsize</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maximum size of Multimedia Message in Kilobyte (KB) that can be sent. Range is 0 to 10000.</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290721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0"/>
          <a:ext cx="10758306" cy="5393000"/>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40297">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HandoutToCS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type of </a:t>
                      </a:r>
                      <a:r>
                        <a:rPr lang="en-AU" sz="1600" kern="1200" dirty="0" err="1">
                          <a:solidFill>
                            <a:schemeClr val="tx1"/>
                          </a:solidFill>
                          <a:effectLst/>
                          <a:latin typeface="+mj-lt"/>
                          <a:ea typeface="Times New Roman" panose="02020603050405020304" pitchFamily="18" charset="0"/>
                          <a:cs typeface="+mn-cs"/>
                        </a:rPr>
                        <a:t>WiFi</a:t>
                      </a:r>
                      <a:r>
                        <a:rPr lang="en-AU" sz="1600" kern="1200" dirty="0">
                          <a:solidFill>
                            <a:schemeClr val="tx1"/>
                          </a:solidFill>
                          <a:effectLst/>
                          <a:latin typeface="+mj-lt"/>
                          <a:ea typeface="Times New Roman" panose="02020603050405020304" pitchFamily="18" charset="0"/>
                          <a:cs typeface="+mn-cs"/>
                        </a:rPr>
                        <a:t> to cellular handout supported by UE.  The values are disabled, manual, automatic.</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HandoutToCSWiFiRSSI</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UE will handout to cellular network when the </a:t>
                      </a:r>
                      <a:r>
                        <a:rPr lang="en-AU" sz="1600" kern="1200" dirty="0" err="1">
                          <a:solidFill>
                            <a:schemeClr val="tx1"/>
                          </a:solidFill>
                          <a:effectLst/>
                          <a:latin typeface="+mj-lt"/>
                          <a:ea typeface="Times New Roman" panose="02020603050405020304" pitchFamily="18" charset="0"/>
                          <a:cs typeface="+mn-cs"/>
                        </a:rPr>
                        <a:t>WiFi</a:t>
                      </a:r>
                      <a:r>
                        <a:rPr lang="en-AU" sz="1600" kern="1200" dirty="0">
                          <a:solidFill>
                            <a:schemeClr val="tx1"/>
                          </a:solidFill>
                          <a:effectLst/>
                          <a:latin typeface="+mj-lt"/>
                          <a:ea typeface="Times New Roman" panose="02020603050405020304" pitchFamily="18" charset="0"/>
                          <a:cs typeface="+mn-cs"/>
                        </a:rPr>
                        <a:t> signal strength is below this value. The range is -200 to 0 with a default value of -200. A minimum value of -200 effectively disables handout based on </a:t>
                      </a:r>
                      <a:r>
                        <a:rPr lang="en-AU" sz="1600" kern="1200" dirty="0" err="1">
                          <a:solidFill>
                            <a:schemeClr val="tx1"/>
                          </a:solidFill>
                          <a:effectLst/>
                          <a:latin typeface="+mj-lt"/>
                          <a:ea typeface="Times New Roman" panose="02020603050405020304" pitchFamily="18" charset="0"/>
                          <a:cs typeface="+mn-cs"/>
                        </a:rPr>
                        <a:t>WiFi</a:t>
                      </a:r>
                      <a:r>
                        <a:rPr lang="en-AU" sz="1600" kern="1200" dirty="0">
                          <a:solidFill>
                            <a:schemeClr val="tx1"/>
                          </a:solidFill>
                          <a:effectLst/>
                          <a:latin typeface="+mj-lt"/>
                          <a:ea typeface="Times New Roman" panose="02020603050405020304" pitchFamily="18" charset="0"/>
                          <a:cs typeface="+mn-cs"/>
                        </a:rPr>
                        <a:t> RSSI.</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859972">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HandoutToCSDlPktLoss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UE will handout to cellular network when the downlink packet loss (in percentage) is above this value. The range is 0 to 100 with a default value of 5. A maximum value of 100 disables handout based on packet loss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925285">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HandoutToCSDlJitter</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UE will handout to cellular network when the downlink jitter (in </a:t>
                      </a:r>
                      <a:r>
                        <a:rPr lang="en-AU" sz="1600" kern="1200" dirty="0" err="1">
                          <a:solidFill>
                            <a:schemeClr val="tx1"/>
                          </a:solidFill>
                          <a:effectLst/>
                          <a:latin typeface="+mj-lt"/>
                          <a:ea typeface="Times New Roman" panose="02020603050405020304" pitchFamily="18" charset="0"/>
                          <a:cs typeface="+mn-cs"/>
                        </a:rPr>
                        <a:t>ms</a:t>
                      </a:r>
                      <a:r>
                        <a:rPr lang="en-AU" sz="1600" kern="1200" dirty="0">
                          <a:solidFill>
                            <a:schemeClr val="tx1"/>
                          </a:solidFill>
                          <a:effectLst/>
                          <a:latin typeface="+mj-lt"/>
                          <a:ea typeface="Times New Roman" panose="02020603050405020304" pitchFamily="18" charset="0"/>
                          <a:cs typeface="+mn-cs"/>
                        </a:rPr>
                        <a:t>) is above this value. The range is 0 to 1000 with a default value of 5.  A maximum value of 1000 effectively disables handout based on DL jitter.</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849086">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SBCCert_URL</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URL for root or intermediate certificate of a Certificate Authority (CA) to authenticate a session border controller (SBC). String (64 max). A value of NULL indicates that no certificate is available.</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91440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SeGWCert_URL</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AU" sz="1600" kern="1200" dirty="0">
                          <a:solidFill>
                            <a:schemeClr val="tx1"/>
                          </a:solidFill>
                          <a:effectLst/>
                          <a:latin typeface="+mj-lt"/>
                          <a:ea typeface="Times New Roman" panose="02020603050405020304" pitchFamily="18" charset="0"/>
                          <a:cs typeface="+mn-cs"/>
                        </a:rPr>
                        <a:t>Pre-configured. URL for root or intermediate certificate of a Certificate Authority (CA) to authenticate a security gateway (SeGW). String (64 max). A value of NULL indicates that no certificate is available.</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35152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a:t>
            </a:r>
          </a:p>
        </p:txBody>
      </p:sp>
    </p:spTree>
    <p:extLst>
      <p:ext uri="{BB962C8B-B14F-4D97-AF65-F5344CB8AC3E}">
        <p14:creationId xmlns:p14="http://schemas.microsoft.com/office/powerpoint/2010/main" val="1117744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0"/>
          <a:ext cx="10758306" cy="5125211"/>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83624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MMICommandRouting</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AU" sz="1600" kern="1200" dirty="0">
                          <a:solidFill>
                            <a:schemeClr val="tx1"/>
                          </a:solidFill>
                          <a:effectLst/>
                          <a:latin typeface="+mj-lt"/>
                          <a:ea typeface="Times New Roman" panose="02020603050405020304" pitchFamily="18" charset="0"/>
                          <a:cs typeface="+mn-cs"/>
                        </a:rPr>
                        <a:t>Pre-configured. UE behaviour when it detects MMI command in dialled string. Possible values are “</a:t>
                      </a:r>
                      <a:r>
                        <a:rPr lang="en-AU" sz="1600" kern="1200" dirty="0" err="1">
                          <a:solidFill>
                            <a:schemeClr val="tx1"/>
                          </a:solidFill>
                          <a:effectLst/>
                          <a:latin typeface="+mj-lt"/>
                          <a:ea typeface="Times New Roman" panose="02020603050405020304" pitchFamily="18" charset="0"/>
                          <a:cs typeface="+mn-cs"/>
                        </a:rPr>
                        <a:t>routeOverCellular</a:t>
                      </a:r>
                      <a:r>
                        <a:rPr lang="en-AU" sz="1600" kern="1200" dirty="0">
                          <a:solidFill>
                            <a:schemeClr val="tx1"/>
                          </a:solidFill>
                          <a:effectLst/>
                          <a:latin typeface="+mj-lt"/>
                          <a:ea typeface="Times New Roman" panose="02020603050405020304" pitchFamily="18" charset="0"/>
                          <a:cs typeface="+mn-cs"/>
                        </a:rPr>
                        <a:t>”, “</a:t>
                      </a:r>
                      <a:r>
                        <a:rPr lang="en-AU" sz="1600" kern="1200" dirty="0" err="1">
                          <a:solidFill>
                            <a:schemeClr val="tx1"/>
                          </a:solidFill>
                          <a:effectLst/>
                          <a:latin typeface="+mj-lt"/>
                          <a:ea typeface="Times New Roman" panose="02020603050405020304" pitchFamily="18" charset="0"/>
                          <a:cs typeface="+mn-cs"/>
                        </a:rPr>
                        <a:t>routeOverIP</a:t>
                      </a:r>
                      <a:r>
                        <a:rPr lang="en-AU" sz="1600" kern="1200" dirty="0">
                          <a:solidFill>
                            <a:schemeClr val="tx1"/>
                          </a:solidFill>
                          <a:effectLst/>
                          <a:latin typeface="+mj-lt"/>
                          <a:ea typeface="Times New Roman" panose="02020603050405020304" pitchFamily="18" charset="0"/>
                          <a:cs typeface="+mn-cs"/>
                        </a:rPr>
                        <a:t>” and “disabled” with a default value of “disabled”. </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09600">
                <a:tc>
                  <a:txBody>
                    <a:bodyPr/>
                    <a:lstStyle/>
                    <a:p>
                      <a:pPr marL="0" marR="0" algn="l" defTabSz="914400" rtl="0" eaLnBrk="1" latinLnBrk="0" hangingPunct="1">
                        <a:lnSpc>
                          <a:spcPct val="100000"/>
                        </a:lnSpc>
                        <a:spcBef>
                          <a:spcPts val="600"/>
                        </a:spcBef>
                        <a:spcAft>
                          <a:spcPts val="600"/>
                        </a:spcAft>
                      </a:pPr>
                      <a:r>
                        <a:rPr lang="en-GB" sz="1600" kern="1200">
                          <a:solidFill>
                            <a:schemeClr val="tx1"/>
                          </a:solidFill>
                          <a:effectLst/>
                          <a:latin typeface="+mj-lt"/>
                          <a:ea typeface="Times New Roman" panose="02020603050405020304" pitchFamily="18" charset="0"/>
                          <a:cs typeface="+mn-cs"/>
                        </a:rPr>
                        <a:t>MmiCommandRoveOutTime</a:t>
                      </a:r>
                      <a:endParaRPr lang="en-US" sz="1600" kern="120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AU" sz="1600" kern="1200" dirty="0">
                          <a:solidFill>
                            <a:schemeClr val="tx1"/>
                          </a:solidFill>
                          <a:effectLst/>
                          <a:latin typeface="+mj-lt"/>
                          <a:ea typeface="Times New Roman" panose="02020603050405020304" pitchFamily="18" charset="0"/>
                          <a:cs typeface="+mn-cs"/>
                        </a:rPr>
                        <a:t>Pre-configured. The amount of time UE remains roved out after it detects an MMI command. The range is 30 to 180 seconds with a default value of 60 seconds. </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76943">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SeGW_Address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 fully qualified domain name or IPv4 address of security gateway. String (64 max)</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98714">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EAPMethod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Extensible Authentication Protocol (EAP) authentication method. Possible values are “EAP-MD5”, “EAP-MSCHAPv2”, EAP-TLS”.</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68086">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EAPPwd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password to be used in EAP procedures. String (64 max)</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66057">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IKEEncryptionAlgorithm</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encryption algorithm to be used for Internet Key Exchange (IKE) protocol. Possible values are “3DES-CBC”, “AES-CBC-128”.</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55171">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IKEIntegrityAlgorithm</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integrity algorithm to be used for Internet Key Exchange (IKE) protocol. Possible values are “HMAC-SHA1-96”, “AES-XCBC-MAC-96”.</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48640">
                <a:tc>
                  <a:txBody>
                    <a:bodyPr/>
                    <a:lstStyle/>
                    <a:p>
                      <a:pPr marL="0" marR="0" algn="l" defTabSz="914400" rtl="0" eaLnBrk="1" latinLnBrk="0" hangingPunct="1">
                        <a:lnSpc>
                          <a:spcPct val="100000"/>
                        </a:lnSpc>
                        <a:spcBef>
                          <a:spcPts val="600"/>
                        </a:spcBef>
                        <a:spcAft>
                          <a:spcPts val="600"/>
                        </a:spcAft>
                      </a:pPr>
                      <a:r>
                        <a:rPr lang="en-GB" sz="1600" kern="1200">
                          <a:solidFill>
                            <a:schemeClr val="tx1"/>
                          </a:solidFill>
                          <a:effectLst/>
                          <a:latin typeface="+mj-lt"/>
                          <a:ea typeface="Times New Roman" panose="02020603050405020304" pitchFamily="18" charset="0"/>
                          <a:cs typeface="+mn-cs"/>
                        </a:rPr>
                        <a:t>IKEPseudorandomFunction</a:t>
                      </a:r>
                      <a:endParaRPr lang="en-US" sz="1600" kern="120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pseudorandom function to be used for Internet Key Exchange (IKE) protocol. Possible values are “HMAC-SHA1”, “AES-XCBC-PRF-128”.</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941543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0"/>
          <a:ext cx="10758306" cy="5567171"/>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83624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IKEDiffieHellmanGroup</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a:t>
                      </a:r>
                      <a:r>
                        <a:rPr lang="en-AU" sz="1600" kern="1200" dirty="0" err="1">
                          <a:solidFill>
                            <a:schemeClr val="tx1"/>
                          </a:solidFill>
                          <a:effectLst/>
                          <a:latin typeface="+mj-lt"/>
                          <a:ea typeface="Times New Roman" panose="02020603050405020304" pitchFamily="18" charset="0"/>
                          <a:cs typeface="+mn-cs"/>
                        </a:rPr>
                        <a:t>Diffie</a:t>
                      </a:r>
                      <a:r>
                        <a:rPr lang="en-AU" sz="1600" kern="1200" dirty="0">
                          <a:solidFill>
                            <a:schemeClr val="tx1"/>
                          </a:solidFill>
                          <a:effectLst/>
                          <a:latin typeface="+mj-lt"/>
                          <a:ea typeface="Times New Roman" panose="02020603050405020304" pitchFamily="18" charset="0"/>
                          <a:cs typeface="+mn-cs"/>
                        </a:rPr>
                        <a:t>-Hellman group to be used for Internet Key Exchange (IKE) protocol. Possible values are “2”, “14”.</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59971">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IKEKeyLifetime</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lifetime for IKE Security Association keys. A rekeying procedure is performed on its expiry. The range is 300 seconds to 86400 seconds with a default value of 28800 seconds. A value of 0 indicates that rekeying is disabled.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805543">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ESPEncryptionAlgorithm</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a:solidFill>
                            <a:schemeClr val="tx1"/>
                          </a:solidFill>
                          <a:effectLst/>
                          <a:latin typeface="+mj-lt"/>
                          <a:ea typeface="Times New Roman" panose="02020603050405020304" pitchFamily="18" charset="0"/>
                          <a:cs typeface="+mn-cs"/>
                        </a:rPr>
                        <a:t>Pre-configured. </a:t>
                      </a:r>
                      <a:r>
                        <a:rPr lang="en-AU" sz="1600" kern="1200">
                          <a:solidFill>
                            <a:schemeClr val="tx1"/>
                          </a:solidFill>
                          <a:effectLst/>
                          <a:latin typeface="+mj-lt"/>
                          <a:ea typeface="Times New Roman" panose="02020603050405020304" pitchFamily="18" charset="0"/>
                          <a:cs typeface="+mn-cs"/>
                        </a:rPr>
                        <a:t>The encryption algorithm to be used for IP Encapsulating Security Payload (ESP) protocol. Possible values are “3DES-CBC”, “AES-CBC-128”, “AES-CTR”.</a:t>
                      </a:r>
                      <a:endParaRPr lang="en-US" sz="1600" kern="120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870857">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ESPIntegrityAlgorithm</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integrity algorithm to be used for IP Encapsulating Security Payload (ESP) protocol. Possible values are “HMAC-SHA1-96”, “</a:t>
                      </a:r>
                      <a:r>
                        <a:rPr lang="en-US" sz="1600" kern="1200" dirty="0">
                          <a:solidFill>
                            <a:schemeClr val="tx1"/>
                          </a:solidFill>
                          <a:effectLst/>
                          <a:latin typeface="+mj-lt"/>
                          <a:ea typeface="Times New Roman" panose="02020603050405020304" pitchFamily="18" charset="0"/>
                          <a:cs typeface="+mn-cs"/>
                        </a:rPr>
                        <a:t>AES-XCBC-MAC-96</a:t>
                      </a:r>
                      <a:r>
                        <a:rPr lang="en-AU" sz="1600" kern="1200" dirty="0">
                          <a:solidFill>
                            <a:schemeClr val="tx1"/>
                          </a:solidFill>
                          <a:effectLst/>
                          <a:latin typeface="+mj-lt"/>
                          <a:ea typeface="Times New Roman" panose="02020603050405020304" pitchFamily="18" charset="0"/>
                          <a:cs typeface="+mn-cs"/>
                        </a:rPr>
                        <a:t>”, “</a:t>
                      </a:r>
                      <a:r>
                        <a:rPr lang="en-US" sz="1600" kern="1200" dirty="0">
                          <a:solidFill>
                            <a:schemeClr val="tx1"/>
                          </a:solidFill>
                          <a:effectLst/>
                          <a:latin typeface="+mj-lt"/>
                          <a:ea typeface="Times New Roman" panose="02020603050405020304" pitchFamily="18" charset="0"/>
                          <a:cs typeface="+mn-cs"/>
                        </a:rPr>
                        <a:t>HMAC-MD5-96</a:t>
                      </a:r>
                      <a:r>
                        <a:rPr lang="en-AU" sz="1600" kern="1200" dirty="0">
                          <a:solidFill>
                            <a:schemeClr val="tx1"/>
                          </a:solidFill>
                          <a:effectLst/>
                          <a:latin typeface="+mj-lt"/>
                          <a:ea typeface="Times New Roman" panose="02020603050405020304" pitchFamily="18" charset="0"/>
                          <a:cs typeface="+mn-cs"/>
                        </a:rPr>
                        <a:t>”.</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00584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ESPKeyLifetime</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The lifetime for ESP Security Association keys. A rekeying procedure is performed on its expiry. The range is 300 seconds to 86400 seconds with a default value of 28800 seconds. A value of 0 indicates that rekeying is disabled.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82296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DPDIdleTimer</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When UE does not receive an inbound ESP packet for idle timer period it shall start a DPD procedure. The range is 20 seconds to 300 seconds with a default value of 60seconds.  A value of 0 indicates that DPD is disabled.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461025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0"/>
          <a:ext cx="10758306" cy="5332040"/>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83624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DSCPMarking</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Enable/Disable  DSCP marking of signalling and media packets. </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0: Disabled</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tabLst>
                          <a:tab pos="1685290" algn="ctr"/>
                        </a:tabLst>
                      </a:pPr>
                      <a:r>
                        <a:rPr lang="en-GB" sz="1600" kern="1200" dirty="0">
                          <a:solidFill>
                            <a:schemeClr val="tx1"/>
                          </a:solidFill>
                          <a:effectLst/>
                          <a:latin typeface="+mj-lt"/>
                          <a:ea typeface="Times New Roman" panose="02020603050405020304" pitchFamily="18" charset="0"/>
                          <a:cs typeface="+mn-cs"/>
                        </a:rPr>
                        <a:t>1: Enabled (default value)</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tabLst>
                          <a:tab pos="1685290" algn="ctr"/>
                        </a:tabLst>
                      </a:pPr>
                      <a:r>
                        <a:rPr lang="en-GB" sz="1600" kern="1200" dirty="0">
                          <a:solidFill>
                            <a:schemeClr val="tx1"/>
                          </a:solidFill>
                          <a:effectLst/>
                          <a:latin typeface="+mj-lt"/>
                          <a:ea typeface="Times New Roman" panose="02020603050405020304" pitchFamily="18" charset="0"/>
                          <a:cs typeface="+mn-cs"/>
                        </a:rPr>
                        <a:t>The Activation Server obtains the </a:t>
                      </a:r>
                      <a:r>
                        <a:rPr lang="en-GB" sz="1600" kern="1200" dirty="0" err="1">
                          <a:solidFill>
                            <a:schemeClr val="tx1"/>
                          </a:solidFill>
                          <a:effectLst/>
                          <a:latin typeface="+mj-lt"/>
                          <a:ea typeface="Times New Roman" panose="02020603050405020304" pitchFamily="18" charset="0"/>
                          <a:cs typeface="+mn-cs"/>
                        </a:rPr>
                        <a:t>DSCPMarking</a:t>
                      </a:r>
                      <a:r>
                        <a:rPr lang="en-GB" sz="1600" kern="1200" dirty="0">
                          <a:solidFill>
                            <a:schemeClr val="tx1"/>
                          </a:solidFill>
                          <a:effectLst/>
                          <a:latin typeface="+mj-lt"/>
                          <a:ea typeface="Times New Roman" panose="02020603050405020304" pitchFamily="18" charset="0"/>
                          <a:cs typeface="+mn-cs"/>
                        </a:rPr>
                        <a:t> value by looking up a device configuration table using the “</a:t>
                      </a:r>
                      <a:r>
                        <a:rPr lang="en-GB" sz="1600" kern="1200" dirty="0" err="1">
                          <a:solidFill>
                            <a:schemeClr val="tx1"/>
                          </a:solidFill>
                          <a:effectLst/>
                          <a:latin typeface="+mj-lt"/>
                          <a:ea typeface="Times New Roman" panose="02020603050405020304" pitchFamily="18" charset="0"/>
                          <a:cs typeface="+mn-cs"/>
                        </a:rPr>
                        <a:t>terminal_vendor</a:t>
                      </a:r>
                      <a:r>
                        <a:rPr lang="en-GB" sz="1600" kern="1200" dirty="0">
                          <a:solidFill>
                            <a:schemeClr val="tx1"/>
                          </a:solidFill>
                          <a:effectLst/>
                          <a:latin typeface="+mj-lt"/>
                          <a:ea typeface="Times New Roman" panose="02020603050405020304" pitchFamily="18" charset="0"/>
                          <a:cs typeface="+mn-cs"/>
                        </a:rPr>
                        <a:t>”, “</a:t>
                      </a:r>
                      <a:r>
                        <a:rPr lang="en-GB" sz="1600" kern="1200" dirty="0" err="1">
                          <a:solidFill>
                            <a:schemeClr val="tx1"/>
                          </a:solidFill>
                          <a:effectLst/>
                          <a:latin typeface="+mj-lt"/>
                          <a:ea typeface="Times New Roman" panose="02020603050405020304" pitchFamily="18" charset="0"/>
                          <a:cs typeface="+mn-cs"/>
                        </a:rPr>
                        <a:t>terminal_model</a:t>
                      </a:r>
                      <a:r>
                        <a:rPr lang="en-GB" sz="1600" kern="1200" dirty="0">
                          <a:solidFill>
                            <a:schemeClr val="tx1"/>
                          </a:solidFill>
                          <a:effectLst/>
                          <a:latin typeface="+mj-lt"/>
                          <a:ea typeface="Times New Roman" panose="02020603050405020304" pitchFamily="18" charset="0"/>
                          <a:cs typeface="+mn-cs"/>
                        </a:rPr>
                        <a:t>” and “</a:t>
                      </a:r>
                      <a:r>
                        <a:rPr lang="en-GB" sz="1600" kern="1200" dirty="0" err="1">
                          <a:solidFill>
                            <a:schemeClr val="tx1"/>
                          </a:solidFill>
                          <a:effectLst/>
                          <a:latin typeface="+mj-lt"/>
                          <a:ea typeface="Times New Roman" panose="02020603050405020304" pitchFamily="18" charset="0"/>
                          <a:cs typeface="+mn-cs"/>
                        </a:rPr>
                        <a:t>terminal_sw_version</a:t>
                      </a:r>
                      <a:r>
                        <a:rPr lang="en-GB" sz="1600" kern="1200" dirty="0">
                          <a:solidFill>
                            <a:schemeClr val="tx1"/>
                          </a:solidFill>
                          <a:effectLst/>
                          <a:latin typeface="+mj-lt"/>
                          <a:ea typeface="Times New Roman" panose="02020603050405020304" pitchFamily="18" charset="0"/>
                          <a:cs typeface="+mn-cs"/>
                        </a:rPr>
                        <a:t>” parameters in the activation request. If not found in the table, the default value is returned.</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98931">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SIPSignallingDSCP</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DSCP value used for SIP signalling packets.  The range is from 0 to 56 with a default value of 32.</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87829">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RTMediaDSCP</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t>
                      </a:r>
                      <a:r>
                        <a:rPr lang="en-AU" sz="1600" kern="1200" dirty="0">
                          <a:solidFill>
                            <a:schemeClr val="tx1"/>
                          </a:solidFill>
                          <a:effectLst/>
                          <a:latin typeface="+mj-lt"/>
                          <a:ea typeface="Times New Roman" panose="02020603050405020304" pitchFamily="18" charset="0"/>
                          <a:cs typeface="+mn-cs"/>
                        </a:rPr>
                        <a:t>DSCP value used for real-time media packets.  The range is from 0 to 56 with a default value of 46.</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870857">
                <a:tc>
                  <a:txBody>
                    <a:bodyPr/>
                    <a:lstStyle/>
                    <a:p>
                      <a:pPr marL="0" marR="0" algn="l" defTabSz="914400" rtl="0" eaLnBrk="1" latinLnBrk="0" hangingPunct="1">
                        <a:lnSpc>
                          <a:spcPct val="100000"/>
                        </a:lnSpc>
                        <a:spcBef>
                          <a:spcPts val="600"/>
                        </a:spcBef>
                        <a:spcAft>
                          <a:spcPts val="600"/>
                        </a:spcAft>
                      </a:pPr>
                      <a:r>
                        <a:rPr lang="en-GB" sz="1600" kern="1200">
                          <a:solidFill>
                            <a:schemeClr val="tx1"/>
                          </a:solidFill>
                          <a:effectLst/>
                          <a:latin typeface="+mj-lt"/>
                          <a:ea typeface="Times New Roman" panose="02020603050405020304" pitchFamily="18" charset="0"/>
                          <a:cs typeface="+mn-cs"/>
                        </a:rPr>
                        <a:t>AudioMode</a:t>
                      </a:r>
                      <a:endParaRPr lang="en-US" sz="1600" kern="120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Audio mode type. Possible values are “IN-CALL” , “IN-COMMUNICATION” (default value). </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The Activation Server obtains the </a:t>
                      </a:r>
                      <a:r>
                        <a:rPr lang="en-GB" sz="1600" kern="1200" dirty="0" err="1">
                          <a:solidFill>
                            <a:schemeClr val="tx1"/>
                          </a:solidFill>
                          <a:effectLst/>
                          <a:latin typeface="+mj-lt"/>
                          <a:ea typeface="Times New Roman" panose="02020603050405020304" pitchFamily="18" charset="0"/>
                          <a:cs typeface="+mn-cs"/>
                        </a:rPr>
                        <a:t>audiomode</a:t>
                      </a:r>
                      <a:r>
                        <a:rPr lang="en-GB" sz="1600" kern="1200" dirty="0">
                          <a:solidFill>
                            <a:schemeClr val="tx1"/>
                          </a:solidFill>
                          <a:effectLst/>
                          <a:latin typeface="+mj-lt"/>
                          <a:ea typeface="Times New Roman" panose="02020603050405020304" pitchFamily="18" charset="0"/>
                          <a:cs typeface="+mn-cs"/>
                        </a:rPr>
                        <a:t> value by looking up a device configuration table using “</a:t>
                      </a:r>
                      <a:r>
                        <a:rPr lang="en-GB" sz="1600" kern="1200" dirty="0" err="1">
                          <a:solidFill>
                            <a:schemeClr val="tx1"/>
                          </a:solidFill>
                          <a:effectLst/>
                          <a:latin typeface="+mj-lt"/>
                          <a:ea typeface="Times New Roman" panose="02020603050405020304" pitchFamily="18" charset="0"/>
                          <a:cs typeface="+mn-cs"/>
                        </a:rPr>
                        <a:t>terminal_vendor</a:t>
                      </a:r>
                      <a:r>
                        <a:rPr lang="en-GB" sz="1600" kern="1200" dirty="0">
                          <a:solidFill>
                            <a:schemeClr val="tx1"/>
                          </a:solidFill>
                          <a:effectLst/>
                          <a:latin typeface="+mj-lt"/>
                          <a:ea typeface="Times New Roman" panose="02020603050405020304" pitchFamily="18" charset="0"/>
                          <a:cs typeface="+mn-cs"/>
                        </a:rPr>
                        <a:t>”, “</a:t>
                      </a:r>
                      <a:r>
                        <a:rPr lang="en-GB" sz="1600" kern="1200" dirty="0" err="1">
                          <a:solidFill>
                            <a:schemeClr val="tx1"/>
                          </a:solidFill>
                          <a:effectLst/>
                          <a:latin typeface="+mj-lt"/>
                          <a:ea typeface="Times New Roman" panose="02020603050405020304" pitchFamily="18" charset="0"/>
                          <a:cs typeface="+mn-cs"/>
                        </a:rPr>
                        <a:t>terminal_model</a:t>
                      </a:r>
                      <a:r>
                        <a:rPr lang="en-GB" sz="1600" kern="1200" dirty="0">
                          <a:solidFill>
                            <a:schemeClr val="tx1"/>
                          </a:solidFill>
                          <a:effectLst/>
                          <a:latin typeface="+mj-lt"/>
                          <a:ea typeface="Times New Roman" panose="02020603050405020304" pitchFamily="18" charset="0"/>
                          <a:cs typeface="+mn-cs"/>
                        </a:rPr>
                        <a:t>” and “</a:t>
                      </a:r>
                      <a:r>
                        <a:rPr lang="en-GB" sz="1600" kern="1200" dirty="0" err="1">
                          <a:solidFill>
                            <a:schemeClr val="tx1"/>
                          </a:solidFill>
                          <a:effectLst/>
                          <a:latin typeface="+mj-lt"/>
                          <a:ea typeface="Times New Roman" panose="02020603050405020304" pitchFamily="18" charset="0"/>
                          <a:cs typeface="+mn-cs"/>
                        </a:rPr>
                        <a:t>terminal_sw_version</a:t>
                      </a:r>
                      <a:r>
                        <a:rPr lang="en-GB" sz="1600" kern="1200" dirty="0">
                          <a:solidFill>
                            <a:schemeClr val="tx1"/>
                          </a:solidFill>
                          <a:effectLst/>
                          <a:latin typeface="+mj-lt"/>
                          <a:ea typeface="Times New Roman" panose="02020603050405020304" pitchFamily="18" charset="0"/>
                          <a:cs typeface="+mn-cs"/>
                        </a:rPr>
                        <a:t>” parameters in the activation request. If not found in the table the default value is returned” </a:t>
                      </a:r>
                      <a:endParaRPr lang="en-US" sz="1600" kern="1200" dirty="0">
                        <a:solidFill>
                          <a:schemeClr val="tx1"/>
                        </a:solidFill>
                        <a:effectLst/>
                        <a:latin typeface="+mj-lt"/>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204603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Configuration Data</a:t>
            </a:r>
          </a:p>
        </p:txBody>
      </p:sp>
      <p:graphicFrame>
        <p:nvGraphicFramePr>
          <p:cNvPr id="3" name="Table 2"/>
          <p:cNvGraphicFramePr>
            <a:graphicFrameLocks noGrp="1"/>
          </p:cNvGraphicFramePr>
          <p:nvPr>
            <p:extLst/>
          </p:nvPr>
        </p:nvGraphicFramePr>
        <p:xfrm>
          <a:off x="747894" y="931600"/>
          <a:ext cx="10758306" cy="2133600"/>
        </p:xfrm>
        <a:graphic>
          <a:graphicData uri="http://schemas.openxmlformats.org/drawingml/2006/table">
            <a:tbl>
              <a:tblPr firstRow="1" firstCol="1" lastRow="1" lastCol="1" bandRow="1" bandCol="1"/>
              <a:tblGrid>
                <a:gridCol w="3017497">
                  <a:extLst>
                    <a:ext uri="{9D8B030D-6E8A-4147-A177-3AD203B41FA5}">
                      <a16:colId xmlns:a16="http://schemas.microsoft.com/office/drawing/2014/main" xmlns="" val="20000"/>
                    </a:ext>
                  </a:extLst>
                </a:gridCol>
                <a:gridCol w="7740809">
                  <a:extLst>
                    <a:ext uri="{9D8B030D-6E8A-4147-A177-3AD203B41FA5}">
                      <a16:colId xmlns:a16="http://schemas.microsoft.com/office/drawing/2014/main" xmlns="" val="20001"/>
                    </a:ext>
                  </a:extLst>
                </a:gridCol>
              </a:tblGrid>
              <a:tr h="365760">
                <a:tc>
                  <a:txBody>
                    <a:bodyPr/>
                    <a:lstStyle/>
                    <a:p>
                      <a:pPr marL="0" marR="0">
                        <a:lnSpc>
                          <a:spcPct val="107000"/>
                        </a:lnSpc>
                        <a:spcBef>
                          <a:spcPts val="600"/>
                        </a:spcBef>
                        <a:spcAft>
                          <a:spcPts val="600"/>
                        </a:spcAft>
                      </a:pPr>
                      <a:r>
                        <a:rPr lang="en-GB" sz="2000" b="1" dirty="0">
                          <a:effectLst/>
                          <a:latin typeface="+mj-lt"/>
                          <a:ea typeface="Times New Roman" panose="02020603050405020304" pitchFamily="18" charset="0"/>
                        </a:rPr>
                        <a:t>Element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GB" sz="2000" b="1" dirty="0">
                          <a:solidFill>
                            <a:srgbClr val="000000"/>
                          </a:solidFill>
                          <a:effectLst/>
                          <a:latin typeface="+mj-lt"/>
                          <a:ea typeface="Times New Roman" panose="02020603050405020304" pitchFamily="18" charset="0"/>
                        </a:rPr>
                        <a:t>Content</a:t>
                      </a:r>
                      <a:endParaRPr lang="en-US" sz="2000" dirty="0">
                        <a:effectLst/>
                        <a:latin typeface="+mj-lt"/>
                        <a:ea typeface="Times New Roman" panose="02020603050405020304" pitchFamily="18" charset="0"/>
                      </a:endParaRPr>
                    </a:p>
                  </a:txBody>
                  <a:tcPr marL="35665" marR="356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836240">
                <a:tc>
                  <a:txBody>
                    <a:bodyPr/>
                    <a:lstStyle/>
                    <a:p>
                      <a:pPr marL="0" marR="0" algn="l" defTabSz="914400" rtl="0" eaLnBrk="1" latinLnBrk="0" hangingPunct="1">
                        <a:lnSpc>
                          <a:spcPct val="100000"/>
                        </a:lnSpc>
                        <a:spcBef>
                          <a:spcPts val="600"/>
                        </a:spcBef>
                        <a:spcAft>
                          <a:spcPts val="600"/>
                        </a:spcAft>
                      </a:pPr>
                      <a:r>
                        <a:rPr lang="en-GB" sz="1600" kern="1200" dirty="0" err="1">
                          <a:solidFill>
                            <a:schemeClr val="tx1"/>
                          </a:solidFill>
                          <a:effectLst/>
                          <a:latin typeface="+mj-lt"/>
                          <a:ea typeface="Times New Roman" panose="02020603050405020304" pitchFamily="18" charset="0"/>
                          <a:cs typeface="+mn-cs"/>
                        </a:rPr>
                        <a:t>HandsetUplinkAudioGain</a:t>
                      </a:r>
                      <a:endParaRPr lang="en-US" sz="1600" kern="1200" dirty="0">
                        <a:solidFill>
                          <a:schemeClr val="tx1"/>
                        </a:solidFill>
                        <a:effectLst/>
                        <a:latin typeface="+mj-lt"/>
                        <a:ea typeface="Times New Roman" panose="02020603050405020304" pitchFamily="18" charset="0"/>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Pre-configured. Audio gain value. The range is from 1 to 6 with a default value of 2.</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 </a:t>
                      </a:r>
                      <a:endParaRPr lang="en-US" sz="1600" kern="1200" dirty="0">
                        <a:solidFill>
                          <a:schemeClr val="tx1"/>
                        </a:solidFill>
                        <a:effectLst/>
                        <a:latin typeface="+mj-lt"/>
                        <a:ea typeface="Times New Roman" panose="02020603050405020304" pitchFamily="18" charset="0"/>
                        <a:cs typeface="+mn-cs"/>
                      </a:endParaRPr>
                    </a:p>
                    <a:p>
                      <a:pPr marL="0" marR="0" algn="l" defTabSz="914400" rtl="0" eaLnBrk="1" latinLnBrk="0" hangingPunct="1">
                        <a:lnSpc>
                          <a:spcPct val="100000"/>
                        </a:lnSpc>
                        <a:spcBef>
                          <a:spcPts val="600"/>
                        </a:spcBef>
                        <a:spcAft>
                          <a:spcPts val="600"/>
                        </a:spcAft>
                      </a:pPr>
                      <a:r>
                        <a:rPr lang="en-GB" sz="1600" kern="1200" dirty="0">
                          <a:solidFill>
                            <a:schemeClr val="tx1"/>
                          </a:solidFill>
                          <a:effectLst/>
                          <a:latin typeface="+mj-lt"/>
                          <a:ea typeface="Times New Roman" panose="02020603050405020304" pitchFamily="18" charset="0"/>
                          <a:cs typeface="+mn-cs"/>
                        </a:rPr>
                        <a:t>The Activation Server obtains the </a:t>
                      </a:r>
                      <a:r>
                        <a:rPr lang="en-GB" sz="1600" kern="1200" dirty="0" err="1">
                          <a:solidFill>
                            <a:schemeClr val="tx1"/>
                          </a:solidFill>
                          <a:effectLst/>
                          <a:latin typeface="+mj-lt"/>
                          <a:ea typeface="Times New Roman" panose="02020603050405020304" pitchFamily="18" charset="0"/>
                          <a:cs typeface="+mn-cs"/>
                        </a:rPr>
                        <a:t>audiogain</a:t>
                      </a:r>
                      <a:r>
                        <a:rPr lang="en-GB" sz="1600" kern="1200" dirty="0">
                          <a:solidFill>
                            <a:schemeClr val="tx1"/>
                          </a:solidFill>
                          <a:effectLst/>
                          <a:latin typeface="+mj-lt"/>
                          <a:ea typeface="Times New Roman" panose="02020603050405020304" pitchFamily="18" charset="0"/>
                          <a:cs typeface="+mn-cs"/>
                        </a:rPr>
                        <a:t> value by looking up a device configuration table using the “</a:t>
                      </a:r>
                      <a:r>
                        <a:rPr lang="en-GB" sz="1600" kern="1200" dirty="0" err="1">
                          <a:solidFill>
                            <a:schemeClr val="tx1"/>
                          </a:solidFill>
                          <a:effectLst/>
                          <a:latin typeface="+mj-lt"/>
                          <a:ea typeface="Times New Roman" panose="02020603050405020304" pitchFamily="18" charset="0"/>
                          <a:cs typeface="+mn-cs"/>
                        </a:rPr>
                        <a:t>terminal_vendor</a:t>
                      </a:r>
                      <a:r>
                        <a:rPr lang="en-GB" sz="1600" kern="1200" dirty="0">
                          <a:solidFill>
                            <a:schemeClr val="tx1"/>
                          </a:solidFill>
                          <a:effectLst/>
                          <a:latin typeface="+mj-lt"/>
                          <a:ea typeface="Times New Roman" panose="02020603050405020304" pitchFamily="18" charset="0"/>
                          <a:cs typeface="+mn-cs"/>
                        </a:rPr>
                        <a:t>”, “</a:t>
                      </a:r>
                      <a:r>
                        <a:rPr lang="en-GB" sz="1600" kern="1200" dirty="0" err="1">
                          <a:solidFill>
                            <a:schemeClr val="tx1"/>
                          </a:solidFill>
                          <a:effectLst/>
                          <a:latin typeface="+mj-lt"/>
                          <a:ea typeface="Times New Roman" panose="02020603050405020304" pitchFamily="18" charset="0"/>
                          <a:cs typeface="+mn-cs"/>
                        </a:rPr>
                        <a:t>terminal_model</a:t>
                      </a:r>
                      <a:r>
                        <a:rPr lang="en-GB" sz="1600" kern="1200" dirty="0">
                          <a:solidFill>
                            <a:schemeClr val="tx1"/>
                          </a:solidFill>
                          <a:effectLst/>
                          <a:latin typeface="+mj-lt"/>
                          <a:ea typeface="Times New Roman" panose="02020603050405020304" pitchFamily="18" charset="0"/>
                          <a:cs typeface="+mn-cs"/>
                        </a:rPr>
                        <a:t>” and “</a:t>
                      </a:r>
                      <a:r>
                        <a:rPr lang="en-GB" sz="1600" kern="1200" dirty="0" err="1">
                          <a:solidFill>
                            <a:schemeClr val="tx1"/>
                          </a:solidFill>
                          <a:effectLst/>
                          <a:latin typeface="+mj-lt"/>
                          <a:ea typeface="Times New Roman" panose="02020603050405020304" pitchFamily="18" charset="0"/>
                          <a:cs typeface="+mn-cs"/>
                        </a:rPr>
                        <a:t>terminal_sw_version</a:t>
                      </a:r>
                      <a:r>
                        <a:rPr lang="en-GB" sz="1600" kern="1200" dirty="0">
                          <a:solidFill>
                            <a:schemeClr val="tx1"/>
                          </a:solidFill>
                          <a:effectLst/>
                          <a:latin typeface="+mj-lt"/>
                          <a:ea typeface="Times New Roman" panose="02020603050405020304" pitchFamily="18" charset="0"/>
                          <a:cs typeface="+mn-cs"/>
                        </a:rPr>
                        <a:t>” parameters in the activation request. If not found in the table the default value is returned.</a:t>
                      </a:r>
                      <a:endParaRPr lang="en-US" sz="1600" kern="1200" dirty="0">
                        <a:solidFill>
                          <a:schemeClr val="tx1"/>
                        </a:solidFill>
                        <a:effectLst/>
                        <a:latin typeface="+mj-lt"/>
                        <a:ea typeface="Times New Roman" panose="02020603050405020304" pitchFamily="18" charset="0"/>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162825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a:latin typeface="Interstate-Light" pitchFamily="-111" charset="0"/>
                <a:ea typeface="ＭＳ Ｐゴシック" charset="-128"/>
              </a:rPr>
              <a:t>Thank You</a:t>
            </a:r>
          </a:p>
        </p:txBody>
      </p:sp>
      <p:sp>
        <p:nvSpPr>
          <p:cNvPr id="32771" name="TextBox 3"/>
          <p:cNvSpPr txBox="1">
            <a:spLocks noChangeArrowheads="1"/>
          </p:cNvSpPr>
          <p:nvPr/>
        </p:nvSpPr>
        <p:spPr bwMode="auto">
          <a:xfrm>
            <a:off x="304801" y="5516573"/>
            <a:ext cx="2954655"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ea typeface="ＭＳ Ｐゴシック" pitchFamily="34" charset="-128"/>
              </a:defRPr>
            </a:lvl1pPr>
            <a:lvl2pPr marL="742950" indent="-285750" eaLnBrk="0" hangingPunct="0">
              <a:defRPr sz="1400" b="1">
                <a:solidFill>
                  <a:schemeClr val="tx1"/>
                </a:solidFill>
                <a:latin typeface="Arial" charset="0"/>
                <a:ea typeface="ＭＳ Ｐゴシック" pitchFamily="34" charset="-128"/>
              </a:defRPr>
            </a:lvl2pPr>
            <a:lvl3pPr marL="1143000" indent="-228600" eaLnBrk="0" hangingPunct="0">
              <a:defRPr sz="1400" b="1">
                <a:solidFill>
                  <a:schemeClr val="tx1"/>
                </a:solidFill>
                <a:latin typeface="Arial" charset="0"/>
                <a:ea typeface="ＭＳ Ｐゴシック" pitchFamily="34" charset="-128"/>
              </a:defRPr>
            </a:lvl3pPr>
            <a:lvl4pPr marL="1600200" indent="-228600" eaLnBrk="0" hangingPunct="0">
              <a:defRPr sz="1400" b="1">
                <a:solidFill>
                  <a:schemeClr val="tx1"/>
                </a:solidFill>
                <a:latin typeface="Arial" charset="0"/>
                <a:ea typeface="ＭＳ Ｐゴシック" pitchFamily="34" charset="-128"/>
              </a:defRPr>
            </a:lvl4pPr>
            <a:lvl5pPr marL="2057400" indent="-228600" eaLnBrk="0" hangingPunct="0">
              <a:defRPr sz="1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pitchFamily="34" charset="-128"/>
              </a:defRPr>
            </a:lvl9pPr>
          </a:lstStyle>
          <a:p>
            <a:pPr eaLnBrk="1" hangingPunct="1"/>
            <a:r>
              <a:rPr lang="en-US" altLang="en-US" sz="1333" b="0">
                <a:solidFill>
                  <a:srgbClr val="FFFFFF"/>
                </a:solidFill>
              </a:rPr>
              <a:t>Sonus Networks</a:t>
            </a:r>
          </a:p>
          <a:p>
            <a:pPr eaLnBrk="1" hangingPunct="1"/>
            <a:r>
              <a:rPr lang="en-US" altLang="en-US" sz="1333" b="0">
                <a:solidFill>
                  <a:srgbClr val="FFFFFF"/>
                </a:solidFill>
              </a:rPr>
              <a:t>978-614-8100	Office</a:t>
            </a:r>
          </a:p>
          <a:p>
            <a:pPr eaLnBrk="1" hangingPunct="1"/>
            <a:r>
              <a:rPr lang="en-US" altLang="en-US" sz="1333" b="0">
                <a:solidFill>
                  <a:srgbClr val="FFFFFF"/>
                </a:solidFill>
              </a:rPr>
              <a:t>978-614-8100	Mobile 	</a:t>
            </a:r>
          </a:p>
          <a:p>
            <a:pPr eaLnBrk="1" hangingPunct="1"/>
            <a:r>
              <a:rPr lang="en-US" altLang="en-US" sz="1333" b="0">
                <a:solidFill>
                  <a:srgbClr val="FFFFFF"/>
                </a:solidFill>
              </a:rPr>
              <a:t>email@sonusnet.com</a:t>
            </a:r>
          </a:p>
          <a:p>
            <a:pPr eaLnBrk="1" hangingPunct="1"/>
            <a:r>
              <a:rPr lang="en-US" altLang="en-US" sz="1333" b="0">
                <a:solidFill>
                  <a:srgbClr val="FFFFFF"/>
                </a:solidFill>
              </a:rPr>
              <a:t>www.sonus.net</a:t>
            </a:r>
          </a:p>
        </p:txBody>
      </p:sp>
    </p:spTree>
    <p:extLst>
      <p:ext uri="{BB962C8B-B14F-4D97-AF65-F5344CB8AC3E}">
        <p14:creationId xmlns:p14="http://schemas.microsoft.com/office/powerpoint/2010/main" val="3701937741"/>
      </p:ext>
    </p:extLst>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728285" y="5111589"/>
            <a:ext cx="4294699" cy="1170775"/>
          </a:xfrm>
          <a:prstGeom prst="rect">
            <a:avLst/>
          </a:prstGeom>
          <a:solidFill>
            <a:schemeClr val="bg1">
              <a:lumMod val="95000"/>
            </a:schemeClr>
          </a:solidFill>
          <a:ln>
            <a:solidFill>
              <a:schemeClr val="tx1"/>
            </a:solidFill>
            <a:prstDash val="dash"/>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51" i="1" dirty="0">
              <a:solidFill>
                <a:srgbClr val="33424A"/>
              </a:solidFill>
            </a:endParaRPr>
          </a:p>
        </p:txBody>
      </p:sp>
      <p:sp>
        <p:nvSpPr>
          <p:cNvPr id="47" name="Rectangle 46"/>
          <p:cNvSpPr/>
          <p:nvPr/>
        </p:nvSpPr>
        <p:spPr>
          <a:xfrm>
            <a:off x="728286" y="2335826"/>
            <a:ext cx="1860519" cy="2533863"/>
          </a:xfrm>
          <a:prstGeom prst="rect">
            <a:avLst/>
          </a:prstGeom>
          <a:solidFill>
            <a:schemeClr val="bg1">
              <a:lumMod val="95000"/>
            </a:schemeClr>
          </a:solidFill>
          <a:ln>
            <a:solidFill>
              <a:schemeClr val="tx1"/>
            </a:solidFill>
            <a:prstDash val="dash"/>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51" i="1" dirty="0">
              <a:solidFill>
                <a:srgbClr val="33424A"/>
              </a:solidFill>
            </a:endParaRPr>
          </a:p>
        </p:txBody>
      </p:sp>
      <p:sp>
        <p:nvSpPr>
          <p:cNvPr id="2" name="Content Placeholder 1"/>
          <p:cNvSpPr>
            <a:spLocks noGrp="1"/>
          </p:cNvSpPr>
          <p:nvPr>
            <p:ph sz="quarter" idx="12"/>
          </p:nvPr>
        </p:nvSpPr>
        <p:spPr>
          <a:xfrm>
            <a:off x="5186315" y="1118707"/>
            <a:ext cx="6764269" cy="5029200"/>
          </a:xfrm>
        </p:spPr>
        <p:txBody>
          <a:bodyPr/>
          <a:lstStyle/>
          <a:p>
            <a:pPr marL="0" indent="0">
              <a:buNone/>
            </a:pPr>
            <a:r>
              <a:rPr lang="en-US" sz="1867" dirty="0"/>
              <a:t>Highly scalable HA architecture:</a:t>
            </a:r>
          </a:p>
          <a:p>
            <a:r>
              <a:rPr lang="en-US" sz="1867" dirty="0"/>
              <a:t>Activation Server (AcS)</a:t>
            </a:r>
          </a:p>
          <a:p>
            <a:pPr lvl="1"/>
            <a:r>
              <a:rPr lang="en-US" sz="1600" dirty="0"/>
              <a:t>The Activation Server presents an HTTP(s) interface towards the App to handle the App activation process</a:t>
            </a:r>
          </a:p>
          <a:p>
            <a:r>
              <a:rPr lang="en-US" sz="1867" dirty="0"/>
              <a:t>Home Subscriber Manager (HSM)</a:t>
            </a:r>
          </a:p>
          <a:p>
            <a:pPr lvl="1"/>
            <a:r>
              <a:rPr lang="en-US" sz="1600" dirty="0"/>
              <a:t>Provides managed access to the Home Subscriber Database</a:t>
            </a:r>
          </a:p>
          <a:p>
            <a:pPr lvl="1"/>
            <a:r>
              <a:rPr lang="en-US" sz="1600" dirty="0"/>
              <a:t>Presents an XML/HTTP interface towards the network to interface with the MNOs Service Provisioning platform</a:t>
            </a:r>
          </a:p>
          <a:p>
            <a:r>
              <a:rPr lang="en-US" sz="1867" dirty="0"/>
              <a:t>Home Subscriber Database (HSDB)</a:t>
            </a:r>
          </a:p>
          <a:p>
            <a:pPr lvl="1"/>
            <a:r>
              <a:rPr lang="en-US" sz="1600" dirty="0"/>
              <a:t>High performance database for storage of user records and credentials</a:t>
            </a:r>
          </a:p>
          <a:p>
            <a:r>
              <a:rPr lang="en-US" sz="1867" dirty="0"/>
              <a:t>Admin Portal (AP)</a:t>
            </a:r>
          </a:p>
          <a:p>
            <a:pPr lvl="1"/>
            <a:r>
              <a:rPr lang="en-US" sz="1600" dirty="0"/>
              <a:t>Provides Configuration, Fault &amp; Performance management for the Activation System</a:t>
            </a:r>
          </a:p>
        </p:txBody>
      </p:sp>
      <p:sp>
        <p:nvSpPr>
          <p:cNvPr id="3" name="Title 2"/>
          <p:cNvSpPr>
            <a:spLocks noGrp="1"/>
          </p:cNvSpPr>
          <p:nvPr>
            <p:ph type="title"/>
          </p:nvPr>
        </p:nvSpPr>
        <p:spPr/>
        <p:txBody>
          <a:bodyPr/>
          <a:lstStyle/>
          <a:p>
            <a:r>
              <a:rPr lang="en-US"/>
              <a:t>Activation System Architecture</a:t>
            </a:r>
            <a:endParaRPr lang="en-US" dirty="0"/>
          </a:p>
        </p:txBody>
      </p:sp>
      <p:sp>
        <p:nvSpPr>
          <p:cNvPr id="78" name="TextBox 77"/>
          <p:cNvSpPr txBox="1"/>
          <p:nvPr/>
        </p:nvSpPr>
        <p:spPr>
          <a:xfrm>
            <a:off x="1044451" y="2406955"/>
            <a:ext cx="1159292" cy="276999"/>
          </a:xfrm>
          <a:prstGeom prst="rect">
            <a:avLst/>
          </a:prstGeom>
          <a:noFill/>
        </p:spPr>
        <p:txBody>
          <a:bodyPr wrap="none" rtlCol="0">
            <a:spAutoFit/>
          </a:bodyPr>
          <a:lstStyle/>
          <a:p>
            <a:pPr algn="ctr"/>
            <a:r>
              <a:rPr lang="en-US" sz="1200" b="0" i="1" dirty="0">
                <a:solidFill>
                  <a:srgbClr val="33424A"/>
                </a:solidFill>
              </a:rPr>
              <a:t>Active System</a:t>
            </a:r>
          </a:p>
        </p:txBody>
      </p:sp>
      <p:sp>
        <p:nvSpPr>
          <p:cNvPr id="81" name="TextBox 80"/>
          <p:cNvSpPr txBox="1"/>
          <p:nvPr/>
        </p:nvSpPr>
        <p:spPr>
          <a:xfrm>
            <a:off x="1506883" y="880213"/>
            <a:ext cx="2028251" cy="600164"/>
          </a:xfrm>
          <a:prstGeom prst="rect">
            <a:avLst/>
          </a:prstGeom>
          <a:noFill/>
        </p:spPr>
        <p:txBody>
          <a:bodyPr wrap="square" rtlCol="0">
            <a:spAutoFit/>
          </a:bodyPr>
          <a:lstStyle/>
          <a:p>
            <a:r>
              <a:rPr lang="en-US" sz="1100" dirty="0">
                <a:solidFill>
                  <a:srgbClr val="33424A"/>
                </a:solidFill>
              </a:rPr>
              <a:t>XML/HTTP(s)</a:t>
            </a:r>
          </a:p>
          <a:p>
            <a:r>
              <a:rPr lang="en-US" sz="1100" dirty="0">
                <a:solidFill>
                  <a:srgbClr val="33424A"/>
                </a:solidFill>
              </a:rPr>
              <a:t>Interface to provisioning system</a:t>
            </a:r>
          </a:p>
        </p:txBody>
      </p:sp>
      <p:sp>
        <p:nvSpPr>
          <p:cNvPr id="72" name="Rectangle 71"/>
          <p:cNvSpPr/>
          <p:nvPr/>
        </p:nvSpPr>
        <p:spPr>
          <a:xfrm>
            <a:off x="956812" y="3404569"/>
            <a:ext cx="1446739" cy="591207"/>
          </a:xfrm>
          <a:prstGeom prst="rect">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sz="1200" b="0" dirty="0">
                <a:solidFill>
                  <a:srgbClr val="33424A"/>
                </a:solidFill>
              </a:rPr>
              <a:t>Activation</a:t>
            </a:r>
          </a:p>
          <a:p>
            <a:pPr lvl="0" algn="ctr"/>
            <a:r>
              <a:rPr lang="en-US" sz="1200" b="0" dirty="0">
                <a:solidFill>
                  <a:srgbClr val="33424A"/>
                </a:solidFill>
              </a:rPr>
              <a:t>Server</a:t>
            </a:r>
          </a:p>
          <a:p>
            <a:pPr lvl="0" algn="ctr"/>
            <a:r>
              <a:rPr lang="en-US" sz="1200" b="0" dirty="0">
                <a:solidFill>
                  <a:srgbClr val="33424A"/>
                </a:solidFill>
              </a:rPr>
              <a:t>(</a:t>
            </a:r>
            <a:r>
              <a:rPr lang="en-US" sz="1200" b="0" dirty="0" err="1">
                <a:solidFill>
                  <a:srgbClr val="33424A"/>
                </a:solidFill>
              </a:rPr>
              <a:t>AcS</a:t>
            </a:r>
            <a:r>
              <a:rPr lang="en-US" sz="1200" b="0" dirty="0">
                <a:solidFill>
                  <a:srgbClr val="33424A"/>
                </a:solidFill>
              </a:rPr>
              <a:t>)</a:t>
            </a:r>
          </a:p>
        </p:txBody>
      </p:sp>
      <p:sp>
        <p:nvSpPr>
          <p:cNvPr id="73" name="Can 72"/>
          <p:cNvSpPr/>
          <p:nvPr/>
        </p:nvSpPr>
        <p:spPr bwMode="auto">
          <a:xfrm>
            <a:off x="2389745" y="5352581"/>
            <a:ext cx="1019175" cy="708027"/>
          </a:xfrm>
          <a:prstGeom prst="can">
            <a:avLst>
              <a:gd name="adj" fmla="val 14408"/>
            </a:avLst>
          </a:prstGeom>
          <a:solidFill>
            <a:schemeClr val="bg1"/>
          </a:solidFill>
          <a:ln w="9525">
            <a:solidFill>
              <a:schemeClr val="tx1"/>
            </a:solidFill>
            <a:round/>
            <a:headEnd/>
            <a:tailEnd/>
          </a:ln>
          <a:effectLst/>
          <a:extLst/>
        </p:spPr>
        <p:txBody>
          <a:bodyPr rtlCol="0" anchor="ctr"/>
          <a:lstStyle/>
          <a:p>
            <a:pPr algn="ctr"/>
            <a:r>
              <a:rPr lang="en-US" sz="1067" b="0" dirty="0"/>
              <a:t>Home Subscriber</a:t>
            </a:r>
          </a:p>
          <a:p>
            <a:pPr algn="ctr"/>
            <a:r>
              <a:rPr lang="en-US" sz="1067" b="0" dirty="0"/>
              <a:t>Database</a:t>
            </a:r>
          </a:p>
        </p:txBody>
      </p:sp>
      <p:sp>
        <p:nvSpPr>
          <p:cNvPr id="41" name="Can 40"/>
          <p:cNvSpPr/>
          <p:nvPr/>
        </p:nvSpPr>
        <p:spPr bwMode="auto">
          <a:xfrm>
            <a:off x="1049427" y="5352581"/>
            <a:ext cx="1019175" cy="708027"/>
          </a:xfrm>
          <a:prstGeom prst="can">
            <a:avLst>
              <a:gd name="adj" fmla="val 14408"/>
            </a:avLst>
          </a:prstGeom>
          <a:solidFill>
            <a:schemeClr val="bg1"/>
          </a:solidFill>
          <a:ln w="9525">
            <a:solidFill>
              <a:schemeClr val="tx1"/>
            </a:solidFill>
            <a:round/>
            <a:headEnd/>
            <a:tailEnd/>
          </a:ln>
          <a:effectLst/>
          <a:extLst/>
        </p:spPr>
        <p:txBody>
          <a:bodyPr rtlCol="0" anchor="ctr"/>
          <a:lstStyle/>
          <a:p>
            <a:pPr algn="ctr"/>
            <a:r>
              <a:rPr lang="en-US" sz="1067" b="0" dirty="0"/>
              <a:t>Home Subscriber</a:t>
            </a:r>
          </a:p>
          <a:p>
            <a:pPr algn="ctr"/>
            <a:r>
              <a:rPr lang="en-US" sz="1067" b="0" dirty="0"/>
              <a:t>Database</a:t>
            </a:r>
          </a:p>
        </p:txBody>
      </p:sp>
      <p:sp>
        <p:nvSpPr>
          <p:cNvPr id="33" name="Can 32"/>
          <p:cNvSpPr/>
          <p:nvPr/>
        </p:nvSpPr>
        <p:spPr bwMode="auto">
          <a:xfrm>
            <a:off x="3706365" y="5342961"/>
            <a:ext cx="1019175" cy="708027"/>
          </a:xfrm>
          <a:prstGeom prst="can">
            <a:avLst>
              <a:gd name="adj" fmla="val 14408"/>
            </a:avLst>
          </a:prstGeom>
          <a:solidFill>
            <a:schemeClr val="bg1"/>
          </a:solidFill>
          <a:ln w="9525">
            <a:solidFill>
              <a:schemeClr val="tx1"/>
            </a:solidFill>
            <a:round/>
            <a:headEnd/>
            <a:tailEnd/>
          </a:ln>
          <a:effectLst/>
          <a:extLst/>
        </p:spPr>
        <p:txBody>
          <a:bodyPr rtlCol="0" anchor="ctr"/>
          <a:lstStyle/>
          <a:p>
            <a:pPr algn="ctr"/>
            <a:r>
              <a:rPr lang="en-US" sz="1067" b="0" dirty="0"/>
              <a:t>Home Subscriber</a:t>
            </a:r>
          </a:p>
          <a:p>
            <a:pPr algn="ctr"/>
            <a:r>
              <a:rPr lang="en-US" sz="1067" b="0" dirty="0"/>
              <a:t>Database</a:t>
            </a:r>
          </a:p>
        </p:txBody>
      </p:sp>
      <p:sp>
        <p:nvSpPr>
          <p:cNvPr id="34" name="Rectangle 33"/>
          <p:cNvSpPr/>
          <p:nvPr/>
        </p:nvSpPr>
        <p:spPr>
          <a:xfrm>
            <a:off x="954030" y="4057033"/>
            <a:ext cx="1452807" cy="591207"/>
          </a:xfrm>
          <a:prstGeom prst="rect">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sz="1200" b="0" dirty="0">
                <a:solidFill>
                  <a:srgbClr val="33424A"/>
                </a:solidFill>
              </a:rPr>
              <a:t>Home Subscriber Manager (HSM)</a:t>
            </a:r>
          </a:p>
        </p:txBody>
      </p:sp>
      <p:sp>
        <p:nvSpPr>
          <p:cNvPr id="35" name="Rectangle 34"/>
          <p:cNvSpPr/>
          <p:nvPr/>
        </p:nvSpPr>
        <p:spPr>
          <a:xfrm>
            <a:off x="945298" y="2753433"/>
            <a:ext cx="1452807" cy="591207"/>
          </a:xfrm>
          <a:prstGeom prst="rect">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sz="1200" b="0" dirty="0">
                <a:solidFill>
                  <a:srgbClr val="33424A"/>
                </a:solidFill>
              </a:rPr>
              <a:t>Admin</a:t>
            </a:r>
          </a:p>
          <a:p>
            <a:pPr lvl="0" algn="ctr"/>
            <a:r>
              <a:rPr lang="en-US" sz="1200" b="0" dirty="0">
                <a:solidFill>
                  <a:srgbClr val="33424A"/>
                </a:solidFill>
              </a:rPr>
              <a:t>Portal</a:t>
            </a:r>
          </a:p>
          <a:p>
            <a:pPr lvl="0" algn="ctr"/>
            <a:r>
              <a:rPr lang="en-US" sz="1200" b="0" dirty="0">
                <a:solidFill>
                  <a:srgbClr val="33424A"/>
                </a:solidFill>
              </a:rPr>
              <a:t>(AP)</a:t>
            </a:r>
          </a:p>
        </p:txBody>
      </p:sp>
      <p:sp>
        <p:nvSpPr>
          <p:cNvPr id="38" name="Rectangle 37"/>
          <p:cNvSpPr/>
          <p:nvPr/>
        </p:nvSpPr>
        <p:spPr>
          <a:xfrm>
            <a:off x="3162466" y="2335826"/>
            <a:ext cx="1860519" cy="2533863"/>
          </a:xfrm>
          <a:prstGeom prst="rect">
            <a:avLst/>
          </a:prstGeom>
          <a:solidFill>
            <a:schemeClr val="bg1">
              <a:lumMod val="95000"/>
            </a:schemeClr>
          </a:solidFill>
          <a:ln>
            <a:solidFill>
              <a:schemeClr val="tx1"/>
            </a:solidFill>
            <a:prstDash val="dash"/>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51" i="1" dirty="0">
              <a:solidFill>
                <a:srgbClr val="33424A"/>
              </a:solidFill>
            </a:endParaRPr>
          </a:p>
        </p:txBody>
      </p:sp>
      <p:sp>
        <p:nvSpPr>
          <p:cNvPr id="44" name="Rectangle 43"/>
          <p:cNvSpPr/>
          <p:nvPr/>
        </p:nvSpPr>
        <p:spPr>
          <a:xfrm>
            <a:off x="3390993" y="3404569"/>
            <a:ext cx="1446739" cy="591207"/>
          </a:xfrm>
          <a:prstGeom prst="rect">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sz="1200" b="0" dirty="0">
                <a:solidFill>
                  <a:srgbClr val="33424A"/>
                </a:solidFill>
              </a:rPr>
              <a:t>Activation</a:t>
            </a:r>
          </a:p>
          <a:p>
            <a:pPr lvl="0" algn="ctr"/>
            <a:r>
              <a:rPr lang="en-US" sz="1200" b="0" dirty="0">
                <a:solidFill>
                  <a:srgbClr val="33424A"/>
                </a:solidFill>
              </a:rPr>
              <a:t>Server</a:t>
            </a:r>
          </a:p>
          <a:p>
            <a:pPr lvl="0" algn="ctr"/>
            <a:r>
              <a:rPr lang="en-US" sz="1200" b="0" dirty="0">
                <a:solidFill>
                  <a:srgbClr val="33424A"/>
                </a:solidFill>
              </a:rPr>
              <a:t>(</a:t>
            </a:r>
            <a:r>
              <a:rPr lang="en-US" sz="1200" b="0" dirty="0" err="1">
                <a:solidFill>
                  <a:srgbClr val="33424A"/>
                </a:solidFill>
              </a:rPr>
              <a:t>AcS</a:t>
            </a:r>
            <a:r>
              <a:rPr lang="en-US" sz="1200" b="0" dirty="0">
                <a:solidFill>
                  <a:srgbClr val="33424A"/>
                </a:solidFill>
              </a:rPr>
              <a:t>)</a:t>
            </a:r>
          </a:p>
        </p:txBody>
      </p:sp>
      <p:sp>
        <p:nvSpPr>
          <p:cNvPr id="45" name="Rectangle 44"/>
          <p:cNvSpPr/>
          <p:nvPr/>
        </p:nvSpPr>
        <p:spPr>
          <a:xfrm>
            <a:off x="3388210" y="4057033"/>
            <a:ext cx="1452807" cy="591207"/>
          </a:xfrm>
          <a:prstGeom prst="rect">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sz="1200" b="0" dirty="0">
                <a:solidFill>
                  <a:srgbClr val="33424A"/>
                </a:solidFill>
              </a:rPr>
              <a:t>Home Subscriber Manager (HSM)</a:t>
            </a:r>
          </a:p>
        </p:txBody>
      </p:sp>
      <p:sp>
        <p:nvSpPr>
          <p:cNvPr id="46" name="Rectangle 45"/>
          <p:cNvSpPr/>
          <p:nvPr/>
        </p:nvSpPr>
        <p:spPr>
          <a:xfrm>
            <a:off x="3379478" y="2753433"/>
            <a:ext cx="1452807" cy="591207"/>
          </a:xfrm>
          <a:prstGeom prst="rect">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sz="1200" b="0" dirty="0">
                <a:solidFill>
                  <a:srgbClr val="33424A"/>
                </a:solidFill>
              </a:rPr>
              <a:t>Admin</a:t>
            </a:r>
          </a:p>
          <a:p>
            <a:pPr lvl="0" algn="ctr"/>
            <a:r>
              <a:rPr lang="en-US" sz="1200" b="0" dirty="0">
                <a:solidFill>
                  <a:srgbClr val="33424A"/>
                </a:solidFill>
              </a:rPr>
              <a:t>Portal</a:t>
            </a:r>
          </a:p>
          <a:p>
            <a:pPr lvl="0" algn="ctr"/>
            <a:r>
              <a:rPr lang="en-US" sz="1200" b="0" dirty="0">
                <a:solidFill>
                  <a:srgbClr val="33424A"/>
                </a:solidFill>
              </a:rPr>
              <a:t>(AP)</a:t>
            </a:r>
          </a:p>
        </p:txBody>
      </p:sp>
      <p:sp>
        <p:nvSpPr>
          <p:cNvPr id="77" name="TextBox 76"/>
          <p:cNvSpPr txBox="1"/>
          <p:nvPr/>
        </p:nvSpPr>
        <p:spPr>
          <a:xfrm>
            <a:off x="3462583" y="2411619"/>
            <a:ext cx="1303562" cy="276999"/>
          </a:xfrm>
          <a:prstGeom prst="rect">
            <a:avLst/>
          </a:prstGeom>
          <a:noFill/>
        </p:spPr>
        <p:txBody>
          <a:bodyPr wrap="none" rtlCol="0">
            <a:spAutoFit/>
          </a:bodyPr>
          <a:lstStyle/>
          <a:p>
            <a:pPr algn="ctr"/>
            <a:r>
              <a:rPr lang="en-US" sz="1200" b="0" i="1" dirty="0">
                <a:solidFill>
                  <a:srgbClr val="33424A"/>
                </a:solidFill>
              </a:rPr>
              <a:t>Standby System</a:t>
            </a:r>
          </a:p>
        </p:txBody>
      </p:sp>
      <p:grpSp>
        <p:nvGrpSpPr>
          <p:cNvPr id="8" name="Group 7"/>
          <p:cNvGrpSpPr/>
          <p:nvPr/>
        </p:nvGrpSpPr>
        <p:grpSpPr>
          <a:xfrm rot="5400000">
            <a:off x="2731830" y="3346483"/>
            <a:ext cx="287616" cy="573661"/>
            <a:chOff x="5366873" y="2916319"/>
            <a:chExt cx="287616" cy="1315281"/>
          </a:xfrm>
        </p:grpSpPr>
        <p:sp>
          <p:nvSpPr>
            <p:cNvPr id="4" name="Up-Down Arrow 3"/>
            <p:cNvSpPr/>
            <p:nvPr/>
          </p:nvSpPr>
          <p:spPr>
            <a:xfrm>
              <a:off x="5366873" y="2916319"/>
              <a:ext cx="287616" cy="1315281"/>
            </a:xfrm>
            <a:prstGeom prst="upDownArrow">
              <a:avLst>
                <a:gd name="adj1" fmla="val 71526"/>
                <a:gd name="adj2" fmla="val 50000"/>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67" b="0" dirty="0">
                <a:solidFill>
                  <a:schemeClr val="tx1"/>
                </a:solidFill>
              </a:endParaRPr>
            </a:p>
          </p:txBody>
        </p:sp>
        <p:sp>
          <p:nvSpPr>
            <p:cNvPr id="40" name="TextBox 39"/>
            <p:cNvSpPr txBox="1"/>
            <p:nvPr/>
          </p:nvSpPr>
          <p:spPr>
            <a:xfrm rot="16200000">
              <a:off x="4904335" y="3476469"/>
              <a:ext cx="1181979" cy="194990"/>
            </a:xfrm>
            <a:prstGeom prst="rect">
              <a:avLst/>
            </a:prstGeom>
            <a:noFill/>
          </p:spPr>
          <p:txBody>
            <a:bodyPr wrap="square" rtlCol="0">
              <a:spAutoFit/>
            </a:bodyPr>
            <a:lstStyle/>
            <a:p>
              <a:pPr algn="ctr"/>
              <a:r>
                <a:rPr lang="en-US" sz="667" b="0" dirty="0">
                  <a:solidFill>
                    <a:srgbClr val="33424A"/>
                  </a:solidFill>
                </a:rPr>
                <a:t>SYNC</a:t>
              </a:r>
            </a:p>
          </p:txBody>
        </p:sp>
      </p:grpSp>
      <p:grpSp>
        <p:nvGrpSpPr>
          <p:cNvPr id="49" name="Group 48"/>
          <p:cNvGrpSpPr/>
          <p:nvPr/>
        </p:nvGrpSpPr>
        <p:grpSpPr>
          <a:xfrm>
            <a:off x="2085040" y="4707620"/>
            <a:ext cx="287616" cy="563657"/>
            <a:chOff x="5366873" y="2916319"/>
            <a:chExt cx="287616" cy="1315281"/>
          </a:xfrm>
        </p:grpSpPr>
        <p:sp>
          <p:nvSpPr>
            <p:cNvPr id="50" name="Up-Down Arrow 49"/>
            <p:cNvSpPr/>
            <p:nvPr/>
          </p:nvSpPr>
          <p:spPr>
            <a:xfrm>
              <a:off x="5366873" y="2916319"/>
              <a:ext cx="287616" cy="1315281"/>
            </a:xfrm>
            <a:prstGeom prst="upDownArrow">
              <a:avLst>
                <a:gd name="adj1" fmla="val 71526"/>
                <a:gd name="adj2" fmla="val 50000"/>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 name="TextBox 50"/>
            <p:cNvSpPr txBox="1"/>
            <p:nvPr/>
          </p:nvSpPr>
          <p:spPr>
            <a:xfrm rot="16200000">
              <a:off x="5295931" y="3402169"/>
              <a:ext cx="431063" cy="254044"/>
            </a:xfrm>
            <a:prstGeom prst="rect">
              <a:avLst/>
            </a:prstGeom>
            <a:noFill/>
          </p:spPr>
          <p:txBody>
            <a:bodyPr wrap="none" rtlCol="0">
              <a:spAutoFit/>
            </a:bodyPr>
            <a:lstStyle/>
            <a:p>
              <a:pPr algn="ctr"/>
              <a:endParaRPr lang="en-US" sz="1051" dirty="0">
                <a:solidFill>
                  <a:srgbClr val="33424A"/>
                </a:solidFill>
              </a:endParaRPr>
            </a:p>
          </p:txBody>
        </p:sp>
      </p:grpSp>
      <p:grpSp>
        <p:nvGrpSpPr>
          <p:cNvPr id="52" name="Group 51"/>
          <p:cNvGrpSpPr/>
          <p:nvPr/>
        </p:nvGrpSpPr>
        <p:grpSpPr>
          <a:xfrm>
            <a:off x="3421620" y="4711936"/>
            <a:ext cx="287616" cy="563657"/>
            <a:chOff x="5366873" y="2916319"/>
            <a:chExt cx="287616" cy="1315281"/>
          </a:xfrm>
        </p:grpSpPr>
        <p:sp>
          <p:nvSpPr>
            <p:cNvPr id="54" name="Up-Down Arrow 53"/>
            <p:cNvSpPr/>
            <p:nvPr/>
          </p:nvSpPr>
          <p:spPr>
            <a:xfrm>
              <a:off x="5366873" y="2916319"/>
              <a:ext cx="287616" cy="1315281"/>
            </a:xfrm>
            <a:prstGeom prst="upDownArrow">
              <a:avLst>
                <a:gd name="adj1" fmla="val 71526"/>
                <a:gd name="adj2" fmla="val 50000"/>
              </a:avLst>
            </a:prstGeom>
            <a:solidFill>
              <a:schemeClr val="bg1"/>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5" name="TextBox 54"/>
            <p:cNvSpPr txBox="1"/>
            <p:nvPr/>
          </p:nvSpPr>
          <p:spPr>
            <a:xfrm rot="16200000">
              <a:off x="5295931" y="3402169"/>
              <a:ext cx="431063" cy="254044"/>
            </a:xfrm>
            <a:prstGeom prst="rect">
              <a:avLst/>
            </a:prstGeom>
            <a:noFill/>
          </p:spPr>
          <p:txBody>
            <a:bodyPr wrap="none" rtlCol="0">
              <a:spAutoFit/>
            </a:bodyPr>
            <a:lstStyle/>
            <a:p>
              <a:pPr algn="ctr"/>
              <a:endParaRPr lang="en-US" sz="1051" dirty="0">
                <a:solidFill>
                  <a:srgbClr val="33424A"/>
                </a:solidFill>
              </a:endParaRPr>
            </a:p>
          </p:txBody>
        </p:sp>
      </p:grpSp>
      <p:cxnSp>
        <p:nvCxnSpPr>
          <p:cNvPr id="10" name="Straight Arrow Connector 9"/>
          <p:cNvCxnSpPr/>
          <p:nvPr/>
        </p:nvCxnSpPr>
        <p:spPr>
          <a:xfrm flipH="1" flipV="1">
            <a:off x="1235595" y="1495343"/>
            <a:ext cx="0" cy="841651"/>
          </a:xfrm>
          <a:prstGeom prst="straightConnector1">
            <a:avLst/>
          </a:prstGeom>
          <a:noFill/>
          <a:ln w="28575">
            <a:solidFill>
              <a:schemeClr val="bg1">
                <a:lumMod val="65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p:nvPr/>
        </p:nvCxnSpPr>
        <p:spPr>
          <a:xfrm flipH="1" flipV="1">
            <a:off x="1725553" y="1495343"/>
            <a:ext cx="0" cy="841651"/>
          </a:xfrm>
          <a:prstGeom prst="straightConnector1">
            <a:avLst/>
          </a:prstGeom>
          <a:noFill/>
          <a:ln w="28575">
            <a:solidFill>
              <a:schemeClr val="bg1">
                <a:lumMod val="65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Freeform 62"/>
          <p:cNvSpPr/>
          <p:nvPr/>
        </p:nvSpPr>
        <p:spPr>
          <a:xfrm flipH="1">
            <a:off x="1725553" y="1959124"/>
            <a:ext cx="2418224" cy="384561"/>
          </a:xfrm>
          <a:custGeom>
            <a:avLst/>
            <a:gdLst>
              <a:gd name="connsiteX0" fmla="*/ 0 w 1948441"/>
              <a:gd name="connsiteY0" fmla="*/ 179462 h 179462"/>
              <a:gd name="connsiteX1" fmla="*/ 0 w 1948441"/>
              <a:gd name="connsiteY1" fmla="*/ 0 h 179462"/>
              <a:gd name="connsiteX2" fmla="*/ 1948441 w 1948441"/>
              <a:gd name="connsiteY2" fmla="*/ 0 h 179462"/>
            </a:gdLst>
            <a:ahLst/>
            <a:cxnLst>
              <a:cxn ang="0">
                <a:pos x="connsiteX0" y="connsiteY0"/>
              </a:cxn>
              <a:cxn ang="0">
                <a:pos x="connsiteX1" y="connsiteY1"/>
              </a:cxn>
              <a:cxn ang="0">
                <a:pos x="connsiteX2" y="connsiteY2"/>
              </a:cxn>
            </a:cxnLst>
            <a:rect l="l" t="t" r="r" b="b"/>
            <a:pathLst>
              <a:path w="1948441" h="179462">
                <a:moveTo>
                  <a:pt x="0" y="179462"/>
                </a:moveTo>
                <a:lnTo>
                  <a:pt x="0" y="0"/>
                </a:lnTo>
                <a:lnTo>
                  <a:pt x="1948441" y="0"/>
                </a:lnTo>
              </a:path>
            </a:pathLst>
          </a:custGeom>
          <a:noFill/>
          <a:ln w="28575">
            <a:solidFill>
              <a:schemeClr val="bg1">
                <a:lumMod val="65000"/>
              </a:schemeClr>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64" name="Freeform 63"/>
          <p:cNvSpPr/>
          <p:nvPr/>
        </p:nvSpPr>
        <p:spPr>
          <a:xfrm flipH="1">
            <a:off x="1235595" y="1783322"/>
            <a:ext cx="3406287" cy="550633"/>
          </a:xfrm>
          <a:custGeom>
            <a:avLst/>
            <a:gdLst>
              <a:gd name="connsiteX0" fmla="*/ 0 w 1948441"/>
              <a:gd name="connsiteY0" fmla="*/ 179462 h 179462"/>
              <a:gd name="connsiteX1" fmla="*/ 0 w 1948441"/>
              <a:gd name="connsiteY1" fmla="*/ 0 h 179462"/>
              <a:gd name="connsiteX2" fmla="*/ 1948441 w 1948441"/>
              <a:gd name="connsiteY2" fmla="*/ 0 h 179462"/>
            </a:gdLst>
            <a:ahLst/>
            <a:cxnLst>
              <a:cxn ang="0">
                <a:pos x="connsiteX0" y="connsiteY0"/>
              </a:cxn>
              <a:cxn ang="0">
                <a:pos x="connsiteX1" y="connsiteY1"/>
              </a:cxn>
              <a:cxn ang="0">
                <a:pos x="connsiteX2" y="connsiteY2"/>
              </a:cxn>
            </a:cxnLst>
            <a:rect l="l" t="t" r="r" b="b"/>
            <a:pathLst>
              <a:path w="1948441" h="179462">
                <a:moveTo>
                  <a:pt x="0" y="179462"/>
                </a:moveTo>
                <a:lnTo>
                  <a:pt x="0" y="0"/>
                </a:lnTo>
                <a:lnTo>
                  <a:pt x="1948441" y="0"/>
                </a:lnTo>
              </a:path>
            </a:pathLst>
          </a:custGeom>
          <a:noFill/>
          <a:ln w="28575">
            <a:solidFill>
              <a:schemeClr val="bg1">
                <a:lumMod val="65000"/>
              </a:schemeClr>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15" name="Oval 14"/>
          <p:cNvSpPr/>
          <p:nvPr/>
        </p:nvSpPr>
        <p:spPr>
          <a:xfrm flipH="1">
            <a:off x="1199897" y="1748013"/>
            <a:ext cx="88488" cy="84379"/>
          </a:xfrm>
          <a:prstGeom prst="ellipse">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p:cNvSpPr/>
          <p:nvPr/>
        </p:nvSpPr>
        <p:spPr>
          <a:xfrm flipH="1">
            <a:off x="1687329" y="1921089"/>
            <a:ext cx="88488" cy="84379"/>
          </a:xfrm>
          <a:prstGeom prst="ellipse">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p:cNvGrpSpPr/>
          <p:nvPr/>
        </p:nvGrpSpPr>
        <p:grpSpPr>
          <a:xfrm>
            <a:off x="2191151" y="1495343"/>
            <a:ext cx="1464328" cy="848340"/>
            <a:chOff x="2177753" y="1495343"/>
            <a:chExt cx="1464328" cy="848340"/>
          </a:xfrm>
        </p:grpSpPr>
        <p:cxnSp>
          <p:nvCxnSpPr>
            <p:cNvPr id="57" name="Straight Arrow Connector 56"/>
            <p:cNvCxnSpPr/>
            <p:nvPr/>
          </p:nvCxnSpPr>
          <p:spPr>
            <a:xfrm flipV="1">
              <a:off x="3596355" y="1495343"/>
              <a:ext cx="0" cy="841650"/>
            </a:xfrm>
            <a:prstGeom prst="straightConnector1">
              <a:avLst/>
            </a:prstGeom>
            <a:noFill/>
            <a:ln w="28575">
              <a:solidFill>
                <a:schemeClr val="bg1">
                  <a:lumMod val="65000"/>
                </a:schemeClr>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0"/>
            <p:cNvSpPr/>
            <p:nvPr/>
          </p:nvSpPr>
          <p:spPr>
            <a:xfrm>
              <a:off x="2177753" y="2150342"/>
              <a:ext cx="1420026" cy="193341"/>
            </a:xfrm>
            <a:custGeom>
              <a:avLst/>
              <a:gdLst>
                <a:gd name="connsiteX0" fmla="*/ 0 w 1948441"/>
                <a:gd name="connsiteY0" fmla="*/ 179462 h 179462"/>
                <a:gd name="connsiteX1" fmla="*/ 0 w 1948441"/>
                <a:gd name="connsiteY1" fmla="*/ 0 h 179462"/>
                <a:gd name="connsiteX2" fmla="*/ 1948441 w 1948441"/>
                <a:gd name="connsiteY2" fmla="*/ 0 h 179462"/>
              </a:gdLst>
              <a:ahLst/>
              <a:cxnLst>
                <a:cxn ang="0">
                  <a:pos x="connsiteX0" y="connsiteY0"/>
                </a:cxn>
                <a:cxn ang="0">
                  <a:pos x="connsiteX1" y="connsiteY1"/>
                </a:cxn>
                <a:cxn ang="0">
                  <a:pos x="connsiteX2" y="connsiteY2"/>
                </a:cxn>
              </a:cxnLst>
              <a:rect l="l" t="t" r="r" b="b"/>
              <a:pathLst>
                <a:path w="1948441" h="179462">
                  <a:moveTo>
                    <a:pt x="0" y="179462"/>
                  </a:moveTo>
                  <a:lnTo>
                    <a:pt x="0" y="0"/>
                  </a:lnTo>
                  <a:lnTo>
                    <a:pt x="1948441" y="0"/>
                  </a:lnTo>
                </a:path>
              </a:pathLst>
            </a:custGeom>
            <a:noFill/>
            <a:ln w="28575">
              <a:solidFill>
                <a:schemeClr val="bg1">
                  <a:lumMod val="65000"/>
                </a:schemeClr>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66" name="Oval 65"/>
            <p:cNvSpPr/>
            <p:nvPr/>
          </p:nvSpPr>
          <p:spPr>
            <a:xfrm>
              <a:off x="3553593" y="2111023"/>
              <a:ext cx="88488" cy="84378"/>
            </a:xfrm>
            <a:prstGeom prst="ellipse">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8" name="TextBox 67"/>
          <p:cNvSpPr txBox="1"/>
          <p:nvPr/>
        </p:nvSpPr>
        <p:spPr>
          <a:xfrm>
            <a:off x="406091" y="880105"/>
            <a:ext cx="1031351" cy="600164"/>
          </a:xfrm>
          <a:prstGeom prst="rect">
            <a:avLst/>
          </a:prstGeom>
          <a:noFill/>
        </p:spPr>
        <p:txBody>
          <a:bodyPr wrap="square" rtlCol="0">
            <a:spAutoFit/>
          </a:bodyPr>
          <a:lstStyle/>
          <a:p>
            <a:pPr algn="r"/>
            <a:r>
              <a:rPr lang="en-US" sz="1100" dirty="0">
                <a:solidFill>
                  <a:srgbClr val="33424A"/>
                </a:solidFill>
              </a:rPr>
              <a:t>HTTP(s)</a:t>
            </a:r>
          </a:p>
          <a:p>
            <a:pPr algn="r"/>
            <a:r>
              <a:rPr lang="en-US" sz="1100" dirty="0">
                <a:solidFill>
                  <a:srgbClr val="33424A"/>
                </a:solidFill>
              </a:rPr>
              <a:t>interface to VoWiFi app</a:t>
            </a:r>
          </a:p>
        </p:txBody>
      </p:sp>
      <p:sp>
        <p:nvSpPr>
          <p:cNvPr id="70" name="TextBox 69"/>
          <p:cNvSpPr txBox="1"/>
          <p:nvPr/>
        </p:nvSpPr>
        <p:spPr>
          <a:xfrm>
            <a:off x="3284279" y="880212"/>
            <a:ext cx="1357603" cy="600164"/>
          </a:xfrm>
          <a:prstGeom prst="rect">
            <a:avLst/>
          </a:prstGeom>
          <a:noFill/>
        </p:spPr>
        <p:txBody>
          <a:bodyPr wrap="square" rtlCol="0">
            <a:spAutoFit/>
          </a:bodyPr>
          <a:lstStyle/>
          <a:p>
            <a:r>
              <a:rPr lang="en-US" sz="1100" dirty="0">
                <a:solidFill>
                  <a:srgbClr val="33424A"/>
                </a:solidFill>
              </a:rPr>
              <a:t>Fault &amp; configuration management</a:t>
            </a:r>
          </a:p>
        </p:txBody>
      </p:sp>
    </p:spTree>
    <p:extLst>
      <p:ext uri="{BB962C8B-B14F-4D97-AF65-F5344CB8AC3E}">
        <p14:creationId xmlns:p14="http://schemas.microsoft.com/office/powerpoint/2010/main" val="1578931400"/>
      </p:ext>
    </p:extLst>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300"/>
              </a:spcAft>
            </a:pPr>
            <a:r>
              <a:rPr lang="en-US" sz="2000" b="1" dirty="0"/>
              <a:t>Decentralized</a:t>
            </a:r>
          </a:p>
          <a:p>
            <a:pPr lvl="1">
              <a:spcAft>
                <a:spcPts val="300"/>
              </a:spcAft>
            </a:pPr>
            <a:r>
              <a:rPr lang="en-US" dirty="0"/>
              <a:t>Every node in the cluster has same role. No single point of failure since data is distributed across the cluster (each node contains different data)</a:t>
            </a:r>
          </a:p>
          <a:p>
            <a:pPr>
              <a:spcAft>
                <a:spcPts val="300"/>
              </a:spcAft>
            </a:pPr>
            <a:r>
              <a:rPr lang="en-US" sz="2000" b="1" dirty="0"/>
              <a:t>Replication support and Multi Data Center Replication</a:t>
            </a:r>
          </a:p>
          <a:p>
            <a:pPr lvl="1">
              <a:spcAft>
                <a:spcPts val="300"/>
              </a:spcAft>
            </a:pPr>
            <a:r>
              <a:rPr lang="en-US" dirty="0"/>
              <a:t>Designed as a distributed architecture for deployment of large number of nodes across multiple data centers</a:t>
            </a:r>
          </a:p>
          <a:p>
            <a:pPr lvl="1">
              <a:spcAft>
                <a:spcPts val="300"/>
              </a:spcAft>
            </a:pPr>
            <a:r>
              <a:rPr lang="en-US" dirty="0"/>
              <a:t>Flexibility in handling redundancy for failover and disaster recovery</a:t>
            </a:r>
          </a:p>
          <a:p>
            <a:pPr>
              <a:spcAft>
                <a:spcPts val="300"/>
              </a:spcAft>
            </a:pPr>
            <a:r>
              <a:rPr lang="en-US" sz="2000" b="1" dirty="0"/>
              <a:t>Scalability</a:t>
            </a:r>
          </a:p>
          <a:p>
            <a:pPr lvl="1">
              <a:spcAft>
                <a:spcPts val="300"/>
              </a:spcAft>
            </a:pPr>
            <a:r>
              <a:rPr lang="en-US" dirty="0"/>
              <a:t>Read and Write throughput increase linearly as new nodes are added</a:t>
            </a:r>
          </a:p>
          <a:p>
            <a:pPr>
              <a:spcAft>
                <a:spcPts val="300"/>
              </a:spcAft>
            </a:pPr>
            <a:r>
              <a:rPr lang="en-US" sz="2000" b="1" dirty="0"/>
              <a:t>Fault-tolerant</a:t>
            </a:r>
          </a:p>
          <a:p>
            <a:pPr lvl="1">
              <a:spcAft>
                <a:spcPts val="300"/>
              </a:spcAft>
            </a:pPr>
            <a:r>
              <a:rPr lang="en-US" dirty="0"/>
              <a:t>Data is automatically replicated to multiple nodes for fault tolerance. Failed nodes can be replaced with no down time</a:t>
            </a:r>
          </a:p>
          <a:p>
            <a:pPr>
              <a:spcAft>
                <a:spcPts val="300"/>
              </a:spcAft>
            </a:pPr>
            <a:r>
              <a:rPr lang="en-US" sz="2000" b="1" dirty="0"/>
              <a:t>Query language</a:t>
            </a:r>
          </a:p>
          <a:p>
            <a:pPr lvl="1">
              <a:spcAft>
                <a:spcPts val="300"/>
              </a:spcAft>
            </a:pPr>
            <a:r>
              <a:rPr lang="en-US" dirty="0"/>
              <a:t>CQL (Cassandra Query Language) – simple API for Cassandra access</a:t>
            </a:r>
          </a:p>
        </p:txBody>
      </p:sp>
      <p:sp>
        <p:nvSpPr>
          <p:cNvPr id="3" name="Title 2"/>
          <p:cNvSpPr>
            <a:spLocks noGrp="1"/>
          </p:cNvSpPr>
          <p:nvPr>
            <p:ph type="title"/>
          </p:nvPr>
        </p:nvSpPr>
        <p:spPr/>
        <p:txBody>
          <a:bodyPr/>
          <a:lstStyle/>
          <a:p>
            <a:r>
              <a:rPr lang="en-US" dirty="0"/>
              <a:t>Cassandra Key Feature Set</a:t>
            </a:r>
          </a:p>
        </p:txBody>
      </p:sp>
    </p:spTree>
    <p:extLst>
      <p:ext uri="{BB962C8B-B14F-4D97-AF65-F5344CB8AC3E}">
        <p14:creationId xmlns:p14="http://schemas.microsoft.com/office/powerpoint/2010/main" val="4088147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Server Platform Software</a:t>
            </a:r>
          </a:p>
        </p:txBody>
      </p:sp>
      <p:graphicFrame>
        <p:nvGraphicFramePr>
          <p:cNvPr id="6" name="Table 5"/>
          <p:cNvGraphicFramePr>
            <a:graphicFrameLocks noGrp="1"/>
          </p:cNvGraphicFramePr>
          <p:nvPr>
            <p:extLst>
              <p:ext uri="{D42A27DB-BD31-4B8C-83A1-F6EECF244321}">
                <p14:modId xmlns:p14="http://schemas.microsoft.com/office/powerpoint/2010/main" val="64909732"/>
              </p:ext>
            </p:extLst>
          </p:nvPr>
        </p:nvGraphicFramePr>
        <p:xfrm>
          <a:off x="726287" y="1298936"/>
          <a:ext cx="10678801" cy="4282058"/>
        </p:xfrm>
        <a:graphic>
          <a:graphicData uri="http://schemas.openxmlformats.org/drawingml/2006/table">
            <a:tbl>
              <a:tblPr firstRow="1" firstCol="1" bandRow="1">
                <a:tableStyleId>{5940675A-B579-460E-94D1-54222C63F5DA}</a:tableStyleId>
              </a:tblPr>
              <a:tblGrid>
                <a:gridCol w="3223106">
                  <a:extLst>
                    <a:ext uri="{9D8B030D-6E8A-4147-A177-3AD203B41FA5}">
                      <a16:colId xmlns:a16="http://schemas.microsoft.com/office/drawing/2014/main" xmlns="" val="20000"/>
                    </a:ext>
                  </a:extLst>
                </a:gridCol>
                <a:gridCol w="2329238">
                  <a:extLst>
                    <a:ext uri="{9D8B030D-6E8A-4147-A177-3AD203B41FA5}">
                      <a16:colId xmlns:a16="http://schemas.microsoft.com/office/drawing/2014/main" xmlns="" val="20001"/>
                    </a:ext>
                  </a:extLst>
                </a:gridCol>
                <a:gridCol w="2409371">
                  <a:extLst>
                    <a:ext uri="{9D8B030D-6E8A-4147-A177-3AD203B41FA5}">
                      <a16:colId xmlns:a16="http://schemas.microsoft.com/office/drawing/2014/main" xmlns="" val="20002"/>
                    </a:ext>
                  </a:extLst>
                </a:gridCol>
                <a:gridCol w="2717086">
                  <a:extLst>
                    <a:ext uri="{9D8B030D-6E8A-4147-A177-3AD203B41FA5}">
                      <a16:colId xmlns:a16="http://schemas.microsoft.com/office/drawing/2014/main" xmlns="" val="20003"/>
                    </a:ext>
                  </a:extLst>
                </a:gridCol>
              </a:tblGrid>
              <a:tr h="956637">
                <a:tc>
                  <a:txBody>
                    <a:bodyPr/>
                    <a:lstStyle/>
                    <a:p>
                      <a:pPr marL="0" marR="0" algn="l">
                        <a:lnSpc>
                          <a:spcPct val="120000"/>
                        </a:lnSpc>
                        <a:spcBef>
                          <a:spcPts val="600"/>
                        </a:spcBef>
                        <a:spcAft>
                          <a:spcPts val="0"/>
                        </a:spcAft>
                        <a:tabLst>
                          <a:tab pos="685800" algn="l"/>
                        </a:tabLst>
                      </a:pPr>
                      <a:r>
                        <a:rPr lang="en-US" sz="1800" b="1" dirty="0">
                          <a:effectLst/>
                        </a:rPr>
                        <a:t>Application</a:t>
                      </a:r>
                      <a:endParaRPr lang="en-US" sz="18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defTabSz="914400" rtl="0" eaLnBrk="1" latinLnBrk="0" hangingPunct="1">
                        <a:lnSpc>
                          <a:spcPct val="120000"/>
                        </a:lnSpc>
                        <a:spcBef>
                          <a:spcPts val="600"/>
                        </a:spcBef>
                        <a:spcAft>
                          <a:spcPts val="0"/>
                        </a:spcAft>
                        <a:tabLst>
                          <a:tab pos="685800" algn="l"/>
                        </a:tabLst>
                      </a:pPr>
                      <a:r>
                        <a:rPr lang="en-US" sz="1800" b="1" kern="1200" dirty="0">
                          <a:solidFill>
                            <a:schemeClr val="tx1"/>
                          </a:solidFill>
                          <a:effectLst/>
                          <a:latin typeface="+mn-lt"/>
                          <a:ea typeface="+mn-ea"/>
                          <a:cs typeface="+mn-cs"/>
                        </a:rPr>
                        <a:t>AcS/HSM</a:t>
                      </a:r>
                    </a:p>
                  </a:txBody>
                  <a:tcPr marL="68580" marR="68580" marT="0" marB="0" anchor="ctr">
                    <a:lnT w="381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defTabSz="914400" rtl="0" eaLnBrk="1" latinLnBrk="0" hangingPunct="1">
                        <a:lnSpc>
                          <a:spcPct val="120000"/>
                        </a:lnSpc>
                        <a:spcBef>
                          <a:spcPts val="600"/>
                        </a:spcBef>
                        <a:spcAft>
                          <a:spcPts val="0"/>
                        </a:spcAft>
                        <a:tabLst>
                          <a:tab pos="685800" algn="l"/>
                        </a:tabLst>
                      </a:pPr>
                      <a:r>
                        <a:rPr lang="en-US" sz="1800" b="1" kern="1200" dirty="0">
                          <a:solidFill>
                            <a:schemeClr val="tx1"/>
                          </a:solidFill>
                          <a:effectLst/>
                          <a:latin typeface="+mn-lt"/>
                          <a:ea typeface="+mn-ea"/>
                          <a:cs typeface="+mn-cs"/>
                        </a:rPr>
                        <a:t>Admin Portal</a:t>
                      </a:r>
                    </a:p>
                  </a:txBody>
                  <a:tcPr marL="68580" marR="68580" marT="0" marB="0" anchor="ctr">
                    <a:lnT w="381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defTabSz="914400" rtl="0" eaLnBrk="1" latinLnBrk="0" hangingPunct="1">
                        <a:lnSpc>
                          <a:spcPct val="120000"/>
                        </a:lnSpc>
                        <a:spcBef>
                          <a:spcPts val="600"/>
                        </a:spcBef>
                        <a:spcAft>
                          <a:spcPts val="0"/>
                        </a:spcAft>
                        <a:tabLst>
                          <a:tab pos="685800" algn="l"/>
                        </a:tabLst>
                      </a:pPr>
                      <a:r>
                        <a:rPr lang="en-US" sz="1800" b="1" kern="1200" dirty="0">
                          <a:solidFill>
                            <a:schemeClr val="tx1"/>
                          </a:solidFill>
                          <a:effectLst/>
                          <a:latin typeface="+mn-lt"/>
                          <a:ea typeface="+mn-ea"/>
                          <a:cs typeface="+mn-cs"/>
                        </a:rPr>
                        <a:t>HSDB </a:t>
                      </a:r>
                    </a:p>
                    <a:p>
                      <a:pPr marL="0" marR="0" algn="ctr" defTabSz="914400" rtl="0" eaLnBrk="1" latinLnBrk="0" hangingPunct="1">
                        <a:lnSpc>
                          <a:spcPct val="120000"/>
                        </a:lnSpc>
                        <a:spcBef>
                          <a:spcPts val="0"/>
                        </a:spcBef>
                        <a:spcAft>
                          <a:spcPts val="0"/>
                        </a:spcAft>
                        <a:tabLst>
                          <a:tab pos="685800" algn="l"/>
                        </a:tabLst>
                      </a:pPr>
                      <a:r>
                        <a:rPr lang="en-US" sz="1400" b="1" kern="1200" dirty="0">
                          <a:solidFill>
                            <a:schemeClr val="tx1"/>
                          </a:solidFill>
                          <a:effectLst/>
                          <a:latin typeface="+mn-lt"/>
                          <a:ea typeface="+mn-ea"/>
                          <a:cs typeface="+mn-cs"/>
                        </a:rPr>
                        <a:t>(Available in Release 10</a:t>
                      </a:r>
                      <a:r>
                        <a:rPr lang="en-US" sz="1400" b="1" kern="1200" baseline="0" dirty="0">
                          <a:solidFill>
                            <a:schemeClr val="tx1"/>
                          </a:solidFill>
                          <a:effectLst/>
                          <a:latin typeface="+mn-lt"/>
                          <a:ea typeface="+mn-ea"/>
                          <a:cs typeface="+mn-cs"/>
                        </a:rPr>
                        <a:t>)</a:t>
                      </a:r>
                      <a:endParaRPr lang="en-US" sz="1400" b="1" kern="1200" dirty="0">
                        <a:solidFill>
                          <a:schemeClr val="tx1"/>
                        </a:solidFill>
                        <a:effectLst/>
                        <a:latin typeface="+mn-lt"/>
                        <a:ea typeface="+mn-ea"/>
                        <a:cs typeface="+mn-cs"/>
                      </a:endParaRPr>
                    </a:p>
                  </a:txBody>
                  <a:tcPr marL="68580" marR="68580" marT="0" marB="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val="10000"/>
                  </a:ext>
                </a:extLst>
              </a:tr>
              <a:tr h="1053578">
                <a:tc>
                  <a:txBody>
                    <a:bodyPr/>
                    <a:lstStyle/>
                    <a:p>
                      <a:pPr marL="0" marR="0" algn="l">
                        <a:lnSpc>
                          <a:spcPct val="120000"/>
                        </a:lnSpc>
                        <a:spcBef>
                          <a:spcPts val="600"/>
                        </a:spcBef>
                        <a:spcAft>
                          <a:spcPts val="0"/>
                        </a:spcAft>
                        <a:tabLst>
                          <a:tab pos="685800" algn="l"/>
                        </a:tabLst>
                      </a:pPr>
                      <a:r>
                        <a:rPr lang="en-US" sz="1400" b="1" dirty="0" err="1">
                          <a:effectLst/>
                        </a:rPr>
                        <a:t>Taqua</a:t>
                      </a:r>
                      <a:r>
                        <a:rPr lang="en-US" sz="1400" b="1" dirty="0">
                          <a:effectLst/>
                        </a:rPr>
                        <a:t> Platform Layer</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38100" cap="flat" cmpd="sng" algn="ctr">
                      <a:solidFill>
                        <a:schemeClr val="tx1"/>
                      </a:solidFill>
                      <a:prstDash val="solid"/>
                      <a:round/>
                      <a:headEnd type="none" w="med" len="med"/>
                      <a:tailEnd type="none" w="med" len="med"/>
                    </a:lnL>
                    <a:solidFill>
                      <a:schemeClr val="bg1">
                        <a:lumMod val="85000"/>
                      </a:schemeClr>
                    </a:solidFill>
                  </a:tcPr>
                </a:tc>
                <a:tc gridSpan="2">
                  <a:txBody>
                    <a:bodyPr/>
                    <a:lstStyle/>
                    <a:p>
                      <a:pPr algn="ctr"/>
                      <a:r>
                        <a:rPr lang="en-US" dirty="0"/>
                        <a:t>T7100</a:t>
                      </a:r>
                      <a:endParaRPr lang="en-US" sz="1800" dirty="0"/>
                    </a:p>
                  </a:txBody>
                  <a:tcPr marL="68580" marR="68580" marT="0" marB="0" anchor="ctr"/>
                </a:tc>
                <a:tc hMerge="1">
                  <a:txBody>
                    <a:bodyPr/>
                    <a:lstStyle/>
                    <a:p>
                      <a:pPr marL="20320" marR="0" algn="ctr">
                        <a:lnSpc>
                          <a:spcPct val="120000"/>
                        </a:lnSpc>
                        <a:spcBef>
                          <a:spcPts val="600"/>
                        </a:spcBef>
                        <a:spcAft>
                          <a:spcPts val="0"/>
                        </a:spcAft>
                        <a:tabLst>
                          <a:tab pos="685800" algn="l"/>
                        </a:tabLs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ct val="120000"/>
                        </a:lnSpc>
                        <a:spcBef>
                          <a:spcPts val="600"/>
                        </a:spcBef>
                        <a:spcAft>
                          <a:spcPts val="0"/>
                        </a:spcAft>
                        <a:tabLst>
                          <a:tab pos="685800" algn="l"/>
                        </a:tabLst>
                      </a:pPr>
                      <a:r>
                        <a:rPr lang="en-US" sz="1800" kern="1200" dirty="0">
                          <a:solidFill>
                            <a:schemeClr val="tx1"/>
                          </a:solidFill>
                          <a:effectLst/>
                          <a:latin typeface="+mn-lt"/>
                          <a:ea typeface="+mn-ea"/>
                          <a:cs typeface="+mn-cs"/>
                        </a:rPr>
                        <a:t>Apache Cassandra</a:t>
                      </a:r>
                    </a:p>
                  </a:txBody>
                  <a:tcPr marL="68580" marR="68580" marT="0"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261628">
                <a:tc>
                  <a:txBody>
                    <a:bodyPr/>
                    <a:lstStyle/>
                    <a:p>
                      <a:pPr marL="0" marR="0" algn="l">
                        <a:lnSpc>
                          <a:spcPct val="120000"/>
                        </a:lnSpc>
                        <a:spcBef>
                          <a:spcPts val="600"/>
                        </a:spcBef>
                        <a:spcAft>
                          <a:spcPts val="0"/>
                        </a:spcAft>
                        <a:tabLst>
                          <a:tab pos="685800" algn="l"/>
                        </a:tabLst>
                      </a:pPr>
                      <a:endParaRPr lang="en-US" sz="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38100" cap="flat" cmpd="sng" algn="ctr">
                      <a:solidFill>
                        <a:schemeClr val="tx1"/>
                      </a:solidFill>
                      <a:prstDash val="solid"/>
                      <a:round/>
                      <a:headEnd type="none" w="med" len="med"/>
                      <a:tailEnd type="none" w="med" len="med"/>
                    </a:lnL>
                    <a:solidFill>
                      <a:schemeClr val="tx1"/>
                    </a:solidFill>
                  </a:tcPr>
                </a:tc>
                <a:tc gridSpan="2">
                  <a:txBody>
                    <a:bodyPr/>
                    <a:lstStyle/>
                    <a:p>
                      <a:pPr marL="0" marR="0" algn="ctr" defTabSz="914400" rtl="0" eaLnBrk="1" latinLnBrk="0" hangingPunct="1">
                        <a:lnSpc>
                          <a:spcPct val="120000"/>
                        </a:lnSpc>
                        <a:spcBef>
                          <a:spcPts val="600"/>
                        </a:spcBef>
                        <a:spcAft>
                          <a:spcPts val="0"/>
                        </a:spcAft>
                        <a:tabLst>
                          <a:tab pos="685800" algn="l"/>
                        </a:tabLst>
                      </a:pPr>
                      <a:endParaRPr lang="en-US" sz="400" kern="1200" dirty="0">
                        <a:solidFill>
                          <a:schemeClr val="tx1"/>
                        </a:solidFill>
                        <a:effectLst/>
                        <a:latin typeface="+mn-lt"/>
                        <a:ea typeface="+mn-ea"/>
                        <a:cs typeface="+mn-cs"/>
                      </a:endParaRPr>
                    </a:p>
                  </a:txBody>
                  <a:tcPr marL="68580" marR="68580" marT="0" marB="0" anchor="ctr">
                    <a:solidFill>
                      <a:schemeClr val="tx1"/>
                    </a:solidFill>
                  </a:tcPr>
                </a:tc>
                <a:tc hMerge="1">
                  <a:txBody>
                    <a:bodyPr/>
                    <a:lstStyle/>
                    <a:p>
                      <a:endParaRPr lang="en-US"/>
                    </a:p>
                  </a:txBody>
                  <a:tcPr/>
                </a:tc>
                <a:tc>
                  <a:txBody>
                    <a:bodyPr/>
                    <a:lstStyle/>
                    <a:p>
                      <a:pPr marL="0" marR="0" algn="ctr" defTabSz="914400" rtl="0" eaLnBrk="1" latinLnBrk="0" hangingPunct="1">
                        <a:lnSpc>
                          <a:spcPct val="120000"/>
                        </a:lnSpc>
                        <a:spcBef>
                          <a:spcPts val="600"/>
                        </a:spcBef>
                        <a:spcAft>
                          <a:spcPts val="0"/>
                        </a:spcAft>
                        <a:tabLst>
                          <a:tab pos="685800" algn="l"/>
                        </a:tabLst>
                      </a:pPr>
                      <a:endParaRPr lang="en-US" sz="400" kern="1200" dirty="0">
                        <a:solidFill>
                          <a:schemeClr val="tx1"/>
                        </a:solidFill>
                        <a:effectLst/>
                        <a:latin typeface="+mn-lt"/>
                        <a:ea typeface="+mn-ea"/>
                        <a:cs typeface="+mn-cs"/>
                      </a:endParaRPr>
                    </a:p>
                  </a:txBody>
                  <a:tcPr marL="68580" marR="68580" marT="0" marB="0" anchor="ctr">
                    <a:lnR w="38100"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xmlns="" val="10002"/>
                  </a:ext>
                </a:extLst>
              </a:tr>
              <a:tr h="1053578">
                <a:tc>
                  <a:txBody>
                    <a:bodyPr/>
                    <a:lstStyle/>
                    <a:p>
                      <a:pPr marL="0" marR="0" algn="l">
                        <a:lnSpc>
                          <a:spcPct val="120000"/>
                        </a:lnSpc>
                        <a:spcBef>
                          <a:spcPts val="600"/>
                        </a:spcBef>
                        <a:spcAft>
                          <a:spcPts val="0"/>
                        </a:spcAft>
                        <a:tabLst>
                          <a:tab pos="685800" algn="l"/>
                        </a:tabLst>
                      </a:pPr>
                      <a:r>
                        <a:rPr lang="en-US" sz="1400" b="1" dirty="0">
                          <a:effectLst/>
                        </a:rPr>
                        <a:t>Guest Operating System</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38100" cap="flat" cmpd="sng" algn="ctr">
                      <a:solidFill>
                        <a:schemeClr val="tx1"/>
                      </a:solidFill>
                      <a:prstDash val="solid"/>
                      <a:round/>
                      <a:headEnd type="none" w="med" len="med"/>
                      <a:tailEnd type="none" w="med" len="med"/>
                    </a:lnL>
                    <a:solidFill>
                      <a:schemeClr val="bg1">
                        <a:lumMod val="85000"/>
                      </a:schemeClr>
                    </a:solidFill>
                  </a:tcPr>
                </a:tc>
                <a:tc gridSpan="2">
                  <a:txBody>
                    <a:bodyPr/>
                    <a:lstStyle/>
                    <a:p>
                      <a:pPr marL="0" marR="0" algn="ctr" defTabSz="914400" rtl="0" eaLnBrk="1" latinLnBrk="0" hangingPunct="1">
                        <a:lnSpc>
                          <a:spcPct val="120000"/>
                        </a:lnSpc>
                        <a:spcBef>
                          <a:spcPts val="600"/>
                        </a:spcBef>
                        <a:spcAft>
                          <a:spcPts val="0"/>
                        </a:spcAft>
                        <a:tabLst>
                          <a:tab pos="685800" algn="l"/>
                        </a:tabLst>
                      </a:pPr>
                      <a:r>
                        <a:rPr lang="en-US" sz="1400" kern="1200" dirty="0" err="1">
                          <a:solidFill>
                            <a:schemeClr val="tx1"/>
                          </a:solidFill>
                          <a:effectLst/>
                          <a:latin typeface="+mn-lt"/>
                          <a:ea typeface="+mn-ea"/>
                          <a:cs typeface="+mn-cs"/>
                        </a:rPr>
                        <a:t>RedHat</a:t>
                      </a:r>
                      <a:r>
                        <a:rPr lang="en-US" sz="1400" kern="1200" dirty="0">
                          <a:solidFill>
                            <a:schemeClr val="tx1"/>
                          </a:solidFill>
                          <a:effectLst/>
                          <a:latin typeface="+mn-lt"/>
                          <a:ea typeface="+mn-ea"/>
                          <a:cs typeface="+mn-cs"/>
                        </a:rPr>
                        <a:t> </a:t>
                      </a:r>
                      <a:r>
                        <a:rPr lang="en-US" sz="1400" strike="noStrike" kern="1200" baseline="0" dirty="0">
                          <a:solidFill>
                            <a:schemeClr val="tx1"/>
                          </a:solidFill>
                          <a:effectLst/>
                          <a:latin typeface="+mn-lt"/>
                          <a:ea typeface="+mn-ea"/>
                          <a:cs typeface="+mn-cs"/>
                        </a:rPr>
                        <a:t>Enterprise 6.7</a:t>
                      </a:r>
                    </a:p>
                  </a:txBody>
                  <a:tcPr marL="68580" marR="68580" marT="0" marB="0" anchor="ctr"/>
                </a:tc>
                <a:tc hMerge="1">
                  <a:txBody>
                    <a:bodyPr/>
                    <a:lstStyle/>
                    <a:p>
                      <a:endParaRPr lang="en-US"/>
                    </a:p>
                  </a:txBody>
                  <a:tcPr/>
                </a:tc>
                <a:tc>
                  <a:txBody>
                    <a:bodyPr/>
                    <a:lstStyle/>
                    <a:p>
                      <a:pPr marL="0" marR="0" algn="ctr" defTabSz="914400" rtl="0" eaLnBrk="1" latinLnBrk="0" hangingPunct="1">
                        <a:lnSpc>
                          <a:spcPct val="120000"/>
                        </a:lnSpc>
                        <a:spcBef>
                          <a:spcPts val="600"/>
                        </a:spcBef>
                        <a:spcAft>
                          <a:spcPts val="0"/>
                        </a:spcAft>
                        <a:tabLst>
                          <a:tab pos="685800" algn="l"/>
                        </a:tabLst>
                      </a:pPr>
                      <a:r>
                        <a:rPr lang="en-US" sz="1400" kern="1200" dirty="0" err="1">
                          <a:solidFill>
                            <a:schemeClr val="tx1"/>
                          </a:solidFill>
                          <a:effectLst/>
                          <a:latin typeface="+mn-lt"/>
                          <a:ea typeface="+mn-ea"/>
                          <a:cs typeface="+mn-cs"/>
                        </a:rPr>
                        <a:t>Redhat</a:t>
                      </a:r>
                      <a:r>
                        <a:rPr lang="en-US" sz="1400" kern="1200" dirty="0">
                          <a:solidFill>
                            <a:schemeClr val="tx1"/>
                          </a:solidFill>
                          <a:effectLst/>
                          <a:latin typeface="+mn-lt"/>
                          <a:ea typeface="+mn-ea"/>
                          <a:cs typeface="+mn-cs"/>
                        </a:rPr>
                        <a:t> Enterprise</a:t>
                      </a:r>
                      <a:r>
                        <a:rPr lang="en-US" sz="1400" kern="1200" baseline="0" dirty="0">
                          <a:solidFill>
                            <a:schemeClr val="tx1"/>
                          </a:solidFill>
                          <a:effectLst/>
                          <a:latin typeface="+mn-lt"/>
                          <a:ea typeface="+mn-ea"/>
                          <a:cs typeface="+mn-cs"/>
                        </a:rPr>
                        <a:t> 7.x</a:t>
                      </a:r>
                      <a:endParaRPr lang="en-US" sz="1400" kern="1200" dirty="0">
                        <a:solidFill>
                          <a:schemeClr val="tx1"/>
                        </a:solidFill>
                        <a:effectLst/>
                        <a:latin typeface="+mn-lt"/>
                        <a:ea typeface="+mn-ea"/>
                        <a:cs typeface="+mn-cs"/>
                      </a:endParaRPr>
                    </a:p>
                  </a:txBody>
                  <a:tcPr marL="68580" marR="68580" marT="0"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3"/>
                  </a:ext>
                </a:extLst>
              </a:tr>
              <a:tr h="956637">
                <a:tc>
                  <a:txBody>
                    <a:bodyPr/>
                    <a:lstStyle/>
                    <a:p>
                      <a:pPr marL="0" marR="0" algn="l">
                        <a:lnSpc>
                          <a:spcPct val="120000"/>
                        </a:lnSpc>
                        <a:spcBef>
                          <a:spcPts val="600"/>
                        </a:spcBef>
                        <a:spcAft>
                          <a:spcPts val="0"/>
                        </a:spcAft>
                        <a:tabLst>
                          <a:tab pos="685800" algn="l"/>
                        </a:tabLst>
                      </a:pPr>
                      <a:r>
                        <a:rPr lang="en-US" sz="1400" b="1" dirty="0">
                          <a:effectLst/>
                        </a:rPr>
                        <a:t>Hypervisor Option</a:t>
                      </a:r>
                      <a:r>
                        <a:rPr lang="en-US" sz="1400" b="1" baseline="0" dirty="0">
                          <a:effectLst/>
                        </a:rPr>
                        <a:t> </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457200" marR="0" algn="ctr">
                        <a:lnSpc>
                          <a:spcPct val="120000"/>
                        </a:lnSpc>
                        <a:spcBef>
                          <a:spcPts val="600"/>
                        </a:spcBef>
                        <a:spcAft>
                          <a:spcPts val="0"/>
                        </a:spcAft>
                        <a:tabLst>
                          <a:tab pos="685800" algn="l"/>
                        </a:tabLst>
                      </a:pPr>
                      <a:r>
                        <a:rPr lang="en-US" sz="1400" dirty="0">
                          <a:solidFill>
                            <a:schemeClr val="tx1"/>
                          </a:solidFill>
                          <a:effectLst/>
                        </a:rPr>
                        <a:t>VMWare vSphere Hypervisor (</a:t>
                      </a:r>
                      <a:r>
                        <a:rPr lang="en-US" sz="1400" dirty="0" err="1">
                          <a:solidFill>
                            <a:schemeClr val="tx1"/>
                          </a:solidFill>
                          <a:effectLst/>
                        </a:rPr>
                        <a:t>ESXi</a:t>
                      </a:r>
                      <a:r>
                        <a:rPr lang="en-US" sz="1400" dirty="0">
                          <a:solidFill>
                            <a:schemeClr val="tx1"/>
                          </a:solidFill>
                          <a:effectLst/>
                        </a:rPr>
                        <a:t>) 6.x </a:t>
                      </a:r>
                      <a:endParaRPr lang="en-US" sz="1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defTabSz="914400" rtl="0" eaLnBrk="1" latinLnBrk="0" hangingPunct="1">
                        <a:lnSpc>
                          <a:spcPct val="120000"/>
                        </a:lnSpc>
                        <a:spcBef>
                          <a:spcPts val="600"/>
                        </a:spcBef>
                        <a:spcAft>
                          <a:spcPts val="0"/>
                        </a:spcAft>
                        <a:tabLst>
                          <a:tab pos="685800" algn="l"/>
                        </a:tabLst>
                      </a:pPr>
                      <a:endParaRPr lang="en-US" sz="1400" kern="1200" dirty="0">
                        <a:solidFill>
                          <a:srgbClr val="FF0000"/>
                        </a:solidFill>
                        <a:effectLst/>
                        <a:latin typeface="+mn-lt"/>
                        <a:ea typeface="+mn-ea"/>
                        <a:cs typeface="+mn-cs"/>
                      </a:endParaRPr>
                    </a:p>
                  </a:txBody>
                  <a:tcPr marL="68580" marR="68580" marT="0" marB="0" anchor="ctr"/>
                </a:tc>
                <a:extLst>
                  <a:ext uri="{0D108BD9-81ED-4DB2-BD59-A6C34878D82A}">
                    <a16:rowId xmlns:a16="http://schemas.microsoft.com/office/drawing/2014/main" xmlns="" val="10004"/>
                  </a:ext>
                </a:extLst>
              </a:tr>
            </a:tbl>
          </a:graphicData>
        </a:graphic>
      </p:graphicFrame>
      <p:sp>
        <p:nvSpPr>
          <p:cNvPr id="2" name="Rectangle 1"/>
          <p:cNvSpPr/>
          <p:nvPr/>
        </p:nvSpPr>
        <p:spPr>
          <a:xfrm>
            <a:off x="4791797" y="3244334"/>
            <a:ext cx="2608406" cy="369332"/>
          </a:xfrm>
          <a:prstGeom prst="rect">
            <a:avLst/>
          </a:prstGeom>
        </p:spPr>
        <p:txBody>
          <a:bodyPr wrap="none">
            <a:spAutoFit/>
          </a:bodyPr>
          <a:lstStyle/>
          <a:p>
            <a:r>
              <a:rPr lang="en-US" dirty="0"/>
              <a:t>Subscriber Provisioning</a:t>
            </a:r>
          </a:p>
        </p:txBody>
      </p:sp>
      <p:sp>
        <p:nvSpPr>
          <p:cNvPr id="3" name="Rectangle 2"/>
          <p:cNvSpPr/>
          <p:nvPr/>
        </p:nvSpPr>
        <p:spPr>
          <a:xfrm>
            <a:off x="4791797" y="3244334"/>
            <a:ext cx="2608406" cy="369332"/>
          </a:xfrm>
          <a:prstGeom prst="rect">
            <a:avLst/>
          </a:prstGeom>
        </p:spPr>
        <p:txBody>
          <a:bodyPr wrap="none">
            <a:spAutoFit/>
          </a:bodyPr>
          <a:lstStyle/>
          <a:p>
            <a:r>
              <a:rPr lang="en-US" dirty="0"/>
              <a:t>Subscriber Provisioning</a:t>
            </a:r>
          </a:p>
        </p:txBody>
      </p:sp>
      <p:sp>
        <p:nvSpPr>
          <p:cNvPr id="5" name="Rectangle 4"/>
          <p:cNvSpPr/>
          <p:nvPr/>
        </p:nvSpPr>
        <p:spPr>
          <a:xfrm>
            <a:off x="4791797" y="3244334"/>
            <a:ext cx="2608406" cy="369332"/>
          </a:xfrm>
          <a:prstGeom prst="rect">
            <a:avLst/>
          </a:prstGeom>
        </p:spPr>
        <p:txBody>
          <a:bodyPr wrap="none">
            <a:spAutoFit/>
          </a:bodyPr>
          <a:lstStyle/>
          <a:p>
            <a:r>
              <a:rPr lang="en-US" dirty="0"/>
              <a:t>Subscriber Provisioning</a:t>
            </a:r>
          </a:p>
        </p:txBody>
      </p:sp>
    </p:spTree>
    <p:extLst>
      <p:ext uri="{BB962C8B-B14F-4D97-AF65-F5344CB8AC3E}">
        <p14:creationId xmlns:p14="http://schemas.microsoft.com/office/powerpoint/2010/main" val="287452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86076" y="191528"/>
            <a:ext cx="5802779" cy="5785885"/>
          </a:xfrm>
          <a:prstGeom prst="rect">
            <a:avLst/>
          </a:prstGeom>
        </p:spPr>
      </p:pic>
      <p:sp>
        <p:nvSpPr>
          <p:cNvPr id="2" name="Title 1"/>
          <p:cNvSpPr>
            <a:spLocks noGrp="1"/>
          </p:cNvSpPr>
          <p:nvPr>
            <p:ph type="title"/>
          </p:nvPr>
        </p:nvSpPr>
        <p:spPr/>
        <p:txBody>
          <a:bodyPr/>
          <a:lstStyle/>
          <a:p>
            <a:r>
              <a:rPr lang="en-US" sz="3600" dirty="0" err="1"/>
              <a:t>AcS</a:t>
            </a:r>
            <a:r>
              <a:rPr lang="en-US" sz="3600" dirty="0"/>
              <a:t> Network Architecture</a:t>
            </a:r>
          </a:p>
        </p:txBody>
      </p:sp>
      <p:sp>
        <p:nvSpPr>
          <p:cNvPr id="6" name="Content Placeholder 1"/>
          <p:cNvSpPr txBox="1">
            <a:spLocks/>
          </p:cNvSpPr>
          <p:nvPr/>
        </p:nvSpPr>
        <p:spPr>
          <a:xfrm>
            <a:off x="241301" y="948213"/>
            <a:ext cx="6065232" cy="5029200"/>
          </a:xfrm>
          <a:prstGeom prst="rect">
            <a:avLst/>
          </a:prstGeom>
        </p:spPr>
        <p:txBody>
          <a:bodyPr/>
          <a:lstStyle>
            <a:lvl1pPr marL="457189" indent="-457189" algn="l" rtl="0" eaLnBrk="1" fontAlgn="base" hangingPunct="1">
              <a:lnSpc>
                <a:spcPct val="90000"/>
              </a:lnSpc>
              <a:spcBef>
                <a:spcPts val="800"/>
              </a:spcBef>
              <a:spcAft>
                <a:spcPct val="0"/>
              </a:spcAft>
              <a:buClr>
                <a:srgbClr val="439539"/>
              </a:buClr>
              <a:buFont typeface="Wingdings" charset="2"/>
              <a:buChar char="§"/>
              <a:defRPr sz="2933" b="1">
                <a:solidFill>
                  <a:schemeClr val="tx1"/>
                </a:solidFill>
                <a:latin typeface="+mn-lt"/>
                <a:ea typeface="ＭＳ Ｐゴシック" pitchFamily="-111" charset="-128"/>
                <a:cs typeface="ＭＳ Ｐゴシック" pitchFamily="-111" charset="-128"/>
              </a:defRPr>
            </a:lvl1pPr>
            <a:lvl2pPr marL="990575" indent="-380990" algn="l" rtl="0" eaLnBrk="1" fontAlgn="base" hangingPunct="1">
              <a:lnSpc>
                <a:spcPct val="90000"/>
              </a:lnSpc>
              <a:spcBef>
                <a:spcPts val="800"/>
              </a:spcBef>
              <a:spcAft>
                <a:spcPct val="0"/>
              </a:spcAft>
              <a:buClr>
                <a:srgbClr val="0087D6"/>
              </a:buClr>
              <a:buFont typeface="Lucida Grande" charset="0"/>
              <a:buChar char="–"/>
              <a:defRPr sz="2667">
                <a:solidFill>
                  <a:schemeClr val="tx1"/>
                </a:solidFill>
                <a:latin typeface="+mn-lt"/>
                <a:ea typeface="ＭＳ Ｐゴシック" pitchFamily="-111" charset="-128"/>
              </a:defRPr>
            </a:lvl2pPr>
            <a:lvl3pPr marL="1676358" indent="-457189" algn="l" rtl="0" eaLnBrk="1" fontAlgn="base" hangingPunct="1">
              <a:lnSpc>
                <a:spcPct val="90000"/>
              </a:lnSpc>
              <a:spcBef>
                <a:spcPts val="800"/>
              </a:spcBef>
              <a:spcAft>
                <a:spcPct val="0"/>
              </a:spcAft>
              <a:buClr>
                <a:schemeClr val="tx1"/>
              </a:buClr>
              <a:buFont typeface="Wingdings 2" pitchFamily="18" charset="2"/>
              <a:buChar char=""/>
              <a:defRPr sz="2133">
                <a:solidFill>
                  <a:schemeClr val="tx1"/>
                </a:solidFill>
                <a:latin typeface="+mn-lt"/>
                <a:ea typeface="ＭＳ Ｐゴシック" pitchFamily="-111" charset="-128"/>
              </a:defRPr>
            </a:lvl3pPr>
            <a:lvl4pPr marL="2133547" indent="-304792" algn="l" rtl="0" eaLnBrk="1" fontAlgn="base" hangingPunct="1">
              <a:lnSpc>
                <a:spcPct val="90000"/>
              </a:lnSpc>
              <a:spcBef>
                <a:spcPts val="800"/>
              </a:spcBef>
              <a:spcAft>
                <a:spcPct val="0"/>
              </a:spcAft>
              <a:buClr>
                <a:srgbClr val="6F7CAD"/>
              </a:buClr>
              <a:buFont typeface="Wingdings 3" pitchFamily="18" charset="2"/>
              <a:buChar char="¬"/>
              <a:defRPr sz="2133">
                <a:solidFill>
                  <a:schemeClr val="tx1"/>
                </a:solidFill>
                <a:latin typeface="+mn-lt"/>
                <a:ea typeface="ＭＳ Ｐゴシック" pitchFamily="-111" charset="-128"/>
              </a:defRPr>
            </a:lvl4pPr>
            <a:lvl5pPr marL="2895528"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ea typeface="ＭＳ Ｐゴシック" pitchFamily="-111" charset="-128"/>
              </a:defRPr>
            </a:lvl5pPr>
            <a:lvl6pPr marL="3505112"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defRPr>
            </a:lvl6pPr>
            <a:lvl7pPr marL="4114697"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defRPr>
            </a:lvl7pPr>
            <a:lvl8pPr marL="4724282"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defRPr>
            </a:lvl8pPr>
            <a:lvl9pPr marL="5333867" indent="-457189" algn="l" rtl="0" eaLnBrk="1" fontAlgn="base" hangingPunct="1">
              <a:spcBef>
                <a:spcPct val="20000"/>
              </a:spcBef>
              <a:spcAft>
                <a:spcPct val="0"/>
              </a:spcAft>
              <a:buClr>
                <a:srgbClr val="6F7CAD"/>
              </a:buClr>
              <a:buFont typeface="Wingdings 3" pitchFamily="18" charset="2"/>
              <a:buChar char="¬"/>
              <a:defRPr sz="2133">
                <a:solidFill>
                  <a:schemeClr val="tx1"/>
                </a:solidFill>
                <a:latin typeface="+mn-lt"/>
              </a:defRPr>
            </a:lvl9pPr>
          </a:lstStyle>
          <a:p>
            <a:pPr marL="0" indent="0">
              <a:buFont typeface="Wingdings" charset="2"/>
              <a:buNone/>
            </a:pPr>
            <a:r>
              <a:rPr lang="en-US" sz="2000" kern="0" dirty="0"/>
              <a:t>Seven (7) VMware-based Virtual Machines</a:t>
            </a:r>
          </a:p>
          <a:p>
            <a:pPr marL="0" indent="0">
              <a:buFont typeface="Wingdings" charset="2"/>
              <a:buNone/>
            </a:pPr>
            <a:endParaRPr lang="en-US" sz="2000" kern="0" dirty="0"/>
          </a:p>
          <a:p>
            <a:pPr marL="0" indent="0">
              <a:buFont typeface="Wingdings" charset="2"/>
              <a:buNone/>
            </a:pPr>
            <a:r>
              <a:rPr lang="en-US" sz="2000" kern="0" dirty="0"/>
              <a:t>Six (6) VLANs</a:t>
            </a:r>
          </a:p>
          <a:p>
            <a:r>
              <a:rPr lang="en-US" sz="1867" kern="0" dirty="0"/>
              <a:t>Management</a:t>
            </a:r>
          </a:p>
          <a:p>
            <a:pPr lvl="1"/>
            <a:r>
              <a:rPr lang="en-US" sz="1601" b="0" kern="0" dirty="0"/>
              <a:t>HTTP/S, SSH, SNMP, NTP</a:t>
            </a:r>
          </a:p>
          <a:p>
            <a:r>
              <a:rPr lang="en-US" sz="1867" kern="0" dirty="0"/>
              <a:t>Activation</a:t>
            </a:r>
          </a:p>
          <a:p>
            <a:pPr lvl="1"/>
            <a:r>
              <a:rPr lang="en-US" sz="1600" b="0" kern="0" dirty="0"/>
              <a:t>HTTP/S</a:t>
            </a:r>
          </a:p>
          <a:p>
            <a:r>
              <a:rPr lang="en-US" sz="1867" kern="0" dirty="0"/>
              <a:t>IPC1/2</a:t>
            </a:r>
          </a:p>
          <a:p>
            <a:pPr lvl="1"/>
            <a:r>
              <a:rPr lang="en-US" sz="1600" b="0" kern="0" dirty="0"/>
              <a:t>High-Availability, Data Synchronization</a:t>
            </a:r>
          </a:p>
          <a:p>
            <a:r>
              <a:rPr lang="en-US" sz="1867" kern="0" dirty="0"/>
              <a:t>RPC</a:t>
            </a:r>
          </a:p>
          <a:p>
            <a:pPr lvl="1"/>
            <a:r>
              <a:rPr lang="en-US" sz="1600" b="0" kern="0" dirty="0"/>
              <a:t>Subscriber Data Reads and Writes</a:t>
            </a:r>
          </a:p>
          <a:p>
            <a:r>
              <a:rPr lang="en-US" sz="1867" kern="0" dirty="0"/>
              <a:t>Gossip</a:t>
            </a:r>
          </a:p>
          <a:p>
            <a:pPr lvl="1"/>
            <a:r>
              <a:rPr lang="en-US" sz="1600" b="0" kern="0" dirty="0"/>
              <a:t>Intra-cluster data exchange and synchronization</a:t>
            </a:r>
          </a:p>
        </p:txBody>
      </p:sp>
    </p:spTree>
    <p:extLst>
      <p:ext uri="{BB962C8B-B14F-4D97-AF65-F5344CB8AC3E}">
        <p14:creationId xmlns:p14="http://schemas.microsoft.com/office/powerpoint/2010/main" val="2887845623"/>
      </p:ext>
    </p:extLst>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Admin Portal VLANs and Protocols</a:t>
            </a:r>
          </a:p>
        </p:txBody>
      </p:sp>
      <p:pic>
        <p:nvPicPr>
          <p:cNvPr id="3" name="Picture 2"/>
          <p:cNvPicPr>
            <a:picLocks noChangeAspect="1"/>
          </p:cNvPicPr>
          <p:nvPr/>
        </p:nvPicPr>
        <p:blipFill>
          <a:blip r:embed="rId2"/>
          <a:stretch>
            <a:fillRect/>
          </a:stretch>
        </p:blipFill>
        <p:spPr>
          <a:xfrm>
            <a:off x="1836301" y="959667"/>
            <a:ext cx="7922098" cy="5109236"/>
          </a:xfrm>
          <a:prstGeom prst="rect">
            <a:avLst/>
          </a:prstGeom>
        </p:spPr>
      </p:pic>
    </p:spTree>
    <p:extLst>
      <p:ext uri="{BB962C8B-B14F-4D97-AF65-F5344CB8AC3E}">
        <p14:creationId xmlns:p14="http://schemas.microsoft.com/office/powerpoint/2010/main" val="3963641789"/>
      </p:ext>
    </p:extLst>
  </p:cSld>
  <p:clrMapOvr>
    <a:masterClrMapping/>
  </p:clrMapOvr>
  <p:transition>
    <p:strips dir="ru"/>
  </p:transition>
</p:sld>
</file>

<file path=ppt/theme/theme1.xml><?xml version="1.0" encoding="utf-8"?>
<a:theme xmlns:a="http://schemas.openxmlformats.org/drawingml/2006/main" name="Sonus_10_16_16">
  <a:themeElements>
    <a:clrScheme name="sonus">
      <a:dk1>
        <a:sysClr val="windowText" lastClr="000000"/>
      </a:dk1>
      <a:lt1>
        <a:sysClr val="window" lastClr="FFFFFF"/>
      </a:lt1>
      <a:dk2>
        <a:srgbClr val="464653"/>
      </a:dk2>
      <a:lt2>
        <a:srgbClr val="BFBFBF"/>
      </a:lt2>
      <a:accent1>
        <a:srgbClr val="44943B"/>
      </a:accent1>
      <a:accent2>
        <a:srgbClr val="7C8083"/>
      </a:accent2>
      <a:accent3>
        <a:srgbClr val="009EDD"/>
      </a:accent3>
      <a:accent4>
        <a:srgbClr val="8DC53E"/>
      </a:accent4>
      <a:accent5>
        <a:srgbClr val="F16649"/>
      </a:accent5>
      <a:accent6>
        <a:srgbClr val="F8981D"/>
      </a:accent6>
      <a:hlink>
        <a:srgbClr val="0A0AFF"/>
      </a:hlink>
      <a:folHlink>
        <a:srgbClr val="6B568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FFFFFF"/>
        </a:dk2>
        <a:lt2>
          <a:srgbClr val="808080"/>
        </a:lt2>
        <a:accent1>
          <a:srgbClr val="607BD2"/>
        </a:accent1>
        <a:accent2>
          <a:srgbClr val="0EAAEF"/>
        </a:accent2>
        <a:accent3>
          <a:srgbClr val="FFFFFF"/>
        </a:accent3>
        <a:accent4>
          <a:srgbClr val="000000"/>
        </a:accent4>
        <a:accent5>
          <a:srgbClr val="B6BFE5"/>
        </a:accent5>
        <a:accent6>
          <a:srgbClr val="0C9AD9"/>
        </a:accent6>
        <a:hlink>
          <a:srgbClr val="FF8000"/>
        </a:hlink>
        <a:folHlink>
          <a:srgbClr val="CCCC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onus_10_16_16" id="{C5543FF7-5556-4526-A6B1-AD6BB9EAB08C}" vid="{CCA00C91-F49F-42E9-9F8E-778E71C73F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AD59F22745A244945B02139B02AE92" ma:contentTypeVersion="2" ma:contentTypeDescription="Create a new document." ma:contentTypeScope="" ma:versionID="4b07b4482e5a628139cd89cea8f58cf7">
  <xsd:schema xmlns:xsd="http://www.w3.org/2001/XMLSchema" xmlns:xs="http://www.w3.org/2001/XMLSchema" xmlns:p="http://schemas.microsoft.com/office/2006/metadata/properties" xmlns:ns2="7bc66b06-a52b-4140-86fe-ec5961d9eb81" targetNamespace="http://schemas.microsoft.com/office/2006/metadata/properties" ma:root="true" ma:fieldsID="d0ef116940c998298b0fbc13616b1190" ns2:_="">
    <xsd:import namespace="7bc66b06-a52b-4140-86fe-ec5961d9eb8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c66b06-a52b-4140-86fe-ec5961d9eb8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D72EDA-4C3C-462E-A799-568D5D1474F5}">
  <ds:schemaRefs>
    <ds:schemaRef ds:uri="http://purl.org/dc/terms/"/>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www.w3.org/XML/1998/namespace"/>
    <ds:schemaRef ds:uri="7bc66b06-a52b-4140-86fe-ec5961d9eb81"/>
    <ds:schemaRef ds:uri="http://schemas.microsoft.com/office/2006/metadata/properties"/>
  </ds:schemaRefs>
</ds:datastoreItem>
</file>

<file path=customXml/itemProps2.xml><?xml version="1.0" encoding="utf-8"?>
<ds:datastoreItem xmlns:ds="http://schemas.openxmlformats.org/officeDocument/2006/customXml" ds:itemID="{070D4BEE-9C5B-48BF-8451-1A8BB3D56D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c66b06-a52b-4140-86fe-ec5961d9e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9F82A9-4202-41E8-9BAB-AE280D6124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7964</TotalTime>
  <Words>3664</Words>
  <Application>Microsoft Office PowerPoint</Application>
  <PresentationFormat>Panorámica</PresentationFormat>
  <Paragraphs>509</Paragraphs>
  <Slides>44</Slides>
  <Notes>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44</vt:i4>
      </vt:variant>
    </vt:vector>
  </HeadingPairs>
  <TitlesOfParts>
    <vt:vector size="55" baseType="lpstr">
      <vt:lpstr>ＭＳ Ｐゴシック</vt:lpstr>
      <vt:lpstr>Arial</vt:lpstr>
      <vt:lpstr>Calibri</vt:lpstr>
      <vt:lpstr>Interstate-Light</vt:lpstr>
      <vt:lpstr>Interstate-Regular</vt:lpstr>
      <vt:lpstr>Lucida Grande</vt:lpstr>
      <vt:lpstr>Times New Roman</vt:lpstr>
      <vt:lpstr>Wingdings</vt:lpstr>
      <vt:lpstr>Wingdings 2</vt:lpstr>
      <vt:lpstr>Wingdings 3</vt:lpstr>
      <vt:lpstr>Sonus_10_16_16</vt:lpstr>
      <vt:lpstr>S9 – AcS Detailed Design</vt:lpstr>
      <vt:lpstr>Agenda</vt:lpstr>
      <vt:lpstr>Activation System Review</vt:lpstr>
      <vt:lpstr>Architecture</vt:lpstr>
      <vt:lpstr>Activation System Architecture</vt:lpstr>
      <vt:lpstr>Cassandra Key Feature Set</vt:lpstr>
      <vt:lpstr>Server Platform Software</vt:lpstr>
      <vt:lpstr>AcS Network Architecture</vt:lpstr>
      <vt:lpstr>Admin Portal VLANs and Protocols</vt:lpstr>
      <vt:lpstr>AcS VLANs and Protocols</vt:lpstr>
      <vt:lpstr>HSDB VLANs and Protocols</vt:lpstr>
      <vt:lpstr>Provisioning</vt:lpstr>
      <vt:lpstr>Provisioning Modes</vt:lpstr>
      <vt:lpstr>Auto-Provisioning </vt:lpstr>
      <vt:lpstr>Activation</vt:lpstr>
      <vt:lpstr>Activation Methods - Comparison</vt:lpstr>
      <vt:lpstr>Activation Phases</vt:lpstr>
      <vt:lpstr>Client Reconfiguration</vt:lpstr>
      <vt:lpstr>Activation Call Flows</vt:lpstr>
      <vt:lpstr>Call Flow Use Cases</vt:lpstr>
      <vt:lpstr>Initial Activation – Phase 1</vt:lpstr>
      <vt:lpstr>Initial Activation – Phase 2</vt:lpstr>
      <vt:lpstr>Reconfiguration</vt:lpstr>
      <vt:lpstr>SIM / IMSI Change</vt:lpstr>
      <vt:lpstr>MSISDN Change – Part 1: Update active SIP registration</vt:lpstr>
      <vt:lpstr>MSISDN Change – Part 2: Update AcS Subscriber Data</vt:lpstr>
      <vt:lpstr>Subscriber Deletion and Deactivation</vt:lpstr>
      <vt:lpstr>Viewing Activated Subscribers</vt:lpstr>
      <vt:lpstr>List of Activated Subscribers</vt:lpstr>
      <vt:lpstr>Activated Subscriber Record</vt:lpstr>
      <vt:lpstr>Client Configuration Data</vt:lpstr>
      <vt:lpstr>Client Configuration Data</vt:lpstr>
      <vt:lpstr>Client Configuration Data</vt:lpstr>
      <vt:lpstr>Client Configuration Data</vt:lpstr>
      <vt:lpstr>Client Configuration Data</vt:lpstr>
      <vt:lpstr>Client Configuration Data</vt:lpstr>
      <vt:lpstr>Client Configuration Data</vt:lpstr>
      <vt:lpstr>Client Configuration Data</vt:lpstr>
      <vt:lpstr>Client Configuration Data</vt:lpstr>
      <vt:lpstr>Client Configuration Data</vt:lpstr>
      <vt:lpstr>Client Configuration Data</vt:lpstr>
      <vt:lpstr>Client Configuration Data</vt:lpstr>
      <vt:lpstr>Client Configuration Data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Projects Dashboard</dc:title>
  <dc:creator>Mike Logan</dc:creator>
  <cp:lastModifiedBy>Franco Rinaldi</cp:lastModifiedBy>
  <cp:revision>104</cp:revision>
  <dcterms:modified xsi:type="dcterms:W3CDTF">2017-08-23T13:05:53Z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0x01010043AD59F22745A244945B02139B02AE92</vt:lpwstr>
  </property>
</Properties>
</file>