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theme/theme3.xml" ContentType="application/vnd.openxmlformats-officedocument.them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s/slide6.xml" ContentType="application/vnd.openxmlformats-officedocument.presentationml.slide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2" r:id="rId1"/>
  </p:sldMasterIdLst>
  <p:notesMasterIdLst>
    <p:notesMasterId r:id="rId9"/>
  </p:notesMasterIdLst>
  <p:handoutMasterIdLst>
    <p:handoutMasterId r:id="rId10"/>
  </p:handoutMasterIdLst>
  <p:sldIdLst>
    <p:sldId id="335" r:id="rId2"/>
    <p:sldId id="336" r:id="rId3"/>
    <p:sldId id="338" r:id="rId4"/>
    <p:sldId id="337" r:id="rId5"/>
    <p:sldId id="339" r:id="rId6"/>
    <p:sldId id="340" r:id="rId7"/>
    <p:sldId id="34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2" frameSlides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3361" autoAdjust="0"/>
    <p:restoredTop sz="94660"/>
  </p:normalViewPr>
  <p:slideViewPr>
    <p:cSldViewPr snapToGrid="0" snapToObjects="1" showGuides="1">
      <p:cViewPr varScale="1">
        <p:scale>
          <a:sx n="133" d="100"/>
          <a:sy n="133" d="100"/>
        </p:scale>
        <p:origin x="-17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9FAC7-4D63-F545-9861-E3105286C9E7}" type="datetime1">
              <a:rPr lang="en-US" smtClean="0"/>
              <a:pPr/>
              <a:t>1/31/10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3F809-A85D-6140-87C2-63C038318A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0F0DB-9A78-AD40-BD81-521C3343EBC2}" type="datetime1">
              <a:rPr lang="en-US" smtClean="0"/>
              <a:pPr/>
              <a:t>1/31/10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74513-C565-974B-9899-1FCAC9CAA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fld id="{302EB0FB-C020-2344-8577-16DE12F1BABD}" type="datetime1">
              <a:rPr lang="en-US" smtClean="0"/>
              <a:pPr>
                <a:defRPr/>
              </a:pPr>
              <a:t>1/31/10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fld id="{3BE95E2F-6F14-4451-A550-A4FF0EA603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fld id="{C3DEE5C4-A14F-0344-9343-432725BC037F}" type="datetime1">
              <a:rPr lang="en-US" smtClean="0"/>
              <a:pPr>
                <a:defRPr/>
              </a:pPr>
              <a:t>1/31/10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fld id="{995AAEE3-0579-A04F-BA5C-9CC0657BE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1447800" y="79375"/>
            <a:ext cx="76962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-65" charset="0"/>
                <a:ea typeface="ＭＳ Ｐゴシック" pitchFamily="-65" charset="-128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6C83299F-3ABC-1B47-AF88-300F792291BB}" type="datetime1">
              <a:rPr lang="en-US" smtClean="0"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1/31/10</a:t>
            </a:fld>
            <a:endParaRPr lang="en-US"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-65" charset="0"/>
                <a:ea typeface="ＭＳ Ｐゴシック" pitchFamily="-65" charset="-128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-65" charset="0"/>
                <a:ea typeface="ＭＳ Ｐゴシック" pitchFamily="-65" charset="-128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C430CE3-5639-4260-9CFF-C74A6E38DBDE}" type="slidenum">
              <a:rPr lang="en-US"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cs typeface="Arial" charset="0"/>
            </a:endParaRPr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1252538" y="922338"/>
            <a:ext cx="7891462" cy="1587"/>
          </a:xfrm>
          <a:prstGeom prst="line">
            <a:avLst/>
          </a:prstGeom>
          <a:noFill/>
          <a:ln w="25400">
            <a:solidFill>
              <a:srgbClr val="007FB6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pic>
        <p:nvPicPr>
          <p:cNvPr id="2057" name="Picture 9" descr="ESnet_blue_Revised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325" y="79375"/>
            <a:ext cx="11430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 userDrawn="1"/>
        </p:nvCxnSpPr>
        <p:spPr>
          <a:xfrm>
            <a:off x="1252538" y="896938"/>
            <a:ext cx="7891462" cy="158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6" r:id="rId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-128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Perfsonar</a:t>
            </a:r>
            <a:r>
              <a:rPr lang="en-US" dirty="0" smtClean="0"/>
              <a:t> LS scalability issues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AEE3-0579-A04F-BA5C-9CC0657BEDE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LS queries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7714" y="1168108"/>
            <a:ext cx="8229600" cy="5358464"/>
          </a:xfrm>
        </p:spPr>
        <p:txBody>
          <a:bodyPr/>
          <a:lstStyle/>
          <a:p>
            <a:r>
              <a:rPr lang="en-US" sz="2800" dirty="0" smtClean="0"/>
              <a:t>The most common LS query will likely be:</a:t>
            </a:r>
          </a:p>
          <a:p>
            <a:pPr lvl="1"/>
            <a:r>
              <a:rPr lang="en-US" sz="2400" dirty="0" smtClean="0"/>
              <a:t> “find me the </a:t>
            </a:r>
            <a:r>
              <a:rPr lang="en-US" sz="2400" dirty="0" err="1" smtClean="0"/>
              <a:t>service_accesspoint</a:t>
            </a:r>
            <a:r>
              <a:rPr lang="en-US" sz="2400" dirty="0" smtClean="0"/>
              <a:t> for X”</a:t>
            </a:r>
          </a:p>
          <a:p>
            <a:r>
              <a:rPr lang="en-US" sz="2800" dirty="0" smtClean="0"/>
              <a:t>Samples:</a:t>
            </a:r>
          </a:p>
          <a:p>
            <a:pPr lvl="1"/>
            <a:r>
              <a:rPr lang="en-US" sz="2400" dirty="0" smtClean="0"/>
              <a:t>Find me the topology server for ESnet</a:t>
            </a:r>
          </a:p>
          <a:p>
            <a:pPr lvl="1"/>
            <a:r>
              <a:rPr lang="en-US" sz="2400" dirty="0" smtClean="0"/>
              <a:t>Find me all </a:t>
            </a:r>
            <a:r>
              <a:rPr lang="en-US" sz="2400" dirty="0" err="1" smtClean="0"/>
              <a:t>pSB</a:t>
            </a:r>
            <a:r>
              <a:rPr lang="en-US" sz="2400" dirty="0" smtClean="0"/>
              <a:t> MAs for community “LHC”</a:t>
            </a:r>
          </a:p>
          <a:p>
            <a:pPr lvl="1"/>
            <a:r>
              <a:rPr lang="en-US" sz="2400" dirty="0" smtClean="0"/>
              <a:t>Find me all </a:t>
            </a:r>
            <a:r>
              <a:rPr lang="en-US" sz="2400" dirty="0" err="1" smtClean="0"/>
              <a:t>pSB</a:t>
            </a:r>
            <a:r>
              <a:rPr lang="en-US" sz="2400" dirty="0" smtClean="0"/>
              <a:t> MAs with throughput data for host X</a:t>
            </a:r>
          </a:p>
          <a:p>
            <a:r>
              <a:rPr lang="en-US" sz="2800" dirty="0" smtClean="0"/>
              <a:t>Currently the last 2 queries all need to hit many </a:t>
            </a:r>
            <a:r>
              <a:rPr lang="en-US" sz="2800" dirty="0" err="1" smtClean="0"/>
              <a:t>hLSes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This fundamentally can not scale!</a:t>
            </a:r>
          </a:p>
          <a:p>
            <a:pPr lvl="1"/>
            <a:r>
              <a:rPr lang="en-US" sz="2400" dirty="0" smtClean="0"/>
              <a:t>Issues: Some </a:t>
            </a:r>
            <a:r>
              <a:rPr lang="en-US" sz="2400" dirty="0" err="1" smtClean="0"/>
              <a:t>hLS</a:t>
            </a:r>
            <a:r>
              <a:rPr lang="en-US" sz="2400" dirty="0" smtClean="0"/>
              <a:t> will be down, when to timeout?, very high latency to </a:t>
            </a:r>
            <a:r>
              <a:rPr lang="en-US" sz="2400" dirty="0" err="1" smtClean="0"/>
              <a:t>hLS</a:t>
            </a:r>
            <a:r>
              <a:rPr lang="en-US" sz="2400" dirty="0" smtClean="0"/>
              <a:t> on the other side of the planet,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AEE3-0579-A04F-BA5C-9CC0657BED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Performance Results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70086"/>
            <a:ext cx="8229600" cy="5339923"/>
          </a:xfrm>
        </p:spPr>
        <p:txBody>
          <a:bodyPr/>
          <a:lstStyle/>
          <a:p>
            <a:r>
              <a:rPr lang="en-US" sz="2800" dirty="0" smtClean="0"/>
              <a:t>Find the topology server for ESnet</a:t>
            </a:r>
          </a:p>
          <a:p>
            <a:pPr lvl="1"/>
            <a:r>
              <a:rPr lang="en-US" sz="2400" dirty="0" smtClean="0"/>
              <a:t>Queries only 1 </a:t>
            </a:r>
            <a:r>
              <a:rPr lang="en-US" sz="2400" dirty="0" err="1" smtClean="0"/>
              <a:t>hLS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Query time = 14 seconds</a:t>
            </a:r>
          </a:p>
          <a:p>
            <a:r>
              <a:rPr lang="en-US" sz="2800" dirty="0" smtClean="0"/>
              <a:t>Find all </a:t>
            </a:r>
            <a:r>
              <a:rPr lang="en-US" sz="2800" dirty="0" err="1" smtClean="0"/>
              <a:t>pSB</a:t>
            </a:r>
            <a:r>
              <a:rPr lang="en-US" sz="2800" dirty="0" smtClean="0"/>
              <a:t> MAs with throughput data for host albu-pt1.es.net</a:t>
            </a:r>
          </a:p>
          <a:p>
            <a:pPr lvl="1"/>
            <a:r>
              <a:rPr lang="en-US" sz="2400" dirty="0" smtClean="0"/>
              <a:t>Queries a total of 12 </a:t>
            </a:r>
            <a:r>
              <a:rPr lang="en-US" sz="2400" dirty="0" err="1" smtClean="0"/>
              <a:t>hLS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Total Query time = 110 seconds</a:t>
            </a:r>
          </a:p>
          <a:p>
            <a:r>
              <a:rPr lang="en-US" sz="2800" dirty="0" smtClean="0"/>
              <a:t>Find all </a:t>
            </a:r>
            <a:r>
              <a:rPr lang="en-US" sz="2800" dirty="0" err="1" smtClean="0"/>
              <a:t>pSB</a:t>
            </a:r>
            <a:r>
              <a:rPr lang="en-US" sz="2800" dirty="0" smtClean="0"/>
              <a:t> MAs for community “LHC”</a:t>
            </a:r>
          </a:p>
          <a:p>
            <a:pPr lvl="1"/>
            <a:r>
              <a:rPr lang="en-US" sz="2400" dirty="0" smtClean="0"/>
              <a:t>Queries a total of 26 </a:t>
            </a:r>
            <a:r>
              <a:rPr lang="en-US" sz="2400" dirty="0" err="1" smtClean="0"/>
              <a:t>hLS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Query time = 179 seconds</a:t>
            </a:r>
          </a:p>
          <a:p>
            <a:pPr lvl="1">
              <a:buNone/>
            </a:pPr>
            <a:endParaRPr lang="en-US" sz="2400" dirty="0" smtClean="0"/>
          </a:p>
          <a:p>
            <a:pPr lvl="2"/>
            <a:endParaRPr lang="en-US" sz="20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AEE3-0579-A04F-BA5C-9CC0657BEDE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r>
              <a:rPr lang="en-US" sz="2800" dirty="0" smtClean="0"/>
              <a:t>More data needs to be in (or “next to”) the </a:t>
            </a:r>
            <a:r>
              <a:rPr lang="en-US" sz="2800" dirty="0" err="1" smtClean="0"/>
              <a:t>gLS</a:t>
            </a:r>
            <a:endParaRPr lang="en-US" sz="2800" dirty="0" smtClean="0"/>
          </a:p>
          <a:p>
            <a:pPr lvl="1"/>
            <a:r>
              <a:rPr lang="en-US" sz="2400" dirty="0" smtClean="0"/>
              <a:t>See Martin’s proposed solution</a:t>
            </a:r>
            <a:endParaRPr lang="en-US" sz="2800" dirty="0" smtClean="0"/>
          </a:p>
          <a:p>
            <a:r>
              <a:rPr lang="en-US" sz="2800" dirty="0" smtClean="0"/>
              <a:t>I think it should be easy to answer queries like this using the </a:t>
            </a:r>
            <a:r>
              <a:rPr lang="en-US" sz="2800" dirty="0" err="1" smtClean="0"/>
              <a:t>gLS</a:t>
            </a:r>
            <a:r>
              <a:rPr lang="en-US" sz="2800" dirty="0" smtClean="0"/>
              <a:t> only:</a:t>
            </a:r>
          </a:p>
          <a:p>
            <a:pPr lvl="1"/>
            <a:r>
              <a:rPr lang="en-US" sz="2400" dirty="0" smtClean="0"/>
              <a:t>Find all </a:t>
            </a:r>
            <a:r>
              <a:rPr lang="en-US" sz="2400" dirty="0" err="1" smtClean="0"/>
              <a:t>pSB</a:t>
            </a:r>
            <a:r>
              <a:rPr lang="en-US" sz="2400" dirty="0" smtClean="0"/>
              <a:t> MAs for community “LHC”</a:t>
            </a:r>
            <a:endParaRPr lang="en-US" sz="2800" dirty="0" smtClean="0"/>
          </a:p>
          <a:p>
            <a:r>
              <a:rPr lang="en-US" sz="2800" dirty="0" smtClean="0"/>
              <a:t>Other queries will be trickier, but should still be possible? </a:t>
            </a:r>
          </a:p>
          <a:p>
            <a:pPr lvl="1"/>
            <a:r>
              <a:rPr lang="en-US" sz="2400" dirty="0" smtClean="0"/>
              <a:t>Find all </a:t>
            </a:r>
            <a:r>
              <a:rPr lang="en-US" sz="2400" dirty="0" err="1" smtClean="0"/>
              <a:t>pSB</a:t>
            </a:r>
            <a:r>
              <a:rPr lang="en-US" sz="2400" dirty="0" smtClean="0"/>
              <a:t> MAs with throughput data for host albu-pt1.es.net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AEE3-0579-A04F-BA5C-9CC0657BEDE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things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gLS</a:t>
            </a:r>
            <a:r>
              <a:rPr lang="en-US" dirty="0" smtClean="0"/>
              <a:t> architecture is fine and works for summarization and scalability</a:t>
            </a:r>
          </a:p>
          <a:p>
            <a:r>
              <a:rPr lang="en-US" dirty="0" smtClean="0"/>
              <a:t>The problem is that the </a:t>
            </a:r>
            <a:r>
              <a:rPr lang="en-US" dirty="0" err="1" smtClean="0"/>
              <a:t>gLS</a:t>
            </a:r>
            <a:r>
              <a:rPr lang="en-US" dirty="0" smtClean="0"/>
              <a:t> doesn’t have service access points, which necessitates contacting each </a:t>
            </a:r>
            <a:r>
              <a:rPr lang="en-US" dirty="0" err="1" smtClean="0"/>
              <a:t>hLS</a:t>
            </a:r>
            <a:r>
              <a:rPr lang="en-US" dirty="0" smtClean="0"/>
              <a:t> in the current implementation</a:t>
            </a:r>
          </a:p>
          <a:p>
            <a:r>
              <a:rPr lang="en-US" dirty="0" smtClean="0"/>
              <a:t>Putting </a:t>
            </a:r>
            <a:r>
              <a:rPr lang="en-US" dirty="0" err="1" smtClean="0"/>
              <a:t>SAPs</a:t>
            </a:r>
            <a:r>
              <a:rPr lang="en-US" dirty="0" smtClean="0"/>
              <a:t> in the </a:t>
            </a:r>
            <a:r>
              <a:rPr lang="en-US" dirty="0" err="1" smtClean="0"/>
              <a:t>gLS</a:t>
            </a:r>
            <a:r>
              <a:rPr lang="en-US" dirty="0" smtClean="0"/>
              <a:t> would reduce available summarization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5AAEE3-0579-A04F-BA5C-9CC0657BEDE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Direction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original model included other layers of </a:t>
            </a:r>
            <a:r>
              <a:rPr lang="en-US" dirty="0" err="1" smtClean="0"/>
              <a:t>LSes</a:t>
            </a:r>
            <a:endParaRPr lang="en-US" dirty="0" smtClean="0"/>
          </a:p>
          <a:p>
            <a:r>
              <a:rPr lang="en-US" dirty="0" smtClean="0"/>
              <a:t>Automatic creation of hierarchy is difficult</a:t>
            </a:r>
          </a:p>
          <a:p>
            <a:pPr lvl="1"/>
            <a:r>
              <a:rPr lang="en-US" dirty="0" smtClean="0"/>
              <a:t>that’s basically why it was dropped in the evolution of the </a:t>
            </a:r>
            <a:r>
              <a:rPr lang="en-US" dirty="0" err="1" smtClean="0"/>
              <a:t>dLS</a:t>
            </a:r>
            <a:r>
              <a:rPr lang="en-US" dirty="0" smtClean="0"/>
              <a:t> architecture</a:t>
            </a:r>
          </a:p>
          <a:p>
            <a:r>
              <a:rPr lang="en-US" dirty="0" smtClean="0"/>
              <a:t>We need a way to discover services without touching all </a:t>
            </a:r>
            <a:r>
              <a:rPr lang="en-US" dirty="0" err="1" smtClean="0"/>
              <a:t>hLSes</a:t>
            </a:r>
            <a:endParaRPr lang="en-US" dirty="0" smtClean="0"/>
          </a:p>
          <a:p>
            <a:pPr lvl="1"/>
            <a:r>
              <a:rPr lang="en-US" dirty="0" smtClean="0"/>
              <a:t>especially by each node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5AAEE3-0579-A04F-BA5C-9CC0657BEDE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Space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70540"/>
            <a:ext cx="8229600" cy="5185810"/>
          </a:xfrm>
        </p:spPr>
        <p:txBody>
          <a:bodyPr/>
          <a:lstStyle/>
          <a:p>
            <a:r>
              <a:rPr lang="en-US" dirty="0" smtClean="0"/>
              <a:t>Two solutions:</a:t>
            </a:r>
          </a:p>
          <a:p>
            <a:r>
              <a:rPr lang="en-US" dirty="0" smtClean="0"/>
              <a:t>Index Services</a:t>
            </a:r>
          </a:p>
          <a:p>
            <a:pPr lvl="1"/>
            <a:r>
              <a:rPr lang="en-US" dirty="0" smtClean="0"/>
              <a:t>Gather relevant information (servicing a particular query) and keep it up to date</a:t>
            </a:r>
          </a:p>
          <a:p>
            <a:pPr lvl="1"/>
            <a:r>
              <a:rPr lang="en-US" dirty="0" smtClean="0"/>
              <a:t>Ex: All </a:t>
            </a:r>
            <a:r>
              <a:rPr lang="en-US" dirty="0" err="1" smtClean="0"/>
              <a:t>pSB</a:t>
            </a:r>
            <a:r>
              <a:rPr lang="en-US" dirty="0" smtClean="0"/>
              <a:t> MPs, all North American MPs</a:t>
            </a:r>
          </a:p>
          <a:p>
            <a:pPr lvl="1"/>
            <a:r>
              <a:rPr lang="en-US" dirty="0" smtClean="0"/>
              <a:t>This would talk to all </a:t>
            </a:r>
            <a:r>
              <a:rPr lang="en-US" dirty="0" err="1" smtClean="0"/>
              <a:t>hLSs</a:t>
            </a:r>
            <a:r>
              <a:rPr lang="en-US" dirty="0" smtClean="0"/>
              <a:t> and refresh fairly periodically (pull model)</a:t>
            </a:r>
          </a:p>
          <a:p>
            <a:r>
              <a:rPr lang="en-US" dirty="0" smtClean="0"/>
              <a:t>Domain Lookup Services</a:t>
            </a:r>
          </a:p>
          <a:p>
            <a:pPr lvl="1"/>
            <a:r>
              <a:rPr lang="en-US" dirty="0" smtClean="0"/>
              <a:t>Large domains host </a:t>
            </a:r>
            <a:r>
              <a:rPr lang="en-US" dirty="0" err="1" smtClean="0"/>
              <a:t>DomLS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5AAEE3-0579-A04F-BA5C-9CC0657BEDE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4963</TotalTime>
  <Words>383</Words>
  <Application>Microsoft Macintosh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1_Office Theme</vt:lpstr>
      <vt:lpstr>Perfsonar LS scalability issues</vt:lpstr>
      <vt:lpstr>Common LS queries</vt:lpstr>
      <vt:lpstr>Sample Performance Results</vt:lpstr>
      <vt:lpstr>Solution?</vt:lpstr>
      <vt:lpstr>Fixing things</vt:lpstr>
      <vt:lpstr>Solution Direction</vt:lpstr>
      <vt:lpstr>Solution Space</vt:lpstr>
    </vt:vector>
  </TitlesOfParts>
  <Company>LBNL - ESnet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Sciences Network  ESnet4 Update  July 22, 2009</dc:title>
  <dc:creator>Steve Cotter</dc:creator>
  <cp:lastModifiedBy>Martin Swany</cp:lastModifiedBy>
  <cp:revision>361</cp:revision>
  <cp:lastPrinted>2009-09-17T21:19:16Z</cp:lastPrinted>
  <dcterms:created xsi:type="dcterms:W3CDTF">2010-01-31T18:53:57Z</dcterms:created>
  <dcterms:modified xsi:type="dcterms:W3CDTF">2010-01-31T20:35:52Z</dcterms:modified>
</cp:coreProperties>
</file>