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4"/>
  </p:notesMasterIdLst>
  <p:handoutMasterIdLst>
    <p:handoutMasterId r:id="rId45"/>
  </p:handoutMasterIdLst>
  <p:sldIdLst>
    <p:sldId id="256" r:id="rId2"/>
    <p:sldId id="328" r:id="rId3"/>
    <p:sldId id="378" r:id="rId4"/>
    <p:sldId id="356" r:id="rId5"/>
    <p:sldId id="393" r:id="rId6"/>
    <p:sldId id="358" r:id="rId7"/>
    <p:sldId id="379" r:id="rId8"/>
    <p:sldId id="381" r:id="rId9"/>
    <p:sldId id="374" r:id="rId10"/>
    <p:sldId id="391" r:id="rId11"/>
    <p:sldId id="368" r:id="rId12"/>
    <p:sldId id="380" r:id="rId13"/>
    <p:sldId id="373" r:id="rId14"/>
    <p:sldId id="360" r:id="rId15"/>
    <p:sldId id="370" r:id="rId16"/>
    <p:sldId id="293" r:id="rId17"/>
    <p:sldId id="324" r:id="rId18"/>
    <p:sldId id="323" r:id="rId19"/>
    <p:sldId id="322" r:id="rId20"/>
    <p:sldId id="390" r:id="rId21"/>
    <p:sldId id="325" r:id="rId22"/>
    <p:sldId id="369" r:id="rId23"/>
    <p:sldId id="375" r:id="rId24"/>
    <p:sldId id="376" r:id="rId25"/>
    <p:sldId id="362" r:id="rId26"/>
    <p:sldId id="366" r:id="rId27"/>
    <p:sldId id="364" r:id="rId28"/>
    <p:sldId id="388" r:id="rId29"/>
    <p:sldId id="377" r:id="rId30"/>
    <p:sldId id="382" r:id="rId31"/>
    <p:sldId id="386" r:id="rId32"/>
    <p:sldId id="387" r:id="rId33"/>
    <p:sldId id="365" r:id="rId34"/>
    <p:sldId id="385" r:id="rId35"/>
    <p:sldId id="361" r:id="rId36"/>
    <p:sldId id="384" r:id="rId37"/>
    <p:sldId id="392" r:id="rId38"/>
    <p:sldId id="351" r:id="rId39"/>
    <p:sldId id="353" r:id="rId40"/>
    <p:sldId id="359" r:id="rId41"/>
    <p:sldId id="354" r:id="rId42"/>
    <p:sldId id="355"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B11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71"/>
    <p:restoredTop sz="90013" autoAdjust="0"/>
  </p:normalViewPr>
  <p:slideViewPr>
    <p:cSldViewPr snapToGrid="0" snapToObjects="1">
      <p:cViewPr varScale="1">
        <p:scale>
          <a:sx n="157" d="100"/>
          <a:sy n="157" d="100"/>
        </p:scale>
        <p:origin x="1424" y="120"/>
      </p:cViewPr>
      <p:guideLst>
        <p:guide orient="horz" pos="1620"/>
        <p:guide pos="2880"/>
      </p:guideLst>
    </p:cSldViewPr>
  </p:slideViewPr>
  <p:outlineViewPr>
    <p:cViewPr>
      <p:scale>
        <a:sx n="33" d="100"/>
        <a:sy n="33" d="100"/>
      </p:scale>
      <p:origin x="0" y="-2968"/>
    </p:cViewPr>
  </p:outlineViewPr>
  <p:notesTextViewPr>
    <p:cViewPr>
      <p:scale>
        <a:sx n="100" d="100"/>
        <a:sy n="100" d="100"/>
      </p:scale>
      <p:origin x="0" y="0"/>
    </p:cViewPr>
  </p:notesTextViewPr>
  <p:sorterViewPr>
    <p:cViewPr>
      <p:scale>
        <a:sx n="164" d="100"/>
        <a:sy n="164" d="100"/>
      </p:scale>
      <p:origin x="0" y="13536"/>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980FC-0759-CA42-B022-0B54C3274F97}" type="datetimeFigureOut">
              <a:rPr lang="en-US" smtClean="0"/>
              <a:pPr/>
              <a:t>4/19/17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2778ED-C302-B741-917D-3C5036AAD3C0}" type="slidenum">
              <a:rPr lang="en-US" smtClean="0"/>
              <a:pPr/>
              <a:t>‹#›</a:t>
            </a:fld>
            <a:endParaRPr lang="en-US"/>
          </a:p>
        </p:txBody>
      </p:sp>
    </p:spTree>
    <p:extLst>
      <p:ext uri="{BB962C8B-B14F-4D97-AF65-F5344CB8AC3E}">
        <p14:creationId xmlns:p14="http://schemas.microsoft.com/office/powerpoint/2010/main" val="21041109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EC92A4-9BD9-794B-BE3A-04EDF069D8A0}" type="datetimeFigureOut">
              <a:rPr lang="en-US" smtClean="0"/>
              <a:pPr/>
              <a:t>4/19/17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EA6F8-B5AB-8342-9AB7-A6984D898A5F}" type="slidenum">
              <a:rPr lang="en-US" smtClean="0"/>
              <a:pPr/>
              <a:t>‹#›</a:t>
            </a:fld>
            <a:endParaRPr lang="en-US"/>
          </a:p>
        </p:txBody>
      </p:sp>
    </p:spTree>
    <p:extLst>
      <p:ext uri="{BB962C8B-B14F-4D97-AF65-F5344CB8AC3E}">
        <p14:creationId xmlns:p14="http://schemas.microsoft.com/office/powerpoint/2010/main" val="8628690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Toolkit</a:t>
            </a:r>
            <a:r>
              <a:rPr lang="en-US" baseline="0" dirty="0"/>
              <a:t> is most of these components (no </a:t>
            </a:r>
            <a:r>
              <a:rPr lang="en-US" baseline="0" dirty="0" err="1"/>
              <a:t>maddash</a:t>
            </a:r>
            <a:r>
              <a:rPr lang="en-US" baseline="0" dirty="0"/>
              <a:t>)</a:t>
            </a:r>
          </a:p>
          <a:p>
            <a:pPr>
              <a:buFontTx/>
              <a:buChar char="-"/>
            </a:pPr>
            <a:r>
              <a:rPr lang="en-US" baseline="0" dirty="0"/>
              <a:t>- Also have bundles that allow you to install just parts of it</a:t>
            </a:r>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3</a:t>
            </a:fld>
            <a:endParaRPr lang="en-US"/>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 </a:t>
            </a:r>
          </a:p>
          <a:p>
            <a:r>
              <a:rPr lang="en-US" dirty="0" smtClean="0"/>
              <a:t>In 4.0, we have entirely new graphs</a:t>
            </a:r>
          </a:p>
          <a:p>
            <a:r>
              <a:rPr lang="en-US" dirty="0" smtClean="0"/>
              <a:t>Improved looks and usability</a:t>
            </a:r>
          </a:p>
          <a:p>
            <a:r>
              <a:rPr lang="en-US" dirty="0" smtClean="0"/>
              <a:t>More or less responsive, but good resolution is recommended</a:t>
            </a:r>
          </a:p>
          <a:p>
            <a:r>
              <a:rPr lang="en-US" dirty="0" smtClean="0"/>
              <a:t>Much improved performance</a:t>
            </a:r>
          </a:p>
          <a:p>
            <a:r>
              <a:rPr lang="en-US" dirty="0" smtClean="0"/>
              <a:t>Built using the React </a:t>
            </a:r>
            <a:r>
              <a:rPr lang="en-US" dirty="0" err="1" smtClean="0"/>
              <a:t>Timeseries</a:t>
            </a:r>
            <a:r>
              <a:rPr lang="en-US" dirty="0" smtClean="0"/>
              <a:t> Charting library from </a:t>
            </a:r>
            <a:r>
              <a:rPr lang="en-US" dirty="0" err="1" smtClean="0"/>
              <a:t>ESnet</a:t>
            </a:r>
            <a:endParaRPr lang="en-US" dirty="0" smtClean="0"/>
          </a:p>
          <a:p>
            <a:r>
              <a:rPr lang="en-US" dirty="0" smtClean="0"/>
              <a:t>Developed in collaboration with a usability designer and web designer (the same team that worked on the new Toolkit GUI in the </a:t>
            </a:r>
            <a:r>
              <a:rPr lang="en-US" dirty="0" err="1" smtClean="0"/>
              <a:t>perfSONAR</a:t>
            </a:r>
            <a:r>
              <a:rPr lang="en-US" dirty="0" smtClean="0"/>
              <a:t> 3.5 release)</a:t>
            </a:r>
          </a:p>
          <a:p>
            <a:r>
              <a:rPr lang="en-US" dirty="0" smtClean="0"/>
              <a:t>More extensible than the framework we previously had</a:t>
            </a:r>
          </a:p>
          <a:p>
            <a:r>
              <a:rPr lang="en-US" dirty="0" smtClean="0"/>
              <a:t/>
            </a:r>
            <a:br>
              <a:rPr lang="en-US" dirty="0" smtClean="0"/>
            </a:br>
            <a:endParaRPr lang="en-US" dirty="0" smtClean="0"/>
          </a:p>
          <a:p>
            <a:r>
              <a:rPr lang="en-US" dirty="0" smtClean="0"/>
              <a:t/>
            </a:r>
            <a:br>
              <a:rPr lang="en-US" dirty="0" smtClean="0"/>
            </a:br>
            <a:endParaRPr lang="en-US" dirty="0" smtClean="0"/>
          </a:p>
          <a:p>
            <a:r>
              <a:rPr lang="en-US" dirty="0" smtClean="0"/>
              <a:t>overall new graph </a:t>
            </a:r>
          </a:p>
          <a:p>
            <a:r>
              <a:rPr lang="en-US" dirty="0" smtClean="0"/>
              <a:t>allows the user to see all throughput results on one graph, loss on another graph, and latency on another</a:t>
            </a:r>
          </a:p>
          <a:p>
            <a:r>
              <a:rPr lang="en-US" dirty="0" smtClean="0"/>
              <a:t>separate graphs for ipv4 and ipv6</a:t>
            </a:r>
          </a:p>
          <a:p>
            <a:r>
              <a:rPr lang="en-US" dirty="0" smtClean="0"/>
              <a:t/>
            </a:r>
            <a:br>
              <a:rPr lang="en-US" dirty="0" smtClean="0"/>
            </a:br>
            <a:endParaRPr lang="en-US" dirty="0" smtClean="0"/>
          </a:p>
          <a:p>
            <a:r>
              <a:rPr lang="en-US" dirty="0" smtClean="0"/>
              <a:t>Header </a:t>
            </a:r>
          </a:p>
          <a:p>
            <a:r>
              <a:rPr lang="en-US" dirty="0" smtClean="0"/>
              <a:t>Host list (hostname, addresses)</a:t>
            </a:r>
          </a:p>
          <a:p>
            <a:r>
              <a:rPr lang="en-US" dirty="0" smtClean="0"/>
              <a:t>Click Host info to get more details</a:t>
            </a:r>
          </a:p>
          <a:p>
            <a:pPr lvl="1"/>
            <a:r>
              <a:rPr lang="en-US" dirty="0" smtClean="0">
                <a:effectLst/>
              </a:rPr>
              <a:t>MTU</a:t>
            </a:r>
          </a:p>
          <a:p>
            <a:pPr lvl="1"/>
            <a:r>
              <a:rPr lang="en-US" dirty="0" smtClean="0">
                <a:effectLst/>
              </a:rPr>
              <a:t>Interface capacity</a:t>
            </a:r>
          </a:p>
          <a:p>
            <a:pPr lvl="1"/>
            <a:r>
              <a:rPr lang="en-US" dirty="0" err="1" smtClean="0">
                <a:effectLst/>
              </a:rPr>
              <a:t>Traceroute</a:t>
            </a:r>
            <a:r>
              <a:rPr lang="en-US" dirty="0" smtClean="0">
                <a:effectLst/>
              </a:rPr>
              <a:t> link, if available</a:t>
            </a:r>
          </a:p>
          <a:p>
            <a:pPr lvl="1"/>
            <a:r>
              <a:rPr lang="en-US" dirty="0" smtClean="0">
                <a:effectLst/>
              </a:rPr>
              <a:t>Click X or click outside the Host info box to close</a:t>
            </a:r>
          </a:p>
          <a:p>
            <a:r>
              <a:rPr lang="en-US" dirty="0" smtClean="0"/>
              <a:t>Share/open in new window link (upper-right corner)</a:t>
            </a:r>
          </a:p>
          <a:p>
            <a:pPr lvl="1"/>
            <a:r>
              <a:rPr lang="en-US" dirty="0" smtClean="0">
                <a:effectLst/>
              </a:rPr>
              <a:t>Click to pop open graph in a new window (particularly useful from within </a:t>
            </a:r>
            <a:r>
              <a:rPr lang="en-US" dirty="0" err="1" smtClean="0">
                <a:effectLst/>
              </a:rPr>
              <a:t>MadDash</a:t>
            </a:r>
            <a:r>
              <a:rPr lang="en-US" dirty="0" smtClean="0">
                <a:effectLst/>
              </a:rPr>
              <a:t>)</a:t>
            </a:r>
          </a:p>
          <a:p>
            <a:pPr lvl="1"/>
            <a:r>
              <a:rPr lang="en-US" dirty="0" smtClean="0">
                <a:effectLst/>
              </a:rPr>
              <a:t>Right click -&gt; copy to copy the page URL</a:t>
            </a:r>
          </a:p>
          <a:p>
            <a:r>
              <a:rPr lang="en-US" dirty="0" smtClean="0"/>
              <a:t>Report range</a:t>
            </a:r>
          </a:p>
          <a:p>
            <a:pPr lvl="1"/>
            <a:r>
              <a:rPr lang="en-US" dirty="0" smtClean="0">
                <a:effectLst/>
              </a:rPr>
              <a:t>Start date/time to End date/time (including </a:t>
            </a:r>
            <a:r>
              <a:rPr lang="en-US" dirty="0" err="1" smtClean="0">
                <a:effectLst/>
              </a:rPr>
              <a:t>timezones</a:t>
            </a:r>
            <a:r>
              <a:rPr lang="en-US" dirty="0" smtClean="0">
                <a:effectLst/>
              </a:rPr>
              <a:t>)</a:t>
            </a:r>
          </a:p>
          <a:p>
            <a:pPr lvl="1"/>
            <a:r>
              <a:rPr lang="en-US" dirty="0" smtClean="0">
                <a:effectLst/>
              </a:rPr>
              <a:t>Use left arrow to go back in time, Right arrow to go forward</a:t>
            </a:r>
          </a:p>
          <a:p>
            <a:pPr lvl="1"/>
            <a:r>
              <a:rPr lang="en-US" dirty="0" smtClean="0">
                <a:effectLst/>
              </a:rPr>
              <a:t>Use dropdown to select a range</a:t>
            </a:r>
          </a:p>
          <a:p>
            <a:r>
              <a:rPr lang="en-US" dirty="0" smtClean="0"/>
              <a:t/>
            </a:r>
            <a:br>
              <a:rPr lang="en-US" dirty="0" smtClean="0"/>
            </a:br>
            <a:endParaRPr lang="en-US" dirty="0" smtClean="0"/>
          </a:p>
          <a:p>
            <a:r>
              <a:rPr lang="en-US" dirty="0" smtClean="0"/>
              <a:t>Graph </a:t>
            </a:r>
          </a:p>
          <a:p>
            <a:r>
              <a:rPr lang="en-US" dirty="0" smtClean="0"/>
              <a:t>Selector bar</a:t>
            </a:r>
          </a:p>
          <a:p>
            <a:pPr lvl="1"/>
            <a:r>
              <a:rPr lang="en-US" dirty="0" smtClean="0">
                <a:effectLst/>
              </a:rPr>
              <a:t>Indicates the following, and lets you enable/disable them (turning grey when disabled)</a:t>
            </a:r>
          </a:p>
          <a:p>
            <a:pPr lvl="2"/>
            <a:r>
              <a:rPr lang="en-US" dirty="0" smtClean="0">
                <a:effectLst/>
              </a:rPr>
              <a:t>Throughput, Retransmits, Loss, Latency, TCP vs UDP, one-way versus round trip ping</a:t>
            </a:r>
          </a:p>
          <a:p>
            <a:pPr lvl="2"/>
            <a:r>
              <a:rPr lang="en-US" dirty="0" smtClean="0">
                <a:effectLst/>
              </a:rPr>
              <a:t>Forward/Reverse directions</a:t>
            </a:r>
          </a:p>
          <a:p>
            <a:pPr lvl="2"/>
            <a:r>
              <a:rPr lang="en-US" dirty="0" smtClean="0">
                <a:effectLst/>
              </a:rPr>
              <a:t>Failures (show up as red dots)</a:t>
            </a:r>
          </a:p>
          <a:p>
            <a:pPr lvl="1"/>
            <a:r>
              <a:rPr lang="en-US" dirty="0" smtClean="0">
                <a:effectLst/>
              </a:rPr>
              <a:t>Graph scales automatically adjust as you enable/disable different values, so you can narrow in on specific results</a:t>
            </a:r>
          </a:p>
          <a:p>
            <a:pPr lvl="2"/>
            <a:r>
              <a:rPr lang="en-US" dirty="0" smtClean="0">
                <a:effectLst/>
              </a:rPr>
              <a:t>If some lines run together, try disabling other lines on the same graph for a better view</a:t>
            </a:r>
          </a:p>
          <a:p>
            <a:r>
              <a:rPr lang="en-US" dirty="0" smtClean="0"/>
              <a:t/>
            </a:r>
            <a:br>
              <a:rPr lang="en-US" dirty="0" smtClean="0"/>
            </a:br>
            <a:endParaRPr lang="en-US" dirty="0" smtClean="0"/>
          </a:p>
          <a:p>
            <a:r>
              <a:rPr lang="en-US" dirty="0" smtClean="0"/>
              <a:t>Values overlay/tooltip </a:t>
            </a:r>
          </a:p>
          <a:p>
            <a:r>
              <a:rPr lang="en-US" dirty="0" smtClean="0"/>
              <a:t>Timestamp of current cursor position</a:t>
            </a:r>
          </a:p>
          <a:p>
            <a:r>
              <a:rPr lang="en-US" dirty="0" smtClean="0"/>
              <a:t>Sections for Throughput, Loss, and Latency (ipv4 and ipv6 separately if applicable)</a:t>
            </a:r>
          </a:p>
          <a:p>
            <a:r>
              <a:rPr lang="en-US" dirty="0" smtClean="0"/>
              <a:t>Shows results for every test - it shows values for all tests it knows about, showing the value you've hovered over most recently.</a:t>
            </a:r>
          </a:p>
          <a:p>
            <a:pPr lvl="1"/>
            <a:r>
              <a:rPr lang="en-US" dirty="0" smtClean="0">
                <a:effectLst/>
              </a:rPr>
              <a:t>If it gets confusing trying to find which values occur at which time, unfreeze and move the cursor back and forth, and watch for the values to change</a:t>
            </a:r>
          </a:p>
          <a:p>
            <a:pPr lvl="1"/>
            <a:r>
              <a:rPr lang="en-US" dirty="0" smtClean="0">
                <a:effectLst/>
              </a:rPr>
              <a:t>Additional usability improvements coming in this area</a:t>
            </a:r>
          </a:p>
          <a:p>
            <a:pPr lvl="1"/>
            <a:r>
              <a:rPr lang="en-US" dirty="0" smtClean="0">
                <a:effectLst/>
              </a:rPr>
              <a:t>For Throughput, it shows:</a:t>
            </a:r>
          </a:p>
          <a:p>
            <a:pPr lvl="2"/>
            <a:r>
              <a:rPr lang="en-US" dirty="0" smtClean="0">
                <a:effectLst/>
              </a:rPr>
              <a:t>Direction of test,  </a:t>
            </a:r>
          </a:p>
          <a:p>
            <a:pPr lvl="2"/>
            <a:r>
              <a:rPr lang="en-US" dirty="0" smtClean="0">
                <a:effectLst/>
              </a:rPr>
              <a:t>Value, unit, protocol (</a:t>
            </a:r>
            <a:r>
              <a:rPr lang="en-US" dirty="0" err="1" smtClean="0">
                <a:effectLst/>
              </a:rPr>
              <a:t>tcp</a:t>
            </a:r>
            <a:r>
              <a:rPr lang="en-US" dirty="0" smtClean="0">
                <a:effectLst/>
              </a:rPr>
              <a:t> vs </a:t>
            </a:r>
            <a:r>
              <a:rPr lang="en-US" dirty="0" err="1" smtClean="0">
                <a:effectLst/>
              </a:rPr>
              <a:t>udp</a:t>
            </a:r>
            <a:r>
              <a:rPr lang="en-US" dirty="0" smtClean="0">
                <a:effectLst/>
              </a:rPr>
              <a:t>), tool [iperf3, </a:t>
            </a:r>
            <a:r>
              <a:rPr lang="en-US" dirty="0" err="1" smtClean="0">
                <a:effectLst/>
              </a:rPr>
              <a:t>nuttcp</a:t>
            </a:r>
            <a:r>
              <a:rPr lang="en-US" dirty="0" smtClean="0">
                <a:effectLst/>
              </a:rPr>
              <a:t>, etc.)</a:t>
            </a:r>
          </a:p>
          <a:p>
            <a:pPr lvl="3"/>
            <a:r>
              <a:rPr lang="en-US" dirty="0" smtClean="0">
                <a:effectLst/>
              </a:rPr>
              <a:t>If it says "bwctliperf3" or otherwise has </a:t>
            </a:r>
            <a:r>
              <a:rPr lang="en-US" dirty="0" err="1" smtClean="0">
                <a:effectLst/>
              </a:rPr>
              <a:t>bwctl</a:t>
            </a:r>
            <a:r>
              <a:rPr lang="en-US" dirty="0" smtClean="0">
                <a:effectLst/>
              </a:rPr>
              <a:t> in the tool name, you know that that is a 3.5 host in backwards-compatibility mode.</a:t>
            </a:r>
          </a:p>
          <a:p>
            <a:pPr lvl="2"/>
            <a:r>
              <a:rPr lang="en-US" dirty="0" smtClean="0">
                <a:effectLst/>
              </a:rPr>
              <a:t>Retransmits (for TCP Throughput test only)</a:t>
            </a:r>
          </a:p>
          <a:p>
            <a:pPr lvl="1"/>
            <a:r>
              <a:rPr lang="en-US" dirty="0" smtClean="0">
                <a:effectLst/>
              </a:rPr>
              <a:t>For Loss, it shows:</a:t>
            </a:r>
          </a:p>
          <a:p>
            <a:pPr lvl="2"/>
            <a:r>
              <a:rPr lang="en-US" dirty="0" smtClean="0">
                <a:effectLst/>
              </a:rPr>
              <a:t>Direction of test</a:t>
            </a:r>
          </a:p>
          <a:p>
            <a:pPr lvl="2"/>
            <a:r>
              <a:rPr lang="en-US" dirty="0" smtClean="0">
                <a:effectLst/>
              </a:rPr>
              <a:t>Percent loss</a:t>
            </a:r>
          </a:p>
          <a:p>
            <a:pPr lvl="2"/>
            <a:r>
              <a:rPr lang="en-US" dirty="0" smtClean="0">
                <a:effectLst/>
              </a:rPr>
              <a:t>Protocol (TCP vs UDP)</a:t>
            </a:r>
          </a:p>
          <a:p>
            <a:pPr lvl="2"/>
            <a:r>
              <a:rPr lang="en-US" dirty="0" smtClean="0">
                <a:effectLst/>
              </a:rPr>
              <a:t>Tool (</a:t>
            </a:r>
            <a:r>
              <a:rPr lang="en-US" dirty="0" err="1" smtClean="0">
                <a:effectLst/>
              </a:rPr>
              <a:t>owamp</a:t>
            </a:r>
            <a:r>
              <a:rPr lang="en-US" dirty="0" smtClean="0">
                <a:effectLst/>
              </a:rPr>
              <a:t>, iperf3, </a:t>
            </a:r>
            <a:r>
              <a:rPr lang="en-US" dirty="0" err="1" smtClean="0">
                <a:effectLst/>
              </a:rPr>
              <a:t>nutttcp</a:t>
            </a:r>
            <a:r>
              <a:rPr lang="en-US" dirty="0" smtClean="0">
                <a:effectLst/>
              </a:rPr>
              <a:t>, etc.)</a:t>
            </a:r>
          </a:p>
          <a:p>
            <a:pPr lvl="1"/>
            <a:r>
              <a:rPr lang="en-US" dirty="0" smtClean="0">
                <a:effectLst/>
              </a:rPr>
              <a:t>For Latency, it shows:</a:t>
            </a:r>
          </a:p>
          <a:p>
            <a:pPr lvl="2"/>
            <a:r>
              <a:rPr lang="en-US" dirty="0" smtClean="0">
                <a:effectLst/>
              </a:rPr>
              <a:t>Direction</a:t>
            </a:r>
          </a:p>
          <a:p>
            <a:pPr lvl="2"/>
            <a:r>
              <a:rPr lang="en-US" dirty="0" smtClean="0">
                <a:effectLst/>
              </a:rPr>
              <a:t>Latency in </a:t>
            </a:r>
            <a:r>
              <a:rPr lang="en-US" dirty="0" err="1" smtClean="0">
                <a:effectLst/>
              </a:rPr>
              <a:t>ms</a:t>
            </a:r>
            <a:endParaRPr lang="en-US" dirty="0" smtClean="0">
              <a:effectLst/>
            </a:endParaRPr>
          </a:p>
          <a:p>
            <a:pPr lvl="2"/>
            <a:r>
              <a:rPr lang="en-US" dirty="0" smtClean="0">
                <a:effectLst/>
              </a:rPr>
              <a:t>Whether the test is </a:t>
            </a:r>
            <a:r>
              <a:rPr lang="en-US" dirty="0" err="1" smtClean="0">
                <a:effectLst/>
              </a:rPr>
              <a:t>owamp</a:t>
            </a:r>
            <a:r>
              <a:rPr lang="en-US" dirty="0" smtClean="0">
                <a:effectLst/>
              </a:rPr>
              <a:t> (one-way latency) or ping (round trip latency)</a:t>
            </a:r>
          </a:p>
          <a:p>
            <a:pPr lvl="1"/>
            <a:r>
              <a:rPr lang="en-US" dirty="0" smtClean="0">
                <a:effectLst/>
              </a:rPr>
              <a:t>For Failures:</a:t>
            </a:r>
          </a:p>
          <a:p>
            <a:pPr lvl="2"/>
            <a:r>
              <a:rPr lang="en-US" dirty="0" smtClean="0">
                <a:effectLst/>
              </a:rPr>
              <a:t>Direction</a:t>
            </a:r>
          </a:p>
          <a:p>
            <a:pPr lvl="2"/>
            <a:r>
              <a:rPr lang="en-US" dirty="0" smtClean="0">
                <a:effectLst/>
              </a:rPr>
              <a:t>[Test type]</a:t>
            </a:r>
          </a:p>
          <a:p>
            <a:pPr lvl="2"/>
            <a:r>
              <a:rPr lang="en-US" dirty="0" smtClean="0">
                <a:effectLst/>
              </a:rPr>
              <a:t>Protocol</a:t>
            </a:r>
          </a:p>
          <a:p>
            <a:pPr lvl="2"/>
            <a:r>
              <a:rPr lang="en-US" dirty="0" smtClean="0">
                <a:effectLst/>
              </a:rPr>
              <a:t>Error message</a:t>
            </a:r>
          </a:p>
          <a:p>
            <a:pPr lvl="2"/>
            <a:r>
              <a:rPr lang="en-US" dirty="0" smtClean="0">
                <a:effectLst/>
              </a:rPr>
              <a:t>[tool]</a:t>
            </a:r>
          </a:p>
          <a:p>
            <a:r>
              <a:rPr lang="en-US" dirty="0" smtClean="0"/>
              <a:t>Click anywhere on the background to "freeze" the overlay</a:t>
            </a:r>
          </a:p>
          <a:p>
            <a:pPr lvl="1"/>
            <a:r>
              <a:rPr lang="en-US" dirty="0" smtClean="0">
                <a:effectLst/>
              </a:rPr>
              <a:t>Click again to "unfreeze", or click the X in the upper-right corner</a:t>
            </a:r>
          </a:p>
          <a:p>
            <a:pPr lvl="1"/>
            <a:r>
              <a:rPr lang="en-US" dirty="0" smtClean="0">
                <a:effectLst/>
              </a:rPr>
              <a:t>While frozen, you can:</a:t>
            </a:r>
          </a:p>
          <a:p>
            <a:pPr lvl="2"/>
            <a:r>
              <a:rPr lang="en-US" dirty="0" smtClean="0">
                <a:effectLst/>
              </a:rPr>
              <a:t>Collapse/expand sections (see the +/- signs)</a:t>
            </a:r>
          </a:p>
          <a:p>
            <a:pPr lvl="2"/>
            <a:r>
              <a:rPr lang="en-US" dirty="0" smtClean="0">
                <a:effectLst/>
              </a:rPr>
              <a:t>Scroll up and down more easily</a:t>
            </a:r>
          </a:p>
          <a:p>
            <a:pPr lvl="2"/>
            <a:r>
              <a:rPr lang="en-US" dirty="0" smtClean="0">
                <a:effectLst/>
              </a:rPr>
              <a:t>Example error messages under Failures</a:t>
            </a:r>
          </a:p>
          <a:p>
            <a:pPr lvl="2"/>
            <a:r>
              <a:rPr lang="en-US" dirty="0" smtClean="0">
                <a:effectLst/>
              </a:rPr>
              <a:t>Copy and paste the text/values</a:t>
            </a:r>
          </a:p>
          <a:p>
            <a:r>
              <a:rPr lang="en-US" dirty="0" smtClean="0"/>
              <a:t>Future</a:t>
            </a:r>
          </a:p>
          <a:p>
            <a:pPr lvl="1"/>
            <a:r>
              <a:rPr lang="en-US" dirty="0" smtClean="0">
                <a:effectLst/>
              </a:rPr>
              <a:t>Usability improvements, especially to selecting which values are displayed in the overlay</a:t>
            </a:r>
          </a:p>
          <a:p>
            <a:pPr lvl="1"/>
            <a:r>
              <a:rPr lang="en-US" dirty="0" smtClean="0">
                <a:effectLst/>
              </a:rPr>
              <a:t>More control over what values are displayed</a:t>
            </a:r>
          </a:p>
          <a:p>
            <a:pPr lvl="1"/>
            <a:r>
              <a:rPr lang="en-US" dirty="0" smtClean="0">
                <a:effectLst/>
              </a:rPr>
              <a:t>More details about test parameters that were specified</a:t>
            </a:r>
          </a:p>
          <a:p>
            <a:pPr lvl="1"/>
            <a:r>
              <a:rPr lang="en-US" dirty="0" smtClean="0">
                <a:effectLst/>
              </a:rPr>
              <a:t>More details about the hosts involved in the tests</a:t>
            </a:r>
          </a:p>
          <a:p>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14</a:t>
            </a:fld>
            <a:endParaRPr lang="en-US"/>
          </a:p>
        </p:txBody>
      </p:sp>
    </p:spTree>
    <p:extLst>
      <p:ext uri="{BB962C8B-B14F-4D97-AF65-F5344CB8AC3E}">
        <p14:creationId xmlns:p14="http://schemas.microsoft.com/office/powerpoint/2010/main" val="855636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EA6F8-B5AB-8342-9AB7-A6984D898A5F}" type="slidenum">
              <a:rPr lang="en-US" smtClean="0"/>
              <a:pPr/>
              <a:t>16</a:t>
            </a:fld>
            <a:endParaRPr lang="en-US"/>
          </a:p>
        </p:txBody>
      </p:sp>
    </p:spTree>
    <p:extLst>
      <p:ext uri="{BB962C8B-B14F-4D97-AF65-F5344CB8AC3E}">
        <p14:creationId xmlns:p14="http://schemas.microsoft.com/office/powerpoint/2010/main" val="497919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probably the most important </a:t>
            </a:r>
            <a:r>
              <a:rPr lang="en-US" dirty="0" err="1"/>
              <a:t>pScheduler</a:t>
            </a:r>
            <a:r>
              <a:rPr lang="en-US" baseline="0" dirty="0"/>
              <a:t> </a:t>
            </a:r>
            <a:r>
              <a:rPr lang="en-US" dirty="0"/>
              <a:t>slide</a:t>
            </a:r>
            <a:r>
              <a:rPr lang="en-US" baseline="0" dirty="0"/>
              <a:t>.  </a:t>
            </a:r>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19</a:t>
            </a:fld>
            <a:endParaRPr lang="en-US"/>
          </a:p>
        </p:txBody>
      </p:sp>
    </p:spTree>
    <p:extLst>
      <p:ext uri="{BB962C8B-B14F-4D97-AF65-F5344CB8AC3E}">
        <p14:creationId xmlns:p14="http://schemas.microsoft.com/office/powerpoint/2010/main" val="25770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simplification comes from the fact that the database underpinning </a:t>
            </a:r>
            <a:r>
              <a:rPr lang="en-US" dirty="0" err="1"/>
              <a:t>pScheduler</a:t>
            </a:r>
            <a:r>
              <a:rPr lang="en-US" baseline="0" dirty="0"/>
              <a:t> does most of the hard work.</a:t>
            </a:r>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21</a:t>
            </a:fld>
            <a:endParaRPr lang="en-US"/>
          </a:p>
        </p:txBody>
      </p:sp>
    </p:spTree>
    <p:extLst>
      <p:ext uri="{BB962C8B-B14F-4D97-AF65-F5344CB8AC3E}">
        <p14:creationId xmlns:p14="http://schemas.microsoft.com/office/powerpoint/2010/main" val="1531272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22</a:t>
            </a:fld>
            <a:endParaRPr lang="en-US"/>
          </a:p>
        </p:txBody>
      </p:sp>
    </p:spTree>
    <p:extLst>
      <p:ext uri="{BB962C8B-B14F-4D97-AF65-F5344CB8AC3E}">
        <p14:creationId xmlns:p14="http://schemas.microsoft.com/office/powerpoint/2010/main" val="2030891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23</a:t>
            </a:fld>
            <a:endParaRPr lang="en-US"/>
          </a:p>
        </p:txBody>
      </p:sp>
    </p:spTree>
    <p:extLst>
      <p:ext uri="{BB962C8B-B14F-4D97-AF65-F5344CB8AC3E}">
        <p14:creationId xmlns:p14="http://schemas.microsoft.com/office/powerpoint/2010/main" val="469129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24</a:t>
            </a:fld>
            <a:endParaRPr lang="en-US"/>
          </a:p>
        </p:txBody>
      </p:sp>
    </p:spTree>
    <p:extLst>
      <p:ext uri="{BB962C8B-B14F-4D97-AF65-F5344CB8AC3E}">
        <p14:creationId xmlns:p14="http://schemas.microsoft.com/office/powerpoint/2010/main" val="690882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XXX Add appropriate </a:t>
            </a:r>
            <a:r>
              <a:rPr lang="en-US" dirty="0" err="1"/>
              <a:t>pscheduler</a:t>
            </a:r>
            <a:r>
              <a:rPr lang="en-US" dirty="0"/>
              <a:t> command to produce a plot</a:t>
            </a:r>
          </a:p>
        </p:txBody>
      </p:sp>
      <p:sp>
        <p:nvSpPr>
          <p:cNvPr id="4" name="Slide Number Placeholder 3"/>
          <p:cNvSpPr>
            <a:spLocks noGrp="1"/>
          </p:cNvSpPr>
          <p:nvPr>
            <p:ph type="sldNum" sz="quarter" idx="10"/>
          </p:nvPr>
        </p:nvSpPr>
        <p:spPr/>
        <p:txBody>
          <a:bodyPr/>
          <a:lstStyle/>
          <a:p>
            <a:fld id="{A44EA6F8-B5AB-8342-9AB7-A6984D898A5F}" type="slidenum">
              <a:rPr lang="en-US" smtClean="0"/>
              <a:pPr/>
              <a:t>26</a:t>
            </a:fld>
            <a:endParaRPr lang="en-US"/>
          </a:p>
        </p:txBody>
      </p:sp>
    </p:spTree>
    <p:extLst>
      <p:ext uri="{BB962C8B-B14F-4D97-AF65-F5344CB8AC3E}">
        <p14:creationId xmlns:p14="http://schemas.microsoft.com/office/powerpoint/2010/main" val="830932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XXX This slide perhaps can be elided for this presentation</a:t>
            </a:r>
          </a:p>
        </p:txBody>
      </p:sp>
      <p:sp>
        <p:nvSpPr>
          <p:cNvPr id="4" name="Slide Number Placeholder 3"/>
          <p:cNvSpPr>
            <a:spLocks noGrp="1"/>
          </p:cNvSpPr>
          <p:nvPr>
            <p:ph type="sldNum" sz="quarter" idx="10"/>
          </p:nvPr>
        </p:nvSpPr>
        <p:spPr/>
        <p:txBody>
          <a:bodyPr/>
          <a:lstStyle/>
          <a:p>
            <a:fld id="{A44EA6F8-B5AB-8342-9AB7-A6984D898A5F}" type="slidenum">
              <a:rPr lang="en-US" smtClean="0"/>
              <a:pPr/>
              <a:t>29</a:t>
            </a:fld>
            <a:endParaRPr lang="en-US"/>
          </a:p>
        </p:txBody>
      </p:sp>
    </p:spTree>
    <p:extLst>
      <p:ext uri="{BB962C8B-B14F-4D97-AF65-F5344CB8AC3E}">
        <p14:creationId xmlns:p14="http://schemas.microsoft.com/office/powerpoint/2010/main" val="863551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CentOS 7? CentOS</a:t>
            </a:r>
            <a:r>
              <a:rPr lang="en-US" baseline="0" dirty="0"/>
              <a:t> 6? Both?</a:t>
            </a:r>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32</a:t>
            </a:fld>
            <a:endParaRPr lang="en-US"/>
          </a:p>
        </p:txBody>
      </p:sp>
    </p:spTree>
    <p:extLst>
      <p:ext uri="{BB962C8B-B14F-4D97-AF65-F5344CB8AC3E}">
        <p14:creationId xmlns:p14="http://schemas.microsoft.com/office/powerpoint/2010/main" val="1096634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a:t>
            </a:r>
            <a:r>
              <a:rPr lang="en-US" baseline="0" dirty="0"/>
              <a:t> NDT getting dropped. Also highlight that even in 3.5 diagram not shown because it was on an island and had 0 interaction with </a:t>
            </a:r>
            <a:r>
              <a:rPr lang="en-US" baseline="0"/>
              <a:t>other pieces.</a:t>
            </a:r>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4</a:t>
            </a:fld>
            <a:endParaRPr lang="en-US"/>
          </a:p>
        </p:txBody>
      </p:sp>
    </p:spTree>
    <p:extLst>
      <p:ext uri="{BB962C8B-B14F-4D97-AF65-F5344CB8AC3E}">
        <p14:creationId xmlns:p14="http://schemas.microsoft.com/office/powerpoint/2010/main" val="1645872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XXX</a:t>
            </a:r>
            <a:r>
              <a:rPr lang="en-US" baseline="0" dirty="0"/>
              <a:t> unpack </a:t>
            </a:r>
            <a:r>
              <a:rPr lang="en-US" baseline="0" dirty="0" err="1"/>
              <a:t>pScheduler</a:t>
            </a:r>
            <a:r>
              <a:rPr lang="en-US" baseline="0" dirty="0"/>
              <a:t> uses considerably more CPU than </a:t>
            </a:r>
            <a:r>
              <a:rPr lang="en-US" baseline="0" dirty="0" err="1"/>
              <a:t>bwctl</a:t>
            </a:r>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33</a:t>
            </a:fld>
            <a:endParaRPr lang="en-US"/>
          </a:p>
        </p:txBody>
      </p:sp>
    </p:spTree>
    <p:extLst>
      <p:ext uri="{BB962C8B-B14F-4D97-AF65-F5344CB8AC3E}">
        <p14:creationId xmlns:p14="http://schemas.microsoft.com/office/powerpoint/2010/main" val="289358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Cores should be at least 2GHz for 1G testers, and 2.8GHz for 10G tester</a:t>
            </a:r>
          </a:p>
          <a:p>
            <a:r>
              <a:rPr lang="en-US" dirty="0"/>
              <a:t>central</a:t>
            </a:r>
            <a:r>
              <a:rPr lang="en-US" baseline="0" dirty="0"/>
              <a:t> management for a large mesh will need 8 cores and 16GB RAM or more.</a:t>
            </a:r>
          </a:p>
          <a:p>
            <a:r>
              <a:rPr lang="en-US" baseline="0" dirty="0"/>
              <a:t>XXX Andy: verify cores above (especially toolkit </a:t>
            </a:r>
            <a:r>
              <a:rPr lang="mr-IN" baseline="0" dirty="0"/>
              <a:t>–</a:t>
            </a:r>
            <a:r>
              <a:rPr lang="en-US" baseline="0" dirty="0"/>
              <a:t> is that 4?)</a:t>
            </a:r>
          </a:p>
          <a:p>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34</a:t>
            </a:fld>
            <a:endParaRPr lang="en-US"/>
          </a:p>
        </p:txBody>
      </p:sp>
    </p:spTree>
    <p:extLst>
      <p:ext uri="{BB962C8B-B14F-4D97-AF65-F5344CB8AC3E}">
        <p14:creationId xmlns:p14="http://schemas.microsoft.com/office/powerpoint/2010/main" val="1541417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
            </a:r>
            <a:r>
              <a:rPr lang="en-US" baseline="0" dirty="0"/>
              <a:t> everyone running CentOS6 begin plans to upgrade.</a:t>
            </a:r>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35</a:t>
            </a:fld>
            <a:endParaRPr lang="en-US"/>
          </a:p>
        </p:txBody>
      </p:sp>
    </p:spTree>
    <p:extLst>
      <p:ext uri="{BB962C8B-B14F-4D97-AF65-F5344CB8AC3E}">
        <p14:creationId xmlns:p14="http://schemas.microsoft.com/office/powerpoint/2010/main" val="712051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a:t>
            </a:r>
            <a:r>
              <a:rPr lang="en-US" baseline="0" dirty="0"/>
              <a:t> we include this or not? </a:t>
            </a:r>
            <a:r>
              <a:rPr lang="mr-IN" baseline="0" dirty="0"/>
              <a:t>…</a:t>
            </a:r>
            <a:r>
              <a:rPr lang="en-US" baseline="0" dirty="0"/>
              <a:t>.</a:t>
            </a:r>
          </a:p>
          <a:p>
            <a:r>
              <a:rPr lang="en-US" baseline="0" dirty="0"/>
              <a:t>XXX slide from </a:t>
            </a:r>
            <a:r>
              <a:rPr lang="en-US" baseline="0" dirty="0" err="1"/>
              <a:t>Syzmon</a:t>
            </a:r>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36</a:t>
            </a:fld>
            <a:endParaRPr lang="en-US"/>
          </a:p>
        </p:txBody>
      </p:sp>
    </p:spTree>
    <p:extLst>
      <p:ext uri="{BB962C8B-B14F-4D97-AF65-F5344CB8AC3E}">
        <p14:creationId xmlns:p14="http://schemas.microsoft.com/office/powerpoint/2010/main" val="1496187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37</a:t>
            </a:fld>
            <a:endParaRPr lang="en-US"/>
          </a:p>
        </p:txBody>
      </p:sp>
    </p:spTree>
    <p:extLst>
      <p:ext uri="{BB962C8B-B14F-4D97-AF65-F5344CB8AC3E}">
        <p14:creationId xmlns:p14="http://schemas.microsoft.com/office/powerpoint/2010/main" val="1914544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41</a:t>
            </a:fld>
            <a:endParaRPr lang="en-US"/>
          </a:p>
        </p:txBody>
      </p:sp>
    </p:spTree>
    <p:extLst>
      <p:ext uri="{BB962C8B-B14F-4D97-AF65-F5344CB8AC3E}">
        <p14:creationId xmlns:p14="http://schemas.microsoft.com/office/powerpoint/2010/main" val="1505395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If you want just an NDT box, </a:t>
            </a:r>
            <a:r>
              <a:rPr lang="en-US" dirty="0" err="1"/>
              <a:t>perfSONAR</a:t>
            </a:r>
            <a:r>
              <a:rPr lang="en-US" dirty="0"/>
              <a:t> hasn’t been the best way to do that for awhile.</a:t>
            </a:r>
          </a:p>
        </p:txBody>
      </p:sp>
      <p:sp>
        <p:nvSpPr>
          <p:cNvPr id="4" name="Slide Number Placeholder 3"/>
          <p:cNvSpPr>
            <a:spLocks noGrp="1"/>
          </p:cNvSpPr>
          <p:nvPr>
            <p:ph type="sldNum" sz="quarter" idx="10"/>
          </p:nvPr>
        </p:nvSpPr>
        <p:spPr/>
        <p:txBody>
          <a:bodyPr/>
          <a:lstStyle/>
          <a:p>
            <a:fld id="{A44EA6F8-B5AB-8342-9AB7-A6984D898A5F}" type="slidenum">
              <a:rPr lang="en-US" smtClean="0"/>
              <a:pPr/>
              <a:t>5</a:t>
            </a:fld>
            <a:endParaRPr lang="en-US"/>
          </a:p>
        </p:txBody>
      </p:sp>
    </p:spTree>
    <p:extLst>
      <p:ext uri="{BB962C8B-B14F-4D97-AF65-F5344CB8AC3E}">
        <p14:creationId xmlns:p14="http://schemas.microsoft.com/office/powerpoint/2010/main" val="719885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Big change is </a:t>
            </a:r>
            <a:r>
              <a:rPr lang="en-US" dirty="0" err="1"/>
              <a:t>pScheduler</a:t>
            </a:r>
            <a:r>
              <a:rPr lang="en-US" dirty="0"/>
              <a:t> is now</a:t>
            </a:r>
            <a:r>
              <a:rPr lang="en-US" baseline="0" dirty="0"/>
              <a:t> the entire scheduling layer</a:t>
            </a:r>
          </a:p>
          <a:p>
            <a:pPr>
              <a:buFontTx/>
              <a:buChar char="-"/>
            </a:pPr>
            <a:r>
              <a:rPr lang="en-US" dirty="0"/>
              <a:t>Notice that we a) have all tools going through same component at scheduling layer and</a:t>
            </a:r>
            <a:r>
              <a:rPr lang="en-US" baseline="0" dirty="0"/>
              <a:t> </a:t>
            </a:r>
            <a:r>
              <a:rPr lang="en-US" baseline="0" dirty="0" err="1"/>
              <a:t>b</a:t>
            </a:r>
            <a:r>
              <a:rPr lang="en-US" baseline="0" dirty="0"/>
              <a:t>) there are more tools supported  by the ENTIRE system (before just BWCTL supported some and not regular testing and vice versa)</a:t>
            </a:r>
          </a:p>
          <a:p>
            <a:pPr lvl="1">
              <a:buFontTx/>
              <a:buChar char="-"/>
            </a:pPr>
            <a:r>
              <a:rPr lang="en-US" dirty="0"/>
              <a:t>Also note these are just the default tools, other can write their own </a:t>
            </a:r>
          </a:p>
          <a:p>
            <a:pPr lvl="1">
              <a:buFontTx/>
              <a:buChar char="-"/>
            </a:pPr>
            <a:r>
              <a:rPr lang="en-US" baseline="0" dirty="0"/>
              <a:t> Also note that there is a REST interface to </a:t>
            </a:r>
            <a:r>
              <a:rPr lang="en-US" baseline="0" dirty="0" err="1"/>
              <a:t>pScheduler</a:t>
            </a:r>
            <a:r>
              <a:rPr lang="en-US" baseline="0" dirty="0"/>
              <a:t> itself</a:t>
            </a:r>
            <a:endParaRPr lang="en-US" dirty="0"/>
          </a:p>
          <a:p>
            <a:pPr lvl="0">
              <a:buFontTx/>
              <a:buChar char="-"/>
            </a:pPr>
            <a:r>
              <a:rPr lang="en-US" baseline="0" dirty="0"/>
              <a:t>Also changes in configuration layer</a:t>
            </a:r>
          </a:p>
          <a:p>
            <a:pPr lvl="1">
              <a:buFontTx/>
              <a:buChar char="-"/>
            </a:pPr>
            <a:r>
              <a:rPr lang="en-US" baseline="0" dirty="0"/>
              <a:t>- Added </a:t>
            </a:r>
            <a:r>
              <a:rPr lang="en-US" baseline="0" dirty="0" err="1"/>
              <a:t>MeshConfigGUI</a:t>
            </a:r>
            <a:r>
              <a:rPr lang="en-US" baseline="0" dirty="0"/>
              <a:t> which is still in beta at time of release</a:t>
            </a:r>
          </a:p>
          <a:p>
            <a:pPr lvl="1">
              <a:buFontTx/>
              <a:buChar char="-"/>
            </a:pPr>
            <a:r>
              <a:rPr lang="en-US" baseline="0" dirty="0"/>
              <a:t>- Funnel both GUIs through </a:t>
            </a:r>
            <a:r>
              <a:rPr lang="en-US" baseline="0" dirty="0" err="1"/>
              <a:t>meshconfig</a:t>
            </a:r>
            <a:r>
              <a:rPr lang="en-US" baseline="0" dirty="0"/>
              <a:t> for simplicity. Not required and is possible to access </a:t>
            </a:r>
            <a:r>
              <a:rPr lang="en-US" baseline="0" dirty="0" err="1"/>
              <a:t>pscheduler</a:t>
            </a:r>
            <a:r>
              <a:rPr lang="en-US" baseline="0" dirty="0"/>
              <a:t> API directly</a:t>
            </a:r>
          </a:p>
          <a:p>
            <a:pPr lvl="0">
              <a:buFontTx/>
              <a:buNone/>
            </a:pPr>
            <a:r>
              <a:rPr lang="en-US" baseline="0" dirty="0"/>
              <a:t>- </a:t>
            </a:r>
            <a:r>
              <a:rPr lang="en-US" baseline="0" dirty="0" err="1"/>
              <a:t>Imporvements</a:t>
            </a:r>
            <a:r>
              <a:rPr lang="en-US" baseline="0" dirty="0"/>
              <a:t> at Visualization layer, though not a significant </a:t>
            </a:r>
            <a:r>
              <a:rPr lang="en-US" baseline="0" dirty="0" err="1"/>
              <a:t>architechtural</a:t>
            </a:r>
            <a:r>
              <a:rPr lang="en-US" baseline="0" dirty="0"/>
              <a:t> change. </a:t>
            </a:r>
          </a:p>
          <a:p>
            <a:pPr lvl="0">
              <a:buFontTx/>
              <a:buChar char="-"/>
            </a:pPr>
            <a:r>
              <a:rPr lang="en-US" dirty="0"/>
              <a:t>- </a:t>
            </a:r>
            <a:r>
              <a:rPr lang="en-US" dirty="0" err="1"/>
              <a:t>Improvementat</a:t>
            </a:r>
            <a:r>
              <a:rPr lang="en-US" dirty="0"/>
              <a:t> other layers as well but largely the same</a:t>
            </a:r>
          </a:p>
        </p:txBody>
      </p:sp>
      <p:sp>
        <p:nvSpPr>
          <p:cNvPr id="4" name="Slide Number Placeholder 3"/>
          <p:cNvSpPr>
            <a:spLocks noGrp="1"/>
          </p:cNvSpPr>
          <p:nvPr>
            <p:ph type="sldNum" sz="quarter" idx="10"/>
          </p:nvPr>
        </p:nvSpPr>
        <p:spPr/>
        <p:txBody>
          <a:bodyPr/>
          <a:lstStyle/>
          <a:p>
            <a:fld id="{A44EA6F8-B5AB-8342-9AB7-A6984D898A5F}" type="slidenum">
              <a:rPr lang="en-US" smtClean="0"/>
              <a:pPr/>
              <a:t>6</a:t>
            </a:fld>
            <a:endParaRPr lang="en-US"/>
          </a:p>
        </p:txBody>
      </p:sp>
    </p:spTree>
    <p:extLst>
      <p:ext uri="{BB962C8B-B14F-4D97-AF65-F5344CB8AC3E}">
        <p14:creationId xmlns:p14="http://schemas.microsoft.com/office/powerpoint/2010/main" val="1649760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Focus on Graphs, </a:t>
            </a:r>
            <a:r>
              <a:rPr lang="en-US" dirty="0" err="1"/>
              <a:t>MaDDash</a:t>
            </a:r>
            <a:r>
              <a:rPr lang="en-US" baseline="0" dirty="0"/>
              <a:t> and </a:t>
            </a:r>
            <a:r>
              <a:rPr lang="en-US" baseline="0" dirty="0" err="1"/>
              <a:t>pScheduler</a:t>
            </a:r>
            <a:endParaRPr lang="en-US" baseline="0" dirty="0"/>
          </a:p>
          <a:p>
            <a:pPr>
              <a:buFontTx/>
              <a:buNone/>
            </a:pPr>
            <a:r>
              <a:rPr lang="en-US" baseline="0" dirty="0"/>
              <a:t>- These are likely the most significant changes most of audience will notice on a day-to-day basis</a:t>
            </a:r>
          </a:p>
          <a:p>
            <a:pPr>
              <a:buFontTx/>
              <a:buNone/>
            </a:pPr>
            <a:r>
              <a:rPr lang="en-US" dirty="0"/>
              <a:t>- May do feature presentation focusing on the Configuration box. Again worth noting that if you are using </a:t>
            </a:r>
            <a:r>
              <a:rPr lang="en-US" dirty="0" err="1"/>
              <a:t>meshConfig</a:t>
            </a:r>
            <a:r>
              <a:rPr lang="en-US" dirty="0"/>
              <a:t> or the Toolkit GUI now, not</a:t>
            </a:r>
            <a:r>
              <a:rPr lang="en-US" baseline="0" dirty="0"/>
              <a:t> huge change changes (though some)</a:t>
            </a:r>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7</a:t>
            </a:fld>
            <a:endParaRPr lang="en-US"/>
          </a:p>
        </p:txBody>
      </p:sp>
    </p:spTree>
    <p:extLst>
      <p:ext uri="{BB962C8B-B14F-4D97-AF65-F5344CB8AC3E}">
        <p14:creationId xmlns:p14="http://schemas.microsoft.com/office/powerpoint/2010/main" val="596516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Biggest request from previous version of was email alerts.</a:t>
            </a:r>
            <a:r>
              <a:rPr lang="en-US" baseline="0" dirty="0"/>
              <a:t> We didn’t want to flood people with alerts every time half a box on the dashboard changed though. One of the strengths of dashboards is the ability to see patterns. We wanted the ability to detect patterns in dashboards and alert on those. </a:t>
            </a:r>
          </a:p>
          <a:p>
            <a:pPr>
              <a:buFontTx/>
              <a:buChar char="-"/>
            </a:pPr>
            <a:r>
              <a:rPr lang="en-US" baseline="0" dirty="0" err="1"/>
              <a:t>MaDAlert</a:t>
            </a:r>
            <a:r>
              <a:rPr lang="en-US" baseline="0" dirty="0"/>
              <a:t> developed by </a:t>
            </a:r>
            <a:r>
              <a:rPr lang="en-US" baseline="0" dirty="0" err="1"/>
              <a:t>umich</a:t>
            </a:r>
            <a:r>
              <a:rPr lang="en-US" baseline="0" dirty="0"/>
              <a:t> added ability to define and identify those patterns. It was integrated into the main </a:t>
            </a:r>
            <a:r>
              <a:rPr lang="en-US" baseline="0" dirty="0" err="1"/>
              <a:t>MaDDash</a:t>
            </a:r>
            <a:r>
              <a:rPr lang="en-US" baseline="0" dirty="0"/>
              <a:t> code base, including new options in the configuration file and GUI.</a:t>
            </a:r>
          </a:p>
          <a:p>
            <a:pPr>
              <a:buFontTx/>
              <a:buChar char="-"/>
            </a:pPr>
            <a:r>
              <a:rPr lang="en-US" baseline="0" dirty="0"/>
              <a:t>- Image on right shows GUI. Problematic hosts are highlighted using a configurable set of rules (don’t worry we ship with examples and mesh-</a:t>
            </a:r>
            <a:r>
              <a:rPr lang="en-US" baseline="0" dirty="0" err="1"/>
              <a:t>config</a:t>
            </a:r>
            <a:r>
              <a:rPr lang="en-US" baseline="0" dirty="0"/>
              <a:t> sets-up  a sane default you probably don’t need to change)</a:t>
            </a:r>
          </a:p>
          <a:p>
            <a:pPr>
              <a:buFontTx/>
              <a:buChar char="-"/>
            </a:pPr>
            <a:r>
              <a:rPr lang="en-US" baseline="0" dirty="0"/>
              <a:t>Since these reports can be queried via REST </a:t>
            </a:r>
            <a:r>
              <a:rPr lang="en-US" baseline="0" dirty="0" err="1"/>
              <a:t>apis</a:t>
            </a:r>
            <a:r>
              <a:rPr lang="en-US" baseline="0" dirty="0"/>
              <a:t> we did this two ways: natively and by writing a </a:t>
            </a:r>
            <a:r>
              <a:rPr lang="en-US" baseline="0" dirty="0" err="1"/>
              <a:t>nagios</a:t>
            </a:r>
            <a:r>
              <a:rPr lang="en-US" baseline="0" dirty="0"/>
              <a:t> plug-in</a:t>
            </a:r>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9</a:t>
            </a:fld>
            <a:endParaRPr lang="en-US"/>
          </a:p>
        </p:txBody>
      </p:sp>
    </p:spTree>
    <p:extLst>
      <p:ext uri="{BB962C8B-B14F-4D97-AF65-F5344CB8AC3E}">
        <p14:creationId xmlns:p14="http://schemas.microsoft.com/office/powerpoint/2010/main" val="561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Possibly the simplest way to get started is</a:t>
            </a:r>
            <a:r>
              <a:rPr lang="en-US" baseline="0" dirty="0"/>
              <a:t> with native emails. Also provides a lot of flexibility.</a:t>
            </a:r>
            <a:endParaRPr lang="en-US" dirty="0"/>
          </a:p>
          <a:p>
            <a:r>
              <a:rPr lang="en-US" dirty="0"/>
              <a:t>Notifications is a list property, so can have multiple defined</a:t>
            </a:r>
          </a:p>
          <a:p>
            <a:r>
              <a:rPr lang="en-US" dirty="0"/>
              <a:t>First column sends all reports, second columns just sends problems marked as performance</a:t>
            </a:r>
            <a:r>
              <a:rPr lang="en-US" baseline="0" dirty="0"/>
              <a:t>  in collaboration dashboard (other category is CONFIGURATION)</a:t>
            </a:r>
            <a:endParaRPr lang="en-US" dirty="0"/>
          </a:p>
          <a:p>
            <a:r>
              <a:rPr lang="en-US" dirty="0"/>
              <a:t>Filter types are dashboard, grid, site, and category. You can have multiple of the same type under one “filters” heading. Multiple of the same type treated as “OR” condition. </a:t>
            </a:r>
          </a:p>
          <a:p>
            <a:r>
              <a:rPr lang="en-US" dirty="0"/>
              <a:t>You have to add by hand currently and it wont be overwritten by </a:t>
            </a:r>
            <a:r>
              <a:rPr lang="en-US" dirty="0" err="1"/>
              <a:t>meshconfig-guiagent</a:t>
            </a:r>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10</a:t>
            </a:fld>
            <a:endParaRPr lang="en-US"/>
          </a:p>
        </p:txBody>
      </p:sp>
    </p:spTree>
    <p:extLst>
      <p:ext uri="{BB962C8B-B14F-4D97-AF65-F5344CB8AC3E}">
        <p14:creationId xmlns:p14="http://schemas.microsoft.com/office/powerpoint/2010/main" val="196751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a:t>
            </a:r>
            <a:r>
              <a:rPr lang="en-US" baseline="0" dirty="0"/>
              <a:t> also use provided </a:t>
            </a:r>
            <a:r>
              <a:rPr lang="en-US" baseline="0" dirty="0" err="1"/>
              <a:t>nagios</a:t>
            </a:r>
            <a:r>
              <a:rPr lang="en-US" baseline="0" dirty="0"/>
              <a:t> checks to integrate with environment</a:t>
            </a:r>
          </a:p>
          <a:p>
            <a:r>
              <a:rPr lang="en-US" baseline="0" dirty="0"/>
              <a:t>These can only look at one grid at a time currently</a:t>
            </a:r>
          </a:p>
          <a:p>
            <a:r>
              <a:rPr lang="en-US" baseline="0" dirty="0"/>
              <a:t>Giving it just a grid will only alert on rules that affect the entire grid (which likely is only useful in a few very specific, very catastrophic cases where entire grid is down)</a:t>
            </a:r>
          </a:p>
          <a:p>
            <a:r>
              <a:rPr lang="en-US" baseline="0" dirty="0"/>
              <a:t>Giving is a site name (the name you see in the row or column) is the preferred way to do it I will give you any reports associated with that grid in that row</a:t>
            </a:r>
          </a:p>
          <a:p>
            <a:r>
              <a:rPr lang="en-US" baseline="0" dirty="0"/>
              <a:t>May be a bit more cumbersome to setup if not familiar with </a:t>
            </a:r>
            <a:r>
              <a:rPr lang="en-US" baseline="0" dirty="0" err="1"/>
              <a:t>nagios</a:t>
            </a:r>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11</a:t>
            </a:fld>
            <a:endParaRPr lang="en-US"/>
          </a:p>
        </p:txBody>
      </p:sp>
    </p:spTree>
    <p:extLst>
      <p:ext uri="{BB962C8B-B14F-4D97-AF65-F5344CB8AC3E}">
        <p14:creationId xmlns:p14="http://schemas.microsoft.com/office/powerpoint/2010/main" val="1643496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change highlights. </a:t>
            </a:r>
            <a:endParaRPr lang="en-US" dirty="0" smtClean="0"/>
          </a:p>
          <a:p>
            <a:pPr marL="171450" indent="-171450">
              <a:buFont typeface="Arial" charset="0"/>
              <a:buChar char="•"/>
            </a:pPr>
            <a:r>
              <a:rPr lang="en-US" dirty="0" smtClean="0"/>
              <a:t>Complete redesign with</a:t>
            </a:r>
            <a:r>
              <a:rPr lang="en-US" baseline="0" dirty="0" smtClean="0"/>
              <a:t> input from usability designer and web designer</a:t>
            </a:r>
          </a:p>
          <a:p>
            <a:pPr marL="171450" indent="-171450">
              <a:buFont typeface="Arial" charset="0"/>
              <a:buChar char="•"/>
            </a:pPr>
            <a:r>
              <a:rPr lang="en-US" baseline="0" dirty="0" smtClean="0"/>
              <a:t>Shows more information in a less-cluttered way</a:t>
            </a:r>
            <a:endParaRPr lang="en-US" dirty="0" smtClean="0"/>
          </a:p>
          <a:p>
            <a:r>
              <a:rPr lang="en-US" baseline="0" dirty="0" smtClean="0"/>
              <a:t>* </a:t>
            </a:r>
            <a:r>
              <a:rPr lang="en-US" baseline="0" dirty="0"/>
              <a:t>all tests selectable</a:t>
            </a:r>
          </a:p>
          <a:p>
            <a:r>
              <a:rPr lang="en-US" baseline="0" dirty="0"/>
              <a:t> * retransmits, errors shown in mouse-over </a:t>
            </a:r>
            <a:r>
              <a:rPr lang="en-US" baseline="0" dirty="0" smtClean="0"/>
              <a:t>detail</a:t>
            </a:r>
          </a:p>
          <a:p>
            <a:pPr marL="171450" indent="-171450">
              <a:buFont typeface="Arial" charset="0"/>
              <a:buChar char="•"/>
            </a:pPr>
            <a:r>
              <a:rPr lang="en-US" baseline="0" dirty="0" smtClean="0"/>
              <a:t>Views of number of packet lost</a:t>
            </a:r>
          </a:p>
          <a:p>
            <a:pPr marL="171450" indent="-171450">
              <a:buFont typeface="Arial" charset="0"/>
              <a:buChar char="•"/>
            </a:pPr>
            <a:r>
              <a:rPr lang="en-US" baseline="0" dirty="0" smtClean="0"/>
              <a:t>Indications of which tools ran which tests</a:t>
            </a:r>
          </a:p>
          <a:p>
            <a:pPr marL="171450" indent="-171450">
              <a:buFont typeface="Arial" charset="0"/>
              <a:buChar char="•"/>
            </a:pPr>
            <a:r>
              <a:rPr lang="en-US" baseline="0" dirty="0" smtClean="0"/>
              <a:t>Much improved performance</a:t>
            </a: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 </a:t>
            </a:r>
            <a:r>
              <a:rPr lang="en-US" dirty="0" smtClean="0"/>
              <a:t>* Built using open-source interactive time-series charting from </a:t>
            </a:r>
            <a:r>
              <a:rPr lang="en-US" dirty="0" err="1" smtClean="0"/>
              <a:t>Esnet</a:t>
            </a:r>
            <a:endParaRPr lang="en-US" dirty="0" smtClean="0"/>
          </a:p>
          <a:p>
            <a:endParaRPr lang="en-US" dirty="0"/>
          </a:p>
        </p:txBody>
      </p:sp>
      <p:sp>
        <p:nvSpPr>
          <p:cNvPr id="4" name="Slide Number Placeholder 3"/>
          <p:cNvSpPr>
            <a:spLocks noGrp="1"/>
          </p:cNvSpPr>
          <p:nvPr>
            <p:ph type="sldNum" sz="quarter" idx="10"/>
          </p:nvPr>
        </p:nvSpPr>
        <p:spPr/>
        <p:txBody>
          <a:bodyPr/>
          <a:lstStyle/>
          <a:p>
            <a:fld id="{A44EA6F8-B5AB-8342-9AB7-A6984D898A5F}" type="slidenum">
              <a:rPr lang="en-US" smtClean="0"/>
              <a:pPr/>
              <a:t>13</a:t>
            </a:fld>
            <a:endParaRPr lang="en-US"/>
          </a:p>
        </p:txBody>
      </p:sp>
    </p:spTree>
    <p:extLst>
      <p:ext uri="{BB962C8B-B14F-4D97-AF65-F5344CB8AC3E}">
        <p14:creationId xmlns:p14="http://schemas.microsoft.com/office/powerpoint/2010/main" val="547401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60084"/>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3117316"/>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a:t>
            </a:fld>
            <a:endParaRPr lang="en-US"/>
          </a:p>
        </p:txBody>
      </p:sp>
      <p:pic>
        <p:nvPicPr>
          <p:cNvPr id="9" name="Picture 8" descr="Screen Shot 2014-10-22 at 4.30.01 P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4524" y="62332"/>
            <a:ext cx="1659476" cy="584204"/>
          </a:xfrm>
          <a:prstGeom prst="rect">
            <a:avLst/>
          </a:prstGeom>
        </p:spPr>
      </p:pic>
      <p:pic>
        <p:nvPicPr>
          <p:cNvPr id="10" name="Picture 9" descr="PerfSONAR-powered-CMYK cop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0027" y="0"/>
            <a:ext cx="7040192" cy="2914639"/>
          </a:xfrm>
          <a:prstGeom prst="rect">
            <a:avLst/>
          </a:prstGeom>
        </p:spPr>
      </p:pic>
    </p:spTree>
    <p:extLst>
      <p:ext uri="{BB962C8B-B14F-4D97-AF65-F5344CB8AC3E}">
        <p14:creationId xmlns:p14="http://schemas.microsoft.com/office/powerpoint/2010/main" val="972523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a:t>
            </a:fld>
            <a:endParaRPr lang="en-US"/>
          </a:p>
        </p:txBody>
      </p:sp>
    </p:spTree>
    <p:extLst>
      <p:ext uri="{BB962C8B-B14F-4D97-AF65-F5344CB8AC3E}">
        <p14:creationId xmlns:p14="http://schemas.microsoft.com/office/powerpoint/2010/main" val="160378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Screen Shot 2014-10-22 at 4.30.01 P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4800" y="960"/>
            <a:ext cx="2489200" cy="876300"/>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a:t>
            </a:fld>
            <a:endParaRPr lang="en-US"/>
          </a:p>
        </p:txBody>
      </p:sp>
      <p:pic>
        <p:nvPicPr>
          <p:cNvPr id="9" name="Picture 8" descr="PerfSONAR-powered-CMYK cop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0027" y="0"/>
            <a:ext cx="7040192" cy="2914639"/>
          </a:xfrm>
          <a:prstGeom prst="rect">
            <a:avLst/>
          </a:prstGeom>
        </p:spPr>
      </p:pic>
    </p:spTree>
    <p:extLst>
      <p:ext uri="{BB962C8B-B14F-4D97-AF65-F5344CB8AC3E}">
        <p14:creationId xmlns:p14="http://schemas.microsoft.com/office/powerpoint/2010/main" val="4067597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March 3, 2017</a:t>
            </a:r>
          </a:p>
        </p:txBody>
      </p:sp>
      <p:sp>
        <p:nvSpPr>
          <p:cNvPr id="6" name="Footer Placeholder 5"/>
          <p:cNvSpPr>
            <a:spLocks noGrp="1"/>
          </p:cNvSpPr>
          <p:nvPr>
            <p:ph type="ftr" sz="quarter" idx="11"/>
          </p:nvPr>
        </p:nvSpPr>
        <p:spPr/>
        <p:txBody>
          <a:bodyPr/>
          <a:lstStyle/>
          <a:p>
            <a:r>
              <a:rPr lang="en-US"/>
              <a:t>© 2017, http://www.perfsonar.net</a:t>
            </a:r>
            <a:endParaRPr lang="en-US" dirty="0"/>
          </a:p>
        </p:txBody>
      </p:sp>
      <p:sp>
        <p:nvSpPr>
          <p:cNvPr id="7" name="Slide Number Placeholder 6"/>
          <p:cNvSpPr>
            <a:spLocks noGrp="1"/>
          </p:cNvSpPr>
          <p:nvPr>
            <p:ph type="sldNum" sz="quarter" idx="12"/>
          </p:nvPr>
        </p:nvSpPr>
        <p:spPr/>
        <p:txBody>
          <a:bodyPr/>
          <a:lstStyle/>
          <a:p>
            <a:fld id="{318151B9-CF22-1341-A1FA-AF855BA4AD15}" type="slidenum">
              <a:rPr lang="en-US" smtClean="0"/>
              <a:pPr/>
              <a:t>‹#›</a:t>
            </a:fld>
            <a:endParaRPr lang="en-US"/>
          </a:p>
        </p:txBody>
      </p:sp>
    </p:spTree>
    <p:extLst>
      <p:ext uri="{BB962C8B-B14F-4D97-AF65-F5344CB8AC3E}">
        <p14:creationId xmlns:p14="http://schemas.microsoft.com/office/powerpoint/2010/main" val="1827642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March 3, 2017</a:t>
            </a:r>
          </a:p>
        </p:txBody>
      </p:sp>
      <p:sp>
        <p:nvSpPr>
          <p:cNvPr id="8" name="Footer Placeholder 7"/>
          <p:cNvSpPr>
            <a:spLocks noGrp="1"/>
          </p:cNvSpPr>
          <p:nvPr>
            <p:ph type="ftr" sz="quarter" idx="11"/>
          </p:nvPr>
        </p:nvSpPr>
        <p:spPr/>
        <p:txBody>
          <a:bodyPr/>
          <a:lstStyle/>
          <a:p>
            <a:r>
              <a:rPr lang="en-US"/>
              <a:t>© 2017, http://www.perfsonar.net</a:t>
            </a:r>
            <a:endParaRPr lang="en-US" dirty="0"/>
          </a:p>
        </p:txBody>
      </p:sp>
      <p:sp>
        <p:nvSpPr>
          <p:cNvPr id="9" name="Slide Number Placeholder 8"/>
          <p:cNvSpPr>
            <a:spLocks noGrp="1"/>
          </p:cNvSpPr>
          <p:nvPr>
            <p:ph type="sldNum" sz="quarter" idx="12"/>
          </p:nvPr>
        </p:nvSpPr>
        <p:spPr/>
        <p:txBody>
          <a:bodyPr/>
          <a:lstStyle/>
          <a:p>
            <a:fld id="{318151B9-CF22-1341-A1FA-AF855BA4AD15}" type="slidenum">
              <a:rPr lang="en-US" smtClean="0"/>
              <a:pPr/>
              <a:t>‹#›</a:t>
            </a:fld>
            <a:endParaRPr lang="en-US"/>
          </a:p>
        </p:txBody>
      </p:sp>
    </p:spTree>
    <p:extLst>
      <p:ext uri="{BB962C8B-B14F-4D97-AF65-F5344CB8AC3E}">
        <p14:creationId xmlns:p14="http://schemas.microsoft.com/office/powerpoint/2010/main" val="2974641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March 3, 2017</a:t>
            </a:r>
          </a:p>
        </p:txBody>
      </p:sp>
      <p:sp>
        <p:nvSpPr>
          <p:cNvPr id="4" name="Footer Placeholder 3"/>
          <p:cNvSpPr>
            <a:spLocks noGrp="1"/>
          </p:cNvSpPr>
          <p:nvPr>
            <p:ph type="ftr" sz="quarter" idx="11"/>
          </p:nvPr>
        </p:nvSpPr>
        <p:spPr/>
        <p:txBody>
          <a:bodyPr/>
          <a:lstStyle/>
          <a:p>
            <a:r>
              <a:rPr lang="en-US"/>
              <a:t>© 2017, http://www.perfsonar.net</a:t>
            </a:r>
            <a:endParaRPr lang="en-US" dirty="0"/>
          </a:p>
        </p:txBody>
      </p:sp>
      <p:sp>
        <p:nvSpPr>
          <p:cNvPr id="5" name="Slide Number Placeholder 4"/>
          <p:cNvSpPr>
            <a:spLocks noGrp="1"/>
          </p:cNvSpPr>
          <p:nvPr>
            <p:ph type="sldNum" sz="quarter" idx="12"/>
          </p:nvPr>
        </p:nvSpPr>
        <p:spPr/>
        <p:txBody>
          <a:bodyPr/>
          <a:lstStyle/>
          <a:p>
            <a:fld id="{318151B9-CF22-1341-A1FA-AF855BA4AD15}" type="slidenum">
              <a:rPr lang="en-US" smtClean="0"/>
              <a:pPr/>
              <a:t>‹#›</a:t>
            </a:fld>
            <a:endParaRPr lang="en-US"/>
          </a:p>
        </p:txBody>
      </p:sp>
    </p:spTree>
    <p:extLst>
      <p:ext uri="{BB962C8B-B14F-4D97-AF65-F5344CB8AC3E}">
        <p14:creationId xmlns:p14="http://schemas.microsoft.com/office/powerpoint/2010/main" val="242623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March 3, 2017</a:t>
            </a:r>
          </a:p>
        </p:txBody>
      </p:sp>
      <p:sp>
        <p:nvSpPr>
          <p:cNvPr id="3" name="Footer Placeholder 2"/>
          <p:cNvSpPr>
            <a:spLocks noGrp="1"/>
          </p:cNvSpPr>
          <p:nvPr>
            <p:ph type="ftr" sz="quarter" idx="11"/>
          </p:nvPr>
        </p:nvSpPr>
        <p:spPr/>
        <p:txBody>
          <a:bodyPr/>
          <a:lstStyle/>
          <a:p>
            <a:r>
              <a:rPr lang="en-US"/>
              <a:t>© 2017, http://www.perfsonar.net</a:t>
            </a:r>
            <a:endParaRPr lang="en-US" dirty="0"/>
          </a:p>
        </p:txBody>
      </p:sp>
      <p:sp>
        <p:nvSpPr>
          <p:cNvPr id="4" name="Slide Number Placeholder 3"/>
          <p:cNvSpPr>
            <a:spLocks noGrp="1"/>
          </p:cNvSpPr>
          <p:nvPr>
            <p:ph type="sldNum" sz="quarter" idx="12"/>
          </p:nvPr>
        </p:nvSpPr>
        <p:spPr/>
        <p:txBody>
          <a:bodyPr/>
          <a:lstStyle/>
          <a:p>
            <a:fld id="{318151B9-CF22-1341-A1FA-AF855BA4AD15}" type="slidenum">
              <a:rPr lang="en-US" smtClean="0"/>
              <a:pPr/>
              <a:t>‹#›</a:t>
            </a:fld>
            <a:endParaRPr lang="en-US"/>
          </a:p>
        </p:txBody>
      </p:sp>
    </p:spTree>
    <p:extLst>
      <p:ext uri="{BB962C8B-B14F-4D97-AF65-F5344CB8AC3E}">
        <p14:creationId xmlns:p14="http://schemas.microsoft.com/office/powerpoint/2010/main" val="340579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March 3, 2017</a:t>
            </a:r>
          </a:p>
        </p:txBody>
      </p:sp>
      <p:sp>
        <p:nvSpPr>
          <p:cNvPr id="6" name="Footer Placeholder 5"/>
          <p:cNvSpPr>
            <a:spLocks noGrp="1"/>
          </p:cNvSpPr>
          <p:nvPr>
            <p:ph type="ftr" sz="quarter" idx="11"/>
          </p:nvPr>
        </p:nvSpPr>
        <p:spPr/>
        <p:txBody>
          <a:bodyPr/>
          <a:lstStyle/>
          <a:p>
            <a:r>
              <a:rPr lang="en-US"/>
              <a:t>© 2017, http://www.perfsonar.net</a:t>
            </a:r>
            <a:endParaRPr lang="en-US" dirty="0"/>
          </a:p>
        </p:txBody>
      </p:sp>
      <p:sp>
        <p:nvSpPr>
          <p:cNvPr id="7" name="Slide Number Placeholder 6"/>
          <p:cNvSpPr>
            <a:spLocks noGrp="1"/>
          </p:cNvSpPr>
          <p:nvPr>
            <p:ph type="sldNum" sz="quarter" idx="12"/>
          </p:nvPr>
        </p:nvSpPr>
        <p:spPr/>
        <p:txBody>
          <a:bodyPr/>
          <a:lstStyle/>
          <a:p>
            <a:fld id="{318151B9-CF22-1341-A1FA-AF855BA4AD15}" type="slidenum">
              <a:rPr lang="en-US" smtClean="0"/>
              <a:pPr/>
              <a:t>‹#›</a:t>
            </a:fld>
            <a:endParaRPr lang="en-US"/>
          </a:p>
        </p:txBody>
      </p:sp>
    </p:spTree>
    <p:extLst>
      <p:ext uri="{BB962C8B-B14F-4D97-AF65-F5344CB8AC3E}">
        <p14:creationId xmlns:p14="http://schemas.microsoft.com/office/powerpoint/2010/main" val="352086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March 3, 2017</a:t>
            </a:r>
          </a:p>
        </p:txBody>
      </p:sp>
      <p:sp>
        <p:nvSpPr>
          <p:cNvPr id="6" name="Footer Placeholder 5"/>
          <p:cNvSpPr>
            <a:spLocks noGrp="1"/>
          </p:cNvSpPr>
          <p:nvPr>
            <p:ph type="ftr" sz="quarter" idx="11"/>
          </p:nvPr>
        </p:nvSpPr>
        <p:spPr/>
        <p:txBody>
          <a:bodyPr/>
          <a:lstStyle/>
          <a:p>
            <a:r>
              <a:rPr lang="en-US"/>
              <a:t>© 2017, http://www.perfsonar.net</a:t>
            </a:r>
            <a:endParaRPr lang="en-US" dirty="0"/>
          </a:p>
        </p:txBody>
      </p:sp>
      <p:sp>
        <p:nvSpPr>
          <p:cNvPr id="7" name="Slide Number Placeholder 6"/>
          <p:cNvSpPr>
            <a:spLocks noGrp="1"/>
          </p:cNvSpPr>
          <p:nvPr>
            <p:ph type="sldNum" sz="quarter" idx="12"/>
          </p:nvPr>
        </p:nvSpPr>
        <p:spPr/>
        <p:txBody>
          <a:bodyPr/>
          <a:lstStyle/>
          <a:p>
            <a:fld id="{318151B9-CF22-1341-A1FA-AF855BA4AD15}" type="slidenum">
              <a:rPr lang="en-US" smtClean="0"/>
              <a:pPr/>
              <a:t>‹#›</a:t>
            </a:fld>
            <a:endParaRPr lang="en-US"/>
          </a:p>
        </p:txBody>
      </p:sp>
    </p:spTree>
    <p:extLst>
      <p:ext uri="{BB962C8B-B14F-4D97-AF65-F5344CB8AC3E}">
        <p14:creationId xmlns:p14="http://schemas.microsoft.com/office/powerpoint/2010/main" val="25527975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jpeg"/><Relationship Id="rId12" Type="http://schemas.openxmlformats.org/officeDocument/2006/relationships/image" Target="../media/image2.emf"/><Relationship Id="rId13" Type="http://schemas.openxmlformats.org/officeDocument/2006/relationships/image" Target="../media/image3.png"/><Relationship Id="rId14" Type="http://schemas.openxmlformats.org/officeDocument/2006/relationships/image" Target="../media/image4.png"/><Relationship Id="rId1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74541"/>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303820"/>
            <a:ext cx="8229600" cy="32908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84525" y="4765113"/>
            <a:ext cx="1091107" cy="273844"/>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March 3, 2017</a:t>
            </a:r>
            <a:endParaRPr lang="en-US" dirty="0"/>
          </a:p>
        </p:txBody>
      </p:sp>
      <p:sp>
        <p:nvSpPr>
          <p:cNvPr id="5" name="Footer Placeholder 4"/>
          <p:cNvSpPr>
            <a:spLocks noGrp="1"/>
          </p:cNvSpPr>
          <p:nvPr>
            <p:ph type="ftr" sz="quarter" idx="3"/>
          </p:nvPr>
        </p:nvSpPr>
        <p:spPr>
          <a:xfrm>
            <a:off x="137160" y="4760814"/>
            <a:ext cx="2079778" cy="273844"/>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2017, http://www.perfsonar.net</a:t>
            </a:r>
            <a:endParaRPr lang="en-US" dirty="0"/>
          </a:p>
        </p:txBody>
      </p:sp>
      <p:sp>
        <p:nvSpPr>
          <p:cNvPr id="6" name="Slide Number Placeholder 5"/>
          <p:cNvSpPr>
            <a:spLocks noGrp="1"/>
          </p:cNvSpPr>
          <p:nvPr>
            <p:ph type="sldNum" sz="quarter" idx="4"/>
          </p:nvPr>
        </p:nvSpPr>
        <p:spPr>
          <a:xfrm>
            <a:off x="8686800" y="4765113"/>
            <a:ext cx="371412"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318151B9-CF22-1341-A1FA-AF855BA4AD15}" type="slidenum">
              <a:rPr lang="en-US" smtClean="0"/>
              <a:pPr/>
              <a:t>‹#›</a:t>
            </a:fld>
            <a:endParaRPr lang="en-US" dirty="0"/>
          </a:p>
        </p:txBody>
      </p:sp>
      <p:sp>
        <p:nvSpPr>
          <p:cNvPr id="8" name="Rectangle 7"/>
          <p:cNvSpPr/>
          <p:nvPr userDrawn="1"/>
        </p:nvSpPr>
        <p:spPr>
          <a:xfrm>
            <a:off x="0" y="0"/>
            <a:ext cx="137160" cy="5136360"/>
          </a:xfrm>
          <a:prstGeom prst="rect">
            <a:avLst/>
          </a:prstGeom>
          <a:solidFill>
            <a:srgbClr val="1DB118"/>
          </a:solidFill>
          <a:ln>
            <a:solidFill>
              <a:srgbClr val="1DB11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1"/>
              </a:solidFill>
            </a:endParaRPr>
          </a:p>
        </p:txBody>
      </p:sp>
      <p:pic>
        <p:nvPicPr>
          <p:cNvPr id="10" name="Picture 9" descr="GEANT_logo_2015.jp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3684848" y="4538879"/>
            <a:ext cx="904933" cy="452467"/>
          </a:xfrm>
          <a:prstGeom prst="rect">
            <a:avLst/>
          </a:prstGeom>
        </p:spPr>
      </p:pic>
      <p:pic>
        <p:nvPicPr>
          <p:cNvPr id="11" name="Picture 10" descr="ESnet_Full_Logo_CMYK.eps"/>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428870" y="4675616"/>
            <a:ext cx="966829" cy="283213"/>
          </a:xfrm>
          <a:prstGeom prst="rect">
            <a:avLst/>
          </a:prstGeom>
        </p:spPr>
      </p:pic>
      <p:pic>
        <p:nvPicPr>
          <p:cNvPr id="12" name="Picture 11" descr="internet2-black-red copy.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9191" y="4665694"/>
            <a:ext cx="620625" cy="454014"/>
          </a:xfrm>
          <a:prstGeom prst="rect">
            <a:avLst/>
          </a:prstGeom>
        </p:spPr>
      </p:pic>
      <p:pic>
        <p:nvPicPr>
          <p:cNvPr id="13" name="Picture 12" descr="1000px-Indiana_University_logotype_svg.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860517" y="4715503"/>
            <a:ext cx="1445907" cy="216886"/>
          </a:xfrm>
          <a:prstGeom prst="rect">
            <a:avLst/>
          </a:prstGeom>
        </p:spPr>
      </p:pic>
      <p:pic>
        <p:nvPicPr>
          <p:cNvPr id="16" name="Picture 15" descr="pS-Logo.png"/>
          <p:cNvPicPr>
            <a:picLocks noChangeAspect="1"/>
          </p:cNvPicPr>
          <p:nvPr userDrawn="1"/>
        </p:nvPicPr>
        <p:blipFill>
          <a:blip r:embed="rId15">
            <a:alphaModFix amt="50000"/>
            <a:extLst>
              <a:ext uri="{28A0092B-C50C-407E-A947-70E740481C1C}">
                <a14:useLocalDpi xmlns:a14="http://schemas.microsoft.com/office/drawing/2010/main" val="0"/>
              </a:ext>
            </a:extLst>
          </a:blip>
          <a:stretch>
            <a:fillRect/>
          </a:stretch>
        </p:blipFill>
        <p:spPr>
          <a:xfrm>
            <a:off x="7497046" y="75234"/>
            <a:ext cx="1587422" cy="348658"/>
          </a:xfrm>
          <a:prstGeom prst="rect">
            <a:avLst/>
          </a:prstGeom>
        </p:spPr>
      </p:pic>
    </p:spTree>
    <p:extLst>
      <p:ext uri="{BB962C8B-B14F-4D97-AF65-F5344CB8AC3E}">
        <p14:creationId xmlns:p14="http://schemas.microsoft.com/office/powerpoint/2010/main" val="238793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perfsonar.net" TargetMode="External"/><Relationship Id="rId3" Type="http://schemas.openxmlformats.org/officeDocument/2006/relationships/hyperlink" Target="https://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ats.es.net/ServicesDirector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docs.perfsonar.net/pscheduler_intro.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docs.perfsonar.net/deployment_examples.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ail.internet2.edu/wws/subrequest/perfsonar-ps-announce" TargetMode="External"/><Relationship Id="rId3" Type="http://schemas.openxmlformats.org/officeDocument/2006/relationships/hyperlink" Target="https://mail.internet2.edu/wws/subrequest/perfsonar-us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eetings.internet2.edu/2016-technology-exchange/detail/10004491/" TargetMode="External"/><Relationship Id="rId3" Type="http://schemas.openxmlformats.org/officeDocument/2006/relationships/hyperlink" Target="http://meetings.internet2.edu/2016-technology-exchange/detail/10004321/"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docs.perfsonar.net/" TargetMode="External"/><Relationship Id="rId4" Type="http://schemas.openxmlformats.org/officeDocument/2006/relationships/hyperlink" Target="https://www.perfsonar.net/" TargetMode="External"/><Relationship Id="rId5" Type="http://schemas.openxmlformats.org/officeDocument/2006/relationships/hyperlink" Target="http://fasterdata.es.net/" TargetMode="External"/><Relationship Id="rId6" Type="http://schemas.openxmlformats.org/officeDocument/2006/relationships/hyperlink" Target="https://github.com/perfsonar"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measurementlab.n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solidFill>
                  <a:srgbClr val="00B050"/>
                </a:solidFill>
              </a:rPr>
              <a:t>Overview of New Features in </a:t>
            </a:r>
            <a:r>
              <a:rPr lang="en-US" b="1" dirty="0" err="1">
                <a:solidFill>
                  <a:srgbClr val="00B050"/>
                </a:solidFill>
              </a:rPr>
              <a:t>perfSONAR</a:t>
            </a:r>
            <a:r>
              <a:rPr lang="en-US" b="1" dirty="0">
                <a:solidFill>
                  <a:srgbClr val="00B050"/>
                </a:solidFill>
              </a:rPr>
              <a:t> 4.0</a:t>
            </a:r>
            <a:endParaRPr lang="en-US" i="1" dirty="0"/>
          </a:p>
        </p:txBody>
      </p:sp>
      <p:sp>
        <p:nvSpPr>
          <p:cNvPr id="3" name="Subtitle 2"/>
          <p:cNvSpPr>
            <a:spLocks noGrp="1"/>
          </p:cNvSpPr>
          <p:nvPr>
            <p:ph type="subTitle" idx="1"/>
          </p:nvPr>
        </p:nvSpPr>
        <p:spPr>
          <a:xfrm>
            <a:off x="813816" y="3173596"/>
            <a:ext cx="8259371" cy="933493"/>
          </a:xfrm>
        </p:spPr>
        <p:txBody>
          <a:bodyPr>
            <a:normAutofit/>
          </a:bodyPr>
          <a:lstStyle/>
          <a:p>
            <a:r>
              <a:rPr lang="en-US" sz="2000" dirty="0" err="1"/>
              <a:t>perfSONAR</a:t>
            </a:r>
            <a:r>
              <a:rPr lang="en-US" sz="2000" dirty="0"/>
              <a:t> Project: </a:t>
            </a:r>
            <a:r>
              <a:rPr lang="en-US" sz="2000" dirty="0">
                <a:hlinkClick r:id="rId2"/>
              </a:rPr>
              <a:t>http://www.perfsonar.net</a:t>
            </a:r>
            <a:r>
              <a:rPr lang="en-US" sz="2000" dirty="0"/>
              <a:t> </a:t>
            </a:r>
          </a:p>
          <a:p>
            <a:r>
              <a:rPr lang="en-US" sz="2000" dirty="0"/>
              <a:t>April 20, 2017</a:t>
            </a:r>
          </a:p>
          <a:p>
            <a:pPr algn="r"/>
            <a:endParaRPr lang="en-US" sz="2000" dirty="0"/>
          </a:p>
        </p:txBody>
      </p:sp>
      <p:sp>
        <p:nvSpPr>
          <p:cNvPr id="5" name="TextBox 4"/>
          <p:cNvSpPr txBox="1"/>
          <p:nvPr/>
        </p:nvSpPr>
        <p:spPr>
          <a:xfrm>
            <a:off x="1447800" y="4128486"/>
            <a:ext cx="6591300" cy="400110"/>
          </a:xfrm>
          <a:prstGeom prst="rect">
            <a:avLst/>
          </a:prstGeom>
          <a:noFill/>
        </p:spPr>
        <p:txBody>
          <a:bodyPr wrap="square" rtlCol="0">
            <a:spAutoFit/>
          </a:bodyPr>
          <a:lstStyle/>
          <a:p>
            <a:pPr algn="ctr"/>
            <a:r>
              <a:rPr lang="en-US" sz="1000" dirty="0"/>
              <a:t>This document is a result of work by the </a:t>
            </a:r>
            <a:r>
              <a:rPr lang="en-US" sz="1000" dirty="0" err="1"/>
              <a:t>perfSONAR</a:t>
            </a:r>
            <a:r>
              <a:rPr lang="en-US" sz="1000" dirty="0"/>
              <a:t> Project (</a:t>
            </a:r>
            <a:r>
              <a:rPr lang="en-US" sz="1000" dirty="0">
                <a:hlinkClick r:id="rId2"/>
              </a:rPr>
              <a:t>http://www.perfsonar.net</a:t>
            </a:r>
            <a:r>
              <a:rPr lang="en-US" sz="1000" dirty="0"/>
              <a:t>) and is licensed under CC BY-SA 4.0 (</a:t>
            </a:r>
            <a:r>
              <a:rPr lang="en-US" sz="1000" dirty="0">
                <a:hlinkClick r:id="rId3"/>
              </a:rPr>
              <a:t>https://creativecommons.org/licenses/by-sa/4.0/</a:t>
            </a:r>
            <a:r>
              <a:rPr lang="en-US" sz="1000" dirty="0"/>
              <a:t>). </a:t>
            </a:r>
          </a:p>
        </p:txBody>
      </p:sp>
    </p:spTree>
    <p:extLst>
      <p:ext uri="{BB962C8B-B14F-4D97-AF65-F5344CB8AC3E}">
        <p14:creationId xmlns:p14="http://schemas.microsoft.com/office/powerpoint/2010/main" val="3981169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MaDDash</a:t>
            </a:r>
            <a:r>
              <a:rPr lang="en-US" dirty="0"/>
              <a:t> Alert Emails: Native</a:t>
            </a:r>
          </a:p>
        </p:txBody>
      </p:sp>
      <p:sp>
        <p:nvSpPr>
          <p:cNvPr id="3" name="Content Placeholder 2"/>
          <p:cNvSpPr>
            <a:spLocks noGrp="1"/>
          </p:cNvSpPr>
          <p:nvPr>
            <p:ph idx="1"/>
          </p:nvPr>
        </p:nvSpPr>
        <p:spPr>
          <a:xfrm>
            <a:off x="457200" y="1303821"/>
            <a:ext cx="8405586" cy="474180"/>
          </a:xfrm>
        </p:spPr>
        <p:txBody>
          <a:bodyPr>
            <a:normAutofit/>
          </a:bodyPr>
          <a:lstStyle/>
          <a:p>
            <a:r>
              <a:rPr lang="en-US" sz="1800" dirty="0"/>
              <a:t>New </a:t>
            </a:r>
            <a:r>
              <a:rPr lang="en-US" sz="1800" b="1" dirty="0"/>
              <a:t>notifications </a:t>
            </a:r>
            <a:r>
              <a:rPr lang="en-US" sz="1800" dirty="0"/>
              <a:t>section in /</a:t>
            </a:r>
            <a:r>
              <a:rPr lang="en-US" sz="1800" dirty="0" err="1"/>
              <a:t>etc/maddash/maddash-server/maddash.yaml</a:t>
            </a:r>
            <a:endParaRPr lang="en-US" sz="1800" dirty="0"/>
          </a:p>
          <a:p>
            <a:endParaRPr lang="en-US" sz="1800" dirty="0"/>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10</a:t>
            </a:fld>
            <a:endParaRPr lang="en-US"/>
          </a:p>
        </p:txBody>
      </p:sp>
      <p:sp>
        <p:nvSpPr>
          <p:cNvPr id="7" name="TextBox 6"/>
          <p:cNvSpPr txBox="1"/>
          <p:nvPr/>
        </p:nvSpPr>
        <p:spPr>
          <a:xfrm>
            <a:off x="572592" y="1660071"/>
            <a:ext cx="3954053" cy="2862322"/>
          </a:xfrm>
          <a:prstGeom prst="rect">
            <a:avLst/>
          </a:prstGeom>
          <a:solidFill>
            <a:schemeClr val="tx1"/>
          </a:solidFill>
          <a:ln>
            <a:solidFill>
              <a:schemeClr val="bg1">
                <a:lumMod val="75000"/>
              </a:schemeClr>
            </a:solidFill>
          </a:ln>
        </p:spPr>
        <p:txBody>
          <a:bodyPr wrap="square" rtlCol="0">
            <a:spAutoFit/>
          </a:bodyPr>
          <a:lstStyle/>
          <a:p>
            <a:r>
              <a:rPr lang="en-US" sz="1200" dirty="0">
                <a:solidFill>
                  <a:srgbClr val="CCFFCC"/>
                </a:solidFill>
                <a:latin typeface="Courier"/>
                <a:cs typeface="Courier"/>
              </a:rPr>
              <a:t>notifications:</a:t>
            </a:r>
          </a:p>
          <a:p>
            <a:r>
              <a:rPr lang="en-US" sz="1200" dirty="0">
                <a:solidFill>
                  <a:srgbClr val="CCFFCC"/>
                </a:solidFill>
                <a:latin typeface="Courier"/>
                <a:cs typeface="Courier"/>
              </a:rPr>
              <a:t>   - </a:t>
            </a:r>
          </a:p>
          <a:p>
            <a:r>
              <a:rPr lang="en-US" sz="1200" dirty="0">
                <a:solidFill>
                  <a:srgbClr val="CCFFCC"/>
                </a:solidFill>
                <a:latin typeface="Courier"/>
                <a:cs typeface="Courier"/>
              </a:rPr>
              <a:t>     name: "All alerts"</a:t>
            </a:r>
          </a:p>
          <a:p>
            <a:r>
              <a:rPr lang="en-US" sz="1200" dirty="0">
                <a:solidFill>
                  <a:srgbClr val="CCFFCC"/>
                </a:solidFill>
                <a:latin typeface="Courier"/>
                <a:cs typeface="Courier"/>
              </a:rPr>
              <a:t>     type: "email"</a:t>
            </a:r>
          </a:p>
          <a:p>
            <a:r>
              <a:rPr lang="en-US" sz="1200" dirty="0">
                <a:solidFill>
                  <a:srgbClr val="CCFFCC"/>
                </a:solidFill>
                <a:latin typeface="Courier"/>
                <a:cs typeface="Courier"/>
              </a:rPr>
              <a:t>     schedule: "0 * * * ?"</a:t>
            </a:r>
          </a:p>
          <a:p>
            <a:r>
              <a:rPr lang="en-US" sz="1200" dirty="0">
                <a:solidFill>
                  <a:srgbClr val="CCFFCC"/>
                </a:solidFill>
                <a:latin typeface="Courier"/>
                <a:cs typeface="Courier"/>
              </a:rPr>
              <a:t>     </a:t>
            </a:r>
            <a:r>
              <a:rPr lang="en-US" sz="1200" dirty="0" err="1">
                <a:solidFill>
                  <a:srgbClr val="CCFFCC"/>
                </a:solidFill>
                <a:latin typeface="Courier"/>
                <a:cs typeface="Courier"/>
              </a:rPr>
              <a:t>problemReportFrequency</a:t>
            </a:r>
            <a:r>
              <a:rPr lang="en-US" sz="1200" dirty="0">
                <a:solidFill>
                  <a:srgbClr val="CCFFCC"/>
                </a:solidFill>
                <a:latin typeface="Courier"/>
                <a:cs typeface="Courier"/>
              </a:rPr>
              <a:t>: 86400</a:t>
            </a:r>
          </a:p>
          <a:p>
            <a:r>
              <a:rPr lang="en-US" sz="1200" dirty="0">
                <a:solidFill>
                  <a:srgbClr val="CCFFCC"/>
                </a:solidFill>
                <a:latin typeface="Courier"/>
                <a:cs typeface="Courier"/>
              </a:rPr>
              <a:t>     </a:t>
            </a:r>
            <a:r>
              <a:rPr lang="en-US" sz="1200" dirty="0" err="1">
                <a:solidFill>
                  <a:srgbClr val="CCFFCC"/>
                </a:solidFill>
                <a:latin typeface="Courier"/>
                <a:cs typeface="Courier"/>
              </a:rPr>
              <a:t>minimumSeverity</a:t>
            </a:r>
            <a:r>
              <a:rPr lang="en-US" sz="1200" dirty="0">
                <a:solidFill>
                  <a:srgbClr val="CCFFCC"/>
                </a:solidFill>
                <a:latin typeface="Courier"/>
                <a:cs typeface="Courier"/>
              </a:rPr>
              <a:t>: 1</a:t>
            </a:r>
          </a:p>
          <a:p>
            <a:r>
              <a:rPr lang="en-US" sz="1200" dirty="0">
                <a:solidFill>
                  <a:srgbClr val="CCFFCC"/>
                </a:solidFill>
                <a:latin typeface="Courier"/>
                <a:cs typeface="Courier"/>
              </a:rPr>
              <a:t>     parameters:</a:t>
            </a:r>
          </a:p>
          <a:p>
            <a:r>
              <a:rPr lang="en-US" sz="1200" dirty="0">
                <a:solidFill>
                  <a:srgbClr val="CCFFCC"/>
                </a:solidFill>
                <a:latin typeface="Courier"/>
                <a:cs typeface="Courier"/>
              </a:rPr>
              <a:t>       </a:t>
            </a:r>
            <a:r>
              <a:rPr lang="en-US" sz="1200" dirty="0" err="1">
                <a:solidFill>
                  <a:srgbClr val="CCFFCC"/>
                </a:solidFill>
                <a:latin typeface="Courier"/>
                <a:cs typeface="Courier"/>
              </a:rPr>
              <a:t>dashboardUrl</a:t>
            </a:r>
            <a:r>
              <a:rPr lang="en-US" sz="1200" dirty="0">
                <a:solidFill>
                  <a:srgbClr val="CCFFCC"/>
                </a:solidFill>
                <a:latin typeface="Courier"/>
                <a:cs typeface="Courier"/>
              </a:rPr>
              <a:t>: "http://…”</a:t>
            </a:r>
          </a:p>
          <a:p>
            <a:r>
              <a:rPr lang="en-US" sz="1200" dirty="0">
                <a:solidFill>
                  <a:srgbClr val="CCFFCC"/>
                </a:solidFill>
                <a:latin typeface="Courier"/>
                <a:cs typeface="Courier"/>
              </a:rPr>
              <a:t>       from: "</a:t>
            </a:r>
            <a:r>
              <a:rPr lang="en-US" sz="1200" dirty="0" err="1">
                <a:solidFill>
                  <a:srgbClr val="CCFFCC"/>
                </a:solidFill>
                <a:latin typeface="Courier"/>
                <a:cs typeface="Courier"/>
              </a:rPr>
              <a:t>dashboard@domain.example</a:t>
            </a:r>
            <a:r>
              <a:rPr lang="en-US" sz="1200" dirty="0">
                <a:solidFill>
                  <a:srgbClr val="CCFFCC"/>
                </a:solidFill>
                <a:latin typeface="Courier"/>
                <a:cs typeface="Courier"/>
              </a:rPr>
              <a:t>"</a:t>
            </a:r>
          </a:p>
          <a:p>
            <a:r>
              <a:rPr lang="en-US" sz="1200" dirty="0">
                <a:solidFill>
                  <a:srgbClr val="CCFFCC"/>
                </a:solidFill>
                <a:latin typeface="Courier"/>
                <a:cs typeface="Courier"/>
              </a:rPr>
              <a:t>       to:</a:t>
            </a:r>
          </a:p>
          <a:p>
            <a:r>
              <a:rPr lang="en-US" sz="1200" dirty="0">
                <a:solidFill>
                  <a:srgbClr val="CCFFCC"/>
                </a:solidFill>
                <a:latin typeface="Courier"/>
                <a:cs typeface="Courier"/>
              </a:rPr>
              <a:t>           - "</a:t>
            </a:r>
            <a:r>
              <a:rPr lang="en-US" sz="1200" dirty="0" err="1">
                <a:solidFill>
                  <a:srgbClr val="CCFFCC"/>
                </a:solidFill>
                <a:latin typeface="Courier"/>
                <a:cs typeface="Courier"/>
              </a:rPr>
              <a:t>admin@domain.example</a:t>
            </a:r>
            <a:r>
              <a:rPr lang="en-US" sz="1200" dirty="0">
                <a:solidFill>
                  <a:srgbClr val="CCFFCC"/>
                </a:solidFill>
                <a:latin typeface="Courier"/>
                <a:cs typeface="Courier"/>
              </a:rPr>
              <a:t>"</a:t>
            </a:r>
          </a:p>
          <a:p>
            <a:endParaRPr lang="en-US" sz="1200" dirty="0">
              <a:solidFill>
                <a:srgbClr val="CCFFCC"/>
              </a:solidFill>
              <a:latin typeface="Courier"/>
              <a:cs typeface="Courier"/>
            </a:endParaRPr>
          </a:p>
          <a:p>
            <a:endParaRPr lang="en-US" sz="1200" dirty="0">
              <a:solidFill>
                <a:srgbClr val="CCFFCC"/>
              </a:solidFill>
              <a:latin typeface="Courier"/>
              <a:cs typeface="Courier"/>
            </a:endParaRPr>
          </a:p>
          <a:p>
            <a:endParaRPr lang="en-US" sz="1200" dirty="0">
              <a:solidFill>
                <a:srgbClr val="CCFFCC"/>
              </a:solidFill>
              <a:latin typeface="Courier"/>
              <a:cs typeface="Courier"/>
            </a:endParaRPr>
          </a:p>
        </p:txBody>
      </p:sp>
      <p:sp>
        <p:nvSpPr>
          <p:cNvPr id="8" name="TextBox 7"/>
          <p:cNvSpPr txBox="1"/>
          <p:nvPr/>
        </p:nvSpPr>
        <p:spPr>
          <a:xfrm>
            <a:off x="4626426" y="1660071"/>
            <a:ext cx="4286641" cy="2862322"/>
          </a:xfrm>
          <a:prstGeom prst="rect">
            <a:avLst/>
          </a:prstGeom>
          <a:solidFill>
            <a:schemeClr val="tx1"/>
          </a:solidFill>
          <a:ln>
            <a:solidFill>
              <a:schemeClr val="bg1">
                <a:lumMod val="75000"/>
              </a:schemeClr>
            </a:solidFill>
          </a:ln>
        </p:spPr>
        <p:txBody>
          <a:bodyPr wrap="square" rtlCol="0">
            <a:spAutoFit/>
          </a:bodyPr>
          <a:lstStyle/>
          <a:p>
            <a:r>
              <a:rPr lang="en-US" sz="1200" dirty="0">
                <a:solidFill>
                  <a:srgbClr val="CCFFCC"/>
                </a:solidFill>
                <a:latin typeface="Courier"/>
                <a:cs typeface="Courier"/>
              </a:rPr>
              <a:t> - name: "Collaboration Performance Issues"</a:t>
            </a:r>
          </a:p>
          <a:p>
            <a:r>
              <a:rPr lang="en-US" sz="1200" dirty="0">
                <a:solidFill>
                  <a:srgbClr val="CCFFCC"/>
                </a:solidFill>
                <a:latin typeface="Courier"/>
                <a:cs typeface="Courier"/>
              </a:rPr>
              <a:t>     type: "email"</a:t>
            </a:r>
          </a:p>
          <a:p>
            <a:r>
              <a:rPr lang="en-US" sz="1200" dirty="0">
                <a:solidFill>
                  <a:srgbClr val="CCFFCC"/>
                </a:solidFill>
                <a:latin typeface="Courier"/>
                <a:cs typeface="Courier"/>
              </a:rPr>
              <a:t>     schedule: "0 * * * ?"</a:t>
            </a:r>
          </a:p>
          <a:p>
            <a:r>
              <a:rPr lang="en-US" sz="1200" dirty="0">
                <a:solidFill>
                  <a:srgbClr val="CCFFCC"/>
                </a:solidFill>
                <a:latin typeface="Courier"/>
                <a:cs typeface="Courier"/>
              </a:rPr>
              <a:t>     </a:t>
            </a:r>
            <a:r>
              <a:rPr lang="en-US" sz="1200" dirty="0" err="1">
                <a:solidFill>
                  <a:srgbClr val="CCFFCC"/>
                </a:solidFill>
                <a:latin typeface="Courier"/>
                <a:cs typeface="Courier"/>
              </a:rPr>
              <a:t>problemReportFrequency</a:t>
            </a:r>
            <a:r>
              <a:rPr lang="en-US" sz="1200" dirty="0">
                <a:solidFill>
                  <a:srgbClr val="CCFFCC"/>
                </a:solidFill>
                <a:latin typeface="Courier"/>
                <a:cs typeface="Courier"/>
              </a:rPr>
              <a:t>: 86400</a:t>
            </a:r>
          </a:p>
          <a:p>
            <a:r>
              <a:rPr lang="en-US" sz="1200" dirty="0">
                <a:solidFill>
                  <a:srgbClr val="CCFFCC"/>
                </a:solidFill>
                <a:latin typeface="Courier"/>
                <a:cs typeface="Courier"/>
              </a:rPr>
              <a:t>     </a:t>
            </a:r>
            <a:r>
              <a:rPr lang="en-US" sz="1200" dirty="0" err="1">
                <a:solidFill>
                  <a:srgbClr val="CCFFCC"/>
                </a:solidFill>
                <a:latin typeface="Courier"/>
                <a:cs typeface="Courier"/>
              </a:rPr>
              <a:t>minimumSeverity</a:t>
            </a:r>
            <a:r>
              <a:rPr lang="en-US" sz="1200" dirty="0">
                <a:solidFill>
                  <a:srgbClr val="CCFFCC"/>
                </a:solidFill>
                <a:latin typeface="Courier"/>
                <a:cs typeface="Courier"/>
              </a:rPr>
              <a:t>: 1</a:t>
            </a:r>
          </a:p>
          <a:p>
            <a:r>
              <a:rPr lang="en-US" sz="1200" dirty="0">
                <a:solidFill>
                  <a:srgbClr val="CCFFCC"/>
                </a:solidFill>
                <a:latin typeface="Courier"/>
                <a:cs typeface="Courier"/>
              </a:rPr>
              <a:t>     </a:t>
            </a:r>
            <a:r>
              <a:rPr lang="en-US" sz="1200" b="1" dirty="0">
                <a:solidFill>
                  <a:schemeClr val="bg1"/>
                </a:solidFill>
                <a:latin typeface="Courier"/>
                <a:cs typeface="Courier"/>
              </a:rPr>
              <a:t>filters:</a:t>
            </a:r>
          </a:p>
          <a:p>
            <a:r>
              <a:rPr lang="en-US" sz="1200" b="1" dirty="0">
                <a:solidFill>
                  <a:schemeClr val="bg1"/>
                </a:solidFill>
                <a:latin typeface="Courier"/>
                <a:cs typeface="Courier"/>
              </a:rPr>
              <a:t>        - type: "category"</a:t>
            </a:r>
          </a:p>
          <a:p>
            <a:r>
              <a:rPr lang="en-US" sz="1200" b="1" dirty="0">
                <a:solidFill>
                  <a:schemeClr val="bg1"/>
                </a:solidFill>
                <a:latin typeface="Courier"/>
                <a:cs typeface="Courier"/>
              </a:rPr>
              <a:t>          value: "PERFORMANCE"</a:t>
            </a:r>
          </a:p>
          <a:p>
            <a:r>
              <a:rPr lang="en-US" sz="1200" b="1" dirty="0">
                <a:solidFill>
                  <a:schemeClr val="bg1"/>
                </a:solidFill>
                <a:latin typeface="Courier"/>
                <a:cs typeface="Courier"/>
              </a:rPr>
              <a:t>        - type: "dashboard"</a:t>
            </a:r>
          </a:p>
          <a:p>
            <a:r>
              <a:rPr lang="en-US" sz="1200" b="1" dirty="0">
                <a:solidFill>
                  <a:schemeClr val="bg1"/>
                </a:solidFill>
                <a:latin typeface="Courier"/>
                <a:cs typeface="Courier"/>
              </a:rPr>
              <a:t>          value: "Collaboration Dashboard"</a:t>
            </a:r>
          </a:p>
          <a:p>
            <a:r>
              <a:rPr lang="en-US" sz="1200" dirty="0">
                <a:solidFill>
                  <a:srgbClr val="CCFFCC"/>
                </a:solidFill>
                <a:latin typeface="Courier"/>
                <a:cs typeface="Courier"/>
              </a:rPr>
              <a:t>     parameters:</a:t>
            </a:r>
          </a:p>
          <a:p>
            <a:r>
              <a:rPr lang="en-US" sz="1200" dirty="0">
                <a:solidFill>
                  <a:srgbClr val="CCFFCC"/>
                </a:solidFill>
                <a:latin typeface="Courier"/>
                <a:cs typeface="Courier"/>
              </a:rPr>
              <a:t>       </a:t>
            </a:r>
            <a:r>
              <a:rPr lang="en-US" sz="1200" dirty="0" err="1">
                <a:solidFill>
                  <a:srgbClr val="CCFFCC"/>
                </a:solidFill>
                <a:latin typeface="Courier"/>
                <a:cs typeface="Courier"/>
              </a:rPr>
              <a:t>dashboardUrl</a:t>
            </a:r>
            <a:r>
              <a:rPr lang="en-US" sz="1200" dirty="0">
                <a:solidFill>
                  <a:srgbClr val="CCFFCC"/>
                </a:solidFill>
                <a:latin typeface="Courier"/>
                <a:cs typeface="Courier"/>
              </a:rPr>
              <a:t>: ”http://…”</a:t>
            </a:r>
          </a:p>
          <a:p>
            <a:r>
              <a:rPr lang="en-US" sz="1200" dirty="0">
                <a:solidFill>
                  <a:srgbClr val="CCFFCC"/>
                </a:solidFill>
                <a:latin typeface="Courier"/>
                <a:cs typeface="Courier"/>
              </a:rPr>
              <a:t>       from: "</a:t>
            </a:r>
            <a:r>
              <a:rPr lang="en-US" sz="1200" dirty="0" err="1">
                <a:solidFill>
                  <a:srgbClr val="CCFFCC"/>
                </a:solidFill>
                <a:latin typeface="Courier"/>
                <a:cs typeface="Courier"/>
              </a:rPr>
              <a:t>dashboard@domain.example</a:t>
            </a:r>
            <a:r>
              <a:rPr lang="en-US" sz="1200" dirty="0">
                <a:solidFill>
                  <a:srgbClr val="CCFFCC"/>
                </a:solidFill>
                <a:latin typeface="Courier"/>
                <a:cs typeface="Courier"/>
              </a:rPr>
              <a:t>"</a:t>
            </a:r>
          </a:p>
          <a:p>
            <a:r>
              <a:rPr lang="en-US" sz="1200" dirty="0">
                <a:solidFill>
                  <a:srgbClr val="CCFFCC"/>
                </a:solidFill>
                <a:latin typeface="Courier"/>
                <a:cs typeface="Courier"/>
              </a:rPr>
              <a:t>       to:</a:t>
            </a:r>
          </a:p>
          <a:p>
            <a:r>
              <a:rPr lang="en-US" sz="1200" dirty="0">
                <a:solidFill>
                  <a:srgbClr val="CCFFCC"/>
                </a:solidFill>
                <a:latin typeface="Courier"/>
                <a:cs typeface="Courier"/>
              </a:rPr>
              <a:t>           - “</a:t>
            </a:r>
            <a:r>
              <a:rPr lang="en-US" sz="1200" dirty="0" err="1">
                <a:solidFill>
                  <a:srgbClr val="CCFFCC"/>
                </a:solidFill>
                <a:latin typeface="Courier"/>
                <a:cs typeface="Courier"/>
              </a:rPr>
              <a:t>list@collaboration.example</a:t>
            </a:r>
            <a:r>
              <a:rPr lang="en-US" sz="1200" dirty="0">
                <a:solidFill>
                  <a:srgbClr val="CCFFCC"/>
                </a:solidFill>
                <a:latin typeface="Courier"/>
                <a:cs typeface="Courier"/>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MaDDash</a:t>
            </a:r>
            <a:r>
              <a:rPr lang="en-US" dirty="0"/>
              <a:t> Alert Emails: </a:t>
            </a:r>
            <a:r>
              <a:rPr lang="en-US" dirty="0" err="1"/>
              <a:t>Nagios</a:t>
            </a:r>
            <a:endParaRPr lang="en-US" dirty="0"/>
          </a:p>
        </p:txBody>
      </p:sp>
      <p:sp>
        <p:nvSpPr>
          <p:cNvPr id="3" name="Content Placeholder 2"/>
          <p:cNvSpPr>
            <a:spLocks noGrp="1"/>
          </p:cNvSpPr>
          <p:nvPr>
            <p:ph idx="1"/>
          </p:nvPr>
        </p:nvSpPr>
        <p:spPr>
          <a:xfrm>
            <a:off x="752928" y="1231791"/>
            <a:ext cx="7933871" cy="1267929"/>
          </a:xfrm>
        </p:spPr>
        <p:txBody>
          <a:bodyPr>
            <a:normAutofit fontScale="62500" lnSpcReduction="20000"/>
          </a:bodyPr>
          <a:lstStyle/>
          <a:p>
            <a:r>
              <a:rPr lang="en-US" dirty="0"/>
              <a:t>Command structure:</a:t>
            </a:r>
          </a:p>
          <a:p>
            <a:pPr lvl="1"/>
            <a:r>
              <a:rPr lang="en-US" dirty="0" err="1"/>
              <a:t>check_maddash.pl</a:t>
            </a:r>
            <a:r>
              <a:rPr lang="en-US" dirty="0"/>
              <a:t> -</a:t>
            </a:r>
            <a:r>
              <a:rPr lang="en-US" dirty="0" err="1"/>
              <a:t>u</a:t>
            </a:r>
            <a:r>
              <a:rPr lang="en-US" dirty="0"/>
              <a:t> MADDASH_URL -</a:t>
            </a:r>
            <a:r>
              <a:rPr lang="en-US" dirty="0" err="1"/>
              <a:t>g</a:t>
            </a:r>
            <a:r>
              <a:rPr lang="en-US" dirty="0"/>
              <a:t> GRID_NAME</a:t>
            </a:r>
          </a:p>
          <a:p>
            <a:pPr lvl="1"/>
            <a:r>
              <a:rPr lang="en-US" dirty="0" err="1"/>
              <a:t>check_maddash.pl</a:t>
            </a:r>
            <a:r>
              <a:rPr lang="en-US" dirty="0"/>
              <a:t> -</a:t>
            </a:r>
            <a:r>
              <a:rPr lang="en-US" dirty="0" err="1"/>
              <a:t>u</a:t>
            </a:r>
            <a:r>
              <a:rPr lang="en-US" dirty="0"/>
              <a:t> MADDASH_URL -</a:t>
            </a:r>
            <a:r>
              <a:rPr lang="en-US" dirty="0" err="1"/>
              <a:t>g</a:t>
            </a:r>
            <a:r>
              <a:rPr lang="en-US" dirty="0"/>
              <a:t> GRID_NAME –</a:t>
            </a:r>
            <a:r>
              <a:rPr lang="en-US" dirty="0" err="1"/>
              <a:t>s</a:t>
            </a:r>
            <a:r>
              <a:rPr lang="en-US" dirty="0"/>
              <a:t> SITE_NAME</a:t>
            </a:r>
          </a:p>
          <a:p>
            <a:r>
              <a:rPr lang="en-US" dirty="0"/>
              <a:t>Example commands:</a:t>
            </a:r>
          </a:p>
          <a:p>
            <a:endParaRPr lang="en-US" dirty="0"/>
          </a:p>
          <a:p>
            <a:endParaRPr lang="en-US" dirty="0"/>
          </a:p>
          <a:p>
            <a:endParaRPr lang="en-US" dirty="0"/>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11</a:t>
            </a:fld>
            <a:endParaRPr lang="en-US"/>
          </a:p>
        </p:txBody>
      </p:sp>
      <p:sp>
        <p:nvSpPr>
          <p:cNvPr id="8" name="TextBox 7"/>
          <p:cNvSpPr txBox="1"/>
          <p:nvPr/>
        </p:nvSpPr>
        <p:spPr>
          <a:xfrm>
            <a:off x="752928" y="2304143"/>
            <a:ext cx="8046358" cy="1754327"/>
          </a:xfrm>
          <a:prstGeom prst="rect">
            <a:avLst/>
          </a:prstGeom>
          <a:solidFill>
            <a:schemeClr val="tx1"/>
          </a:solidFill>
          <a:ln>
            <a:solidFill>
              <a:schemeClr val="bg1">
                <a:lumMod val="75000"/>
              </a:schemeClr>
            </a:solidFill>
          </a:ln>
        </p:spPr>
        <p:txBody>
          <a:bodyPr wrap="square" rtlCol="0">
            <a:spAutoFit/>
          </a:bodyPr>
          <a:lstStyle/>
          <a:p>
            <a:pPr>
              <a:buNone/>
            </a:pPr>
            <a:r>
              <a:rPr lang="en-US" sz="1200" b="1" dirty="0">
                <a:solidFill>
                  <a:srgbClr val="CCFFCC"/>
                </a:solidFill>
                <a:latin typeface="Courier"/>
                <a:cs typeface="Courier"/>
              </a:rPr>
              <a:t>$ /usr/lib64/nagios/plugins/check_maddash.pl -</a:t>
            </a:r>
            <a:r>
              <a:rPr lang="en-US" sz="1200" b="1" dirty="0" err="1">
                <a:solidFill>
                  <a:srgbClr val="CCFFCC"/>
                </a:solidFill>
                <a:latin typeface="Courier"/>
                <a:cs typeface="Courier"/>
              </a:rPr>
              <a:t>u</a:t>
            </a:r>
            <a:r>
              <a:rPr lang="en-US" sz="1200" b="1" dirty="0">
                <a:solidFill>
                  <a:srgbClr val="CCFFCC"/>
                </a:solidFill>
                <a:latin typeface="Courier"/>
                <a:cs typeface="Courier"/>
              </a:rPr>
              <a:t> </a:t>
            </a:r>
            <a:r>
              <a:rPr lang="en-US" sz="1200" b="1" dirty="0" err="1">
                <a:solidFill>
                  <a:srgbClr val="CCFFCC"/>
                </a:solidFill>
                <a:latin typeface="Courier"/>
                <a:cs typeface="Courier"/>
              </a:rPr>
              <a:t>http://ps-dashboard.es.net/maddash</a:t>
            </a:r>
            <a:r>
              <a:rPr lang="en-US" sz="1200" b="1" dirty="0">
                <a:solidFill>
                  <a:srgbClr val="CCFFCC"/>
                </a:solidFill>
                <a:latin typeface="Courier"/>
                <a:cs typeface="Courier"/>
              </a:rPr>
              <a:t> -</a:t>
            </a:r>
            <a:r>
              <a:rPr lang="en-US" sz="1200" b="1" dirty="0" err="1">
                <a:solidFill>
                  <a:srgbClr val="CCFFCC"/>
                </a:solidFill>
                <a:latin typeface="Courier"/>
                <a:cs typeface="Courier"/>
              </a:rPr>
              <a:t>g</a:t>
            </a:r>
            <a:r>
              <a:rPr lang="en-US" sz="1200" b="1" dirty="0">
                <a:solidFill>
                  <a:srgbClr val="CCFFCC"/>
                </a:solidFill>
                <a:latin typeface="Courier"/>
                <a:cs typeface="Courier"/>
              </a:rPr>
              <a:t> "ESnet - ESnet to DOE Site Throughput Testing”</a:t>
            </a:r>
          </a:p>
          <a:p>
            <a:pPr>
              <a:buNone/>
            </a:pPr>
            <a:r>
              <a:rPr lang="en-US" sz="1200" dirty="0">
                <a:solidFill>
                  <a:srgbClr val="CCFFCC"/>
                </a:solidFill>
                <a:latin typeface="Courier"/>
                <a:cs typeface="Courier"/>
              </a:rPr>
              <a:t>MADDASH OK - No problems to report</a:t>
            </a:r>
          </a:p>
          <a:p>
            <a:pPr>
              <a:buNone/>
            </a:pPr>
            <a:endParaRPr lang="en-US" sz="1200" dirty="0">
              <a:solidFill>
                <a:srgbClr val="CCFFCC"/>
              </a:solidFill>
              <a:latin typeface="Courier"/>
              <a:cs typeface="Courier"/>
            </a:endParaRPr>
          </a:p>
          <a:p>
            <a:pPr>
              <a:buNone/>
            </a:pPr>
            <a:r>
              <a:rPr lang="en-US" sz="1200" b="1" dirty="0">
                <a:solidFill>
                  <a:srgbClr val="CCFFCC"/>
                </a:solidFill>
                <a:latin typeface="Courier"/>
                <a:cs typeface="Courier"/>
              </a:rPr>
              <a:t>$ /usr/lib64/nagios/plugins//check_maddash.pl -</a:t>
            </a:r>
            <a:r>
              <a:rPr lang="en-US" sz="1200" b="1" dirty="0" err="1">
                <a:solidFill>
                  <a:srgbClr val="CCFFCC"/>
                </a:solidFill>
                <a:latin typeface="Courier"/>
                <a:cs typeface="Courier"/>
              </a:rPr>
              <a:t>u</a:t>
            </a:r>
            <a:r>
              <a:rPr lang="en-US" sz="1200" b="1" dirty="0">
                <a:solidFill>
                  <a:srgbClr val="CCFFCC"/>
                </a:solidFill>
                <a:latin typeface="Courier"/>
                <a:cs typeface="Courier"/>
              </a:rPr>
              <a:t> </a:t>
            </a:r>
            <a:r>
              <a:rPr lang="en-US" sz="1200" b="1" dirty="0" err="1">
                <a:solidFill>
                  <a:srgbClr val="CCFFCC"/>
                </a:solidFill>
                <a:latin typeface="Courier"/>
                <a:cs typeface="Courier"/>
              </a:rPr>
              <a:t>http://ps-dashboard.es.net/maddash</a:t>
            </a:r>
            <a:r>
              <a:rPr lang="en-US" sz="1200" b="1" dirty="0">
                <a:solidFill>
                  <a:srgbClr val="CCFFCC"/>
                </a:solidFill>
                <a:latin typeface="Courier"/>
                <a:cs typeface="Courier"/>
              </a:rPr>
              <a:t> -</a:t>
            </a:r>
            <a:r>
              <a:rPr lang="en-US" sz="1200" b="1" dirty="0" err="1">
                <a:solidFill>
                  <a:srgbClr val="CCFFCC"/>
                </a:solidFill>
                <a:latin typeface="Courier"/>
                <a:cs typeface="Courier"/>
              </a:rPr>
              <a:t>g</a:t>
            </a:r>
            <a:r>
              <a:rPr lang="en-US" sz="1200" b="1" dirty="0">
                <a:solidFill>
                  <a:srgbClr val="CCFFCC"/>
                </a:solidFill>
                <a:latin typeface="Courier"/>
                <a:cs typeface="Courier"/>
              </a:rPr>
              <a:t> "ESnet - ESnet to DOE Site Throughput Testing" -</a:t>
            </a:r>
            <a:r>
              <a:rPr lang="en-US" sz="1200" b="1" dirty="0" err="1">
                <a:solidFill>
                  <a:srgbClr val="CCFFCC"/>
                </a:solidFill>
                <a:latin typeface="Courier"/>
                <a:cs typeface="Courier"/>
              </a:rPr>
              <a:t>s</a:t>
            </a:r>
            <a:r>
              <a:rPr lang="en-US" sz="1200" b="1" dirty="0">
                <a:solidFill>
                  <a:srgbClr val="CCFFCC"/>
                </a:solidFill>
                <a:latin typeface="Courier"/>
                <a:cs typeface="Courier"/>
              </a:rPr>
              <a:t> jlab4.jlab.org</a:t>
            </a:r>
          </a:p>
          <a:p>
            <a:pPr>
              <a:buNone/>
            </a:pPr>
            <a:r>
              <a:rPr lang="en-US" sz="1200" dirty="0">
                <a:solidFill>
                  <a:srgbClr val="CCFFCC"/>
                </a:solidFill>
                <a:latin typeface="Courier"/>
                <a:cs typeface="Courier"/>
              </a:rPr>
              <a:t>MADDASH CRITICAL - [PERFORMANCE] Outgoing throughput is below warning or critical thresholds to a majority of sites</a:t>
            </a:r>
          </a:p>
          <a:p>
            <a:endParaRPr lang="en-US" sz="1200" dirty="0">
              <a:solidFill>
                <a:srgbClr val="CCFFCC"/>
              </a:solidFill>
              <a:latin typeface="Courier"/>
              <a:cs typeface="Courier"/>
            </a:endParaRPr>
          </a:p>
        </p:txBody>
      </p:sp>
    </p:spTree>
    <p:extLst>
      <p:ext uri="{BB962C8B-B14F-4D97-AF65-F5344CB8AC3E}">
        <p14:creationId xmlns:p14="http://schemas.microsoft.com/office/powerpoint/2010/main" val="7152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New Graphs</a:t>
            </a:r>
          </a:p>
        </p:txBody>
      </p:sp>
      <p:sp>
        <p:nvSpPr>
          <p:cNvPr id="8" name="Subtitle 7"/>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932"/>
            <a:ext cx="7798017" cy="625350"/>
          </a:xfrm>
        </p:spPr>
        <p:txBody>
          <a:bodyPr>
            <a:normAutofit fontScale="90000"/>
          </a:bodyPr>
          <a:lstStyle/>
          <a:p>
            <a:r>
              <a:rPr lang="en-US" dirty="0"/>
              <a:t>New: Graphs</a:t>
            </a:r>
          </a:p>
        </p:txBody>
      </p:sp>
      <p:sp>
        <p:nvSpPr>
          <p:cNvPr id="4" name="Date Placeholder 3"/>
          <p:cNvSpPr>
            <a:spLocks noGrp="1"/>
          </p:cNvSpPr>
          <p:nvPr>
            <p:ph type="dt" sz="half" idx="10"/>
          </p:nvPr>
        </p:nvSpPr>
        <p:spPr/>
        <p:txBody>
          <a:bodyPr/>
          <a:lstStyle/>
          <a:p>
            <a:fld id="{85FA1B8A-8F99-CA48-8E57-88973DFA4A08}" type="datetime4">
              <a:rPr lang="en-US" smtClean="0"/>
              <a:pPr/>
              <a:t>April 19, 2017</a:t>
            </a:fld>
            <a:endParaRPr lang="en-US"/>
          </a:p>
        </p:txBody>
      </p:sp>
      <p:sp>
        <p:nvSpPr>
          <p:cNvPr id="5" name="Footer Placeholder 4"/>
          <p:cNvSpPr>
            <a:spLocks noGrp="1"/>
          </p:cNvSpPr>
          <p:nvPr>
            <p:ph type="ftr" sz="quarter" idx="11"/>
          </p:nvPr>
        </p:nvSpPr>
        <p:spPr/>
        <p:txBody>
          <a:bodyPr/>
          <a:lstStyle/>
          <a:p>
            <a:r>
              <a:rPr lang="en-US" dirty="0"/>
              <a:t>© </a:t>
            </a:r>
            <a:r>
              <a:rPr lang="en-US" dirty="0" smtClean="0"/>
              <a:t>2017, </a:t>
            </a:r>
            <a:r>
              <a:rPr lang="en-US" dirty="0"/>
              <a:t>http://</a:t>
            </a:r>
            <a:r>
              <a:rPr lang="en-US" dirty="0" err="1"/>
              <a:t>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13</a:t>
            </a:fld>
            <a:endParaRPr lang="en-US"/>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4693" y="779282"/>
            <a:ext cx="6223029" cy="3776953"/>
          </a:xfrm>
        </p:spPr>
      </p:pic>
    </p:spTree>
    <p:extLst>
      <p:ext uri="{BB962C8B-B14F-4D97-AF65-F5344CB8AC3E}">
        <p14:creationId xmlns:p14="http://schemas.microsoft.com/office/powerpoint/2010/main" val="118797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Plots Demo</a:t>
            </a:r>
          </a:p>
        </p:txBody>
      </p:sp>
      <p:sp>
        <p:nvSpPr>
          <p:cNvPr id="3" name="Content Placeholder 2"/>
          <p:cNvSpPr>
            <a:spLocks noGrp="1"/>
          </p:cNvSpPr>
          <p:nvPr>
            <p:ph idx="1"/>
          </p:nvPr>
        </p:nvSpPr>
        <p:spPr/>
        <p:txBody>
          <a:bodyPr/>
          <a:lstStyle/>
          <a:p>
            <a:r>
              <a:rPr lang="en-US" dirty="0"/>
              <a:t>Live demo here.</a:t>
            </a:r>
          </a:p>
        </p:txBody>
      </p:sp>
      <p:sp>
        <p:nvSpPr>
          <p:cNvPr id="4" name="Date Placeholder 3"/>
          <p:cNvSpPr>
            <a:spLocks noGrp="1"/>
          </p:cNvSpPr>
          <p:nvPr>
            <p:ph type="dt" sz="half" idx="10"/>
          </p:nvPr>
        </p:nvSpPr>
        <p:spPr/>
        <p:txBody>
          <a:bodyPr/>
          <a:lstStyle/>
          <a:p>
            <a:r>
              <a:rPr lang="en-US" dirty="0" smtClean="0"/>
              <a:t>April 19, </a:t>
            </a:r>
            <a:r>
              <a:rPr lang="en-US" dirty="0"/>
              <a:t>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14</a:t>
            </a:fld>
            <a:endParaRPr lang="en-US"/>
          </a:p>
        </p:txBody>
      </p:sp>
    </p:spTree>
    <p:extLst>
      <p:ext uri="{BB962C8B-B14F-4D97-AF65-F5344CB8AC3E}">
        <p14:creationId xmlns:p14="http://schemas.microsoft.com/office/powerpoint/2010/main" val="1422331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60084"/>
            <a:ext cx="7772400" cy="2181564"/>
          </a:xfrm>
        </p:spPr>
        <p:txBody>
          <a:bodyPr>
            <a:normAutofit/>
          </a:bodyPr>
          <a:lstStyle/>
          <a:p>
            <a:r>
              <a:rPr lang="en-US" dirty="0" err="1"/>
              <a:t>pScheduler</a:t>
            </a:r>
            <a:r>
              <a:rPr lang="en-US" dirty="0"/>
              <a:t/>
            </a:r>
            <a:br>
              <a:rPr lang="en-US" dirty="0"/>
            </a:br>
            <a:r>
              <a:rPr lang="en-US" dirty="0"/>
              <a:t/>
            </a:r>
            <a:br>
              <a:rPr lang="en-US" dirty="0"/>
            </a:br>
            <a:r>
              <a:rPr lang="en-US" sz="2800" dirty="0"/>
              <a:t>The </a:t>
            </a:r>
            <a:r>
              <a:rPr lang="en-US" sz="2800" b="1" dirty="0">
                <a:solidFill>
                  <a:srgbClr val="00B050"/>
                </a:solidFill>
              </a:rPr>
              <a:t>p</a:t>
            </a:r>
            <a:r>
              <a:rPr lang="en-US" sz="2800" dirty="0"/>
              <a:t>erfSONAR </a:t>
            </a:r>
            <a:r>
              <a:rPr lang="en-US" sz="2800" b="1" dirty="0">
                <a:solidFill>
                  <a:srgbClr val="00B050"/>
                </a:solidFill>
              </a:rPr>
              <a:t>Scheduler</a:t>
            </a:r>
            <a:endParaRPr lang="en-US" b="1" dirty="0">
              <a:solidFill>
                <a:srgbClr val="00B050"/>
              </a:solidFill>
            </a:endParaRPr>
          </a:p>
        </p:txBody>
      </p:sp>
    </p:spTree>
    <p:extLst>
      <p:ext uri="{BB962C8B-B14F-4D97-AF65-F5344CB8AC3E}">
        <p14:creationId xmlns:p14="http://schemas.microsoft.com/office/powerpoint/2010/main" val="1345198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pScheduler</a:t>
            </a:r>
            <a:r>
              <a:rPr lang="en-US" dirty="0"/>
              <a:t>?</a:t>
            </a:r>
          </a:p>
        </p:txBody>
      </p:sp>
      <p:sp>
        <p:nvSpPr>
          <p:cNvPr id="3" name="Content Placeholder 2"/>
          <p:cNvSpPr>
            <a:spLocks noGrp="1"/>
          </p:cNvSpPr>
          <p:nvPr>
            <p:ph idx="1"/>
          </p:nvPr>
        </p:nvSpPr>
        <p:spPr/>
        <p:txBody>
          <a:bodyPr/>
          <a:lstStyle/>
          <a:p>
            <a:r>
              <a:rPr lang="en-US" dirty="0"/>
              <a:t>Software for scheduling, supervising and archiving measurements.</a:t>
            </a:r>
          </a:p>
          <a:p>
            <a:endParaRPr lang="en-US" dirty="0"/>
          </a:p>
          <a:p>
            <a:r>
              <a:rPr lang="en-US" dirty="0"/>
              <a:t>Complete replacement for the Bandwidth Test Controller (BWCTL) as a component of perfSONAR</a:t>
            </a: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16</a:t>
            </a:fld>
            <a:endParaRPr lang="en-US"/>
          </a:p>
        </p:txBody>
      </p:sp>
    </p:spTree>
    <p:extLst>
      <p:ext uri="{BB962C8B-B14F-4D97-AF65-F5344CB8AC3E}">
        <p14:creationId xmlns:p14="http://schemas.microsoft.com/office/powerpoint/2010/main" val="1424671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replace BWCTL?</a:t>
            </a:r>
          </a:p>
        </p:txBody>
      </p:sp>
      <p:sp>
        <p:nvSpPr>
          <p:cNvPr id="3" name="Content Placeholder 2"/>
          <p:cNvSpPr>
            <a:spLocks noGrp="1"/>
          </p:cNvSpPr>
          <p:nvPr>
            <p:ph idx="1"/>
          </p:nvPr>
        </p:nvSpPr>
        <p:spPr/>
        <p:txBody>
          <a:bodyPr>
            <a:normAutofit/>
          </a:bodyPr>
          <a:lstStyle/>
          <a:p>
            <a:r>
              <a:rPr lang="is-IS" dirty="0"/>
              <a:t>Parts of it are becoming creaky with age.</a:t>
            </a:r>
          </a:p>
          <a:p>
            <a:r>
              <a:rPr lang="is-IS" dirty="0"/>
              <a:t>Architecture makes many community-requested features difficult to implement.</a:t>
            </a:r>
          </a:p>
          <a:p>
            <a:r>
              <a:rPr lang="is-IS" dirty="0"/>
              <a:t>After extensive evaluation, a clean slate with an eye toward the future was determined to be the best option.</a:t>
            </a: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17</a:t>
            </a:fld>
            <a:endParaRPr lang="en-US"/>
          </a:p>
        </p:txBody>
      </p:sp>
    </p:spTree>
    <p:extLst>
      <p:ext uri="{BB962C8B-B14F-4D97-AF65-F5344CB8AC3E}">
        <p14:creationId xmlns:p14="http://schemas.microsoft.com/office/powerpoint/2010/main" val="669530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Highlighted Improvements</a:t>
            </a:r>
          </a:p>
        </p:txBody>
      </p:sp>
      <p:sp>
        <p:nvSpPr>
          <p:cNvPr id="3" name="Content Placeholder 2"/>
          <p:cNvSpPr>
            <a:spLocks noGrp="1"/>
          </p:cNvSpPr>
          <p:nvPr>
            <p:ph idx="1"/>
          </p:nvPr>
        </p:nvSpPr>
        <p:spPr/>
        <p:txBody>
          <a:bodyPr>
            <a:normAutofit fontScale="77500" lnSpcReduction="20000"/>
          </a:bodyPr>
          <a:lstStyle/>
          <a:p>
            <a:r>
              <a:rPr lang="en-US" dirty="0"/>
              <a:t>Full support for all tools supported by BWCTL and more</a:t>
            </a:r>
          </a:p>
          <a:p>
            <a:r>
              <a:rPr lang="en-US" dirty="0"/>
              <a:t>Visibility into prior, current and future activities</a:t>
            </a:r>
          </a:p>
          <a:p>
            <a:r>
              <a:rPr lang="en-US" dirty="0"/>
              <a:t>Measurement diagnostics provided with results</a:t>
            </a:r>
          </a:p>
          <a:p>
            <a:r>
              <a:rPr lang="en-US" dirty="0"/>
              <a:t>Full-featured, repeating testing for </a:t>
            </a:r>
            <a:r>
              <a:rPr lang="en-US" u="sng" dirty="0"/>
              <a:t>all</a:t>
            </a:r>
            <a:r>
              <a:rPr lang="en-US" dirty="0"/>
              <a:t> measurement types baked into the core of the system</a:t>
            </a:r>
          </a:p>
          <a:p>
            <a:r>
              <a:rPr lang="en-US" dirty="0"/>
              <a:t>More-powerful system for imposing policy-based limits on users</a:t>
            </a:r>
            <a:endParaRPr lang="en-US" i="1" dirty="0"/>
          </a:p>
          <a:p>
            <a:r>
              <a:rPr lang="en-US" dirty="0"/>
              <a:t>Reliable archiving (with multiple archivers, including Esmond, </a:t>
            </a:r>
            <a:r>
              <a:rPr lang="en-US" dirty="0" err="1"/>
              <a:t>RabbitMQ</a:t>
            </a:r>
            <a:r>
              <a:rPr lang="en-US" dirty="0"/>
              <a:t> and HTTP)</a:t>
            </a: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18</a:t>
            </a:fld>
            <a:endParaRPr lang="en-US"/>
          </a:p>
        </p:txBody>
      </p:sp>
    </p:spTree>
    <p:extLst>
      <p:ext uri="{BB962C8B-B14F-4D97-AF65-F5344CB8AC3E}">
        <p14:creationId xmlns:p14="http://schemas.microsoft.com/office/powerpoint/2010/main" val="138282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Major Improvement:  Extensibility</a:t>
            </a:r>
          </a:p>
        </p:txBody>
      </p:sp>
      <p:sp>
        <p:nvSpPr>
          <p:cNvPr id="3" name="Content Placeholder 2"/>
          <p:cNvSpPr>
            <a:spLocks noGrp="1"/>
          </p:cNvSpPr>
          <p:nvPr>
            <p:ph idx="1"/>
          </p:nvPr>
        </p:nvSpPr>
        <p:spPr/>
        <p:txBody>
          <a:bodyPr>
            <a:normAutofit fontScale="77500" lnSpcReduction="20000"/>
          </a:bodyPr>
          <a:lstStyle/>
          <a:p>
            <a:r>
              <a:rPr lang="en-US" dirty="0"/>
              <a:t>Plug-in system allows integration of new</a:t>
            </a:r>
            <a:r>
              <a:rPr lang="mr-IN" dirty="0"/>
              <a:t>…</a:t>
            </a:r>
            <a:endParaRPr lang="en-US" dirty="0"/>
          </a:p>
          <a:p>
            <a:pPr lvl="1"/>
            <a:r>
              <a:rPr lang="en-US" dirty="0"/>
              <a:t>Tests				</a:t>
            </a:r>
            <a:r>
              <a:rPr lang="en-US" i="1" dirty="0"/>
              <a:t>Things to measure</a:t>
            </a:r>
          </a:p>
          <a:p>
            <a:pPr lvl="1"/>
            <a:r>
              <a:rPr lang="en-US" dirty="0"/>
              <a:t>Tools				</a:t>
            </a:r>
            <a:r>
              <a:rPr lang="en-US" i="1" dirty="0"/>
              <a:t>Things to do the measurements</a:t>
            </a:r>
          </a:p>
          <a:p>
            <a:pPr lvl="1"/>
            <a:r>
              <a:rPr lang="en-US" dirty="0"/>
              <a:t>Archivers			</a:t>
            </a:r>
            <a:r>
              <a:rPr lang="en-US" i="1" dirty="0"/>
              <a:t>Ways to dispose of results</a:t>
            </a:r>
          </a:p>
          <a:p>
            <a:pPr lvl="2"/>
            <a:endParaRPr lang="en-US" i="1" dirty="0"/>
          </a:p>
          <a:p>
            <a:r>
              <a:rPr lang="en-US" dirty="0"/>
              <a:t>Well-documented API</a:t>
            </a:r>
          </a:p>
          <a:p>
            <a:r>
              <a:rPr lang="en-US" dirty="0"/>
              <a:t>Easily brings new applications into the perfSONAR fold</a:t>
            </a:r>
          </a:p>
          <a:p>
            <a:r>
              <a:rPr lang="en-US" dirty="0"/>
              <a:t>Core development team doesn’t need to be involved other than in an advisory role</a:t>
            </a: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19</a:t>
            </a:fld>
            <a:endParaRPr lang="en-US"/>
          </a:p>
        </p:txBody>
      </p:sp>
    </p:spTree>
    <p:extLst>
      <p:ext uri="{BB962C8B-B14F-4D97-AF65-F5344CB8AC3E}">
        <p14:creationId xmlns:p14="http://schemas.microsoft.com/office/powerpoint/2010/main" val="169699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What is perfSONAR?</a:t>
            </a:r>
            <a:endParaRPr lang="en-US" dirty="0"/>
          </a:p>
        </p:txBody>
      </p:sp>
      <p:sp>
        <p:nvSpPr>
          <p:cNvPr id="3" name="Content Placeholder 2"/>
          <p:cNvSpPr>
            <a:spLocks noGrp="1"/>
          </p:cNvSpPr>
          <p:nvPr>
            <p:ph idx="1"/>
          </p:nvPr>
        </p:nvSpPr>
        <p:spPr>
          <a:xfrm>
            <a:off x="457200" y="1303820"/>
            <a:ext cx="8229600" cy="3368764"/>
          </a:xfrm>
        </p:spPr>
        <p:txBody>
          <a:bodyPr>
            <a:normAutofit fontScale="55000" lnSpcReduction="20000"/>
          </a:bodyPr>
          <a:lstStyle/>
          <a:p>
            <a:r>
              <a:rPr lang="en-US" dirty="0"/>
              <a:t>perfSONAR is a tool to:</a:t>
            </a:r>
          </a:p>
          <a:p>
            <a:pPr lvl="1"/>
            <a:r>
              <a:rPr lang="en-US" dirty="0"/>
              <a:t>Set (hopefully raise) network performance expectations</a:t>
            </a:r>
          </a:p>
          <a:p>
            <a:pPr lvl="1"/>
            <a:r>
              <a:rPr lang="en-US" dirty="0"/>
              <a:t>Find network problems (“soft failures”)</a:t>
            </a:r>
          </a:p>
          <a:p>
            <a:pPr lvl="1"/>
            <a:r>
              <a:rPr lang="en-US" dirty="0"/>
              <a:t>Help fix these problems</a:t>
            </a:r>
          </a:p>
          <a:p>
            <a:r>
              <a:rPr lang="en-US" dirty="0"/>
              <a:t>All in multi-domain environments</a:t>
            </a:r>
          </a:p>
          <a:p>
            <a:pPr lvl="1"/>
            <a:r>
              <a:rPr lang="en-US" dirty="0"/>
              <a:t>Over 2000 public hosts on many different networks</a:t>
            </a:r>
          </a:p>
          <a:p>
            <a:pPr lvl="1"/>
            <a:r>
              <a:rPr lang="en-US" dirty="0">
                <a:hlinkClick r:id="rId2"/>
              </a:rPr>
              <a:t>http://stats.es.net/ServicesDirectory/</a:t>
            </a:r>
            <a:r>
              <a:rPr lang="en-US" dirty="0"/>
              <a:t> [note: takes a long time for data to load]</a:t>
            </a:r>
          </a:p>
          <a:p>
            <a:r>
              <a:rPr lang="en-US" dirty="0"/>
              <a:t>These problems are all harder when multiple networks are involved</a:t>
            </a:r>
          </a:p>
          <a:p>
            <a:pPr lvl="1"/>
            <a:r>
              <a:rPr lang="en-US" dirty="0"/>
              <a:t>Focus on Research and Education (R&amp;E) Networking, 1Gbps links or higher</a:t>
            </a:r>
          </a:p>
          <a:p>
            <a:r>
              <a:rPr lang="en-US" dirty="0" err="1"/>
              <a:t>perfSONAR</a:t>
            </a:r>
            <a:r>
              <a:rPr lang="en-US" dirty="0"/>
              <a:t> provides a standard way to publish active and passive monitoring data</a:t>
            </a:r>
          </a:p>
          <a:p>
            <a:pPr lvl="1"/>
            <a:r>
              <a:rPr lang="en-US" dirty="0"/>
              <a:t>This data is interesting to network researchers as well as network operators</a:t>
            </a:r>
          </a:p>
        </p:txBody>
      </p:sp>
      <p:sp>
        <p:nvSpPr>
          <p:cNvPr id="12" name="Slide Number Placeholder 11"/>
          <p:cNvSpPr>
            <a:spLocks noGrp="1"/>
          </p:cNvSpPr>
          <p:nvPr>
            <p:ph type="sldNum" sz="quarter" idx="12"/>
          </p:nvPr>
        </p:nvSpPr>
        <p:spPr/>
        <p:txBody>
          <a:bodyPr/>
          <a:lstStyle/>
          <a:p>
            <a:fld id="{318151B9-CF22-1341-A1FA-AF855BA4AD15}" type="slidenum">
              <a:rPr lang="en-US" smtClean="0"/>
              <a:pPr/>
              <a:t>2</a:t>
            </a:fld>
            <a:endParaRPr lang="en-US"/>
          </a:p>
        </p:txBody>
      </p:sp>
    </p:spTree>
    <p:extLst>
      <p:ext uri="{BB962C8B-B14F-4D97-AF65-F5344CB8AC3E}">
        <p14:creationId xmlns:p14="http://schemas.microsoft.com/office/powerpoint/2010/main" val="2797448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Abstraction</a:t>
            </a:r>
          </a:p>
        </p:txBody>
      </p:sp>
      <p:sp>
        <p:nvSpPr>
          <p:cNvPr id="3" name="Content Placeholder 2"/>
          <p:cNvSpPr>
            <a:spLocks noGrp="1"/>
          </p:cNvSpPr>
          <p:nvPr>
            <p:ph idx="1"/>
          </p:nvPr>
        </p:nvSpPr>
        <p:spPr/>
        <p:txBody>
          <a:bodyPr>
            <a:normAutofit fontScale="92500" lnSpcReduction="20000"/>
          </a:bodyPr>
          <a:lstStyle/>
          <a:p>
            <a:r>
              <a:rPr lang="en-US" dirty="0" err="1"/>
              <a:t>pScheduler</a:t>
            </a:r>
            <a:r>
              <a:rPr lang="en-US" dirty="0"/>
              <a:t> abstracts the tests you do from the tools that do the measurements.</a:t>
            </a:r>
          </a:p>
          <a:p>
            <a:pPr lvl="1"/>
            <a:r>
              <a:rPr lang="en-US" b="1" dirty="0">
                <a:latin typeface="Courier New" charset="0"/>
                <a:ea typeface="Courier New" charset="0"/>
                <a:cs typeface="Courier New" charset="0"/>
              </a:rPr>
              <a:t>throughput</a:t>
            </a:r>
            <a:r>
              <a:rPr lang="en-US" dirty="0"/>
              <a:t>		not		</a:t>
            </a:r>
            <a:r>
              <a:rPr lang="en-US" b="1" dirty="0" err="1">
                <a:latin typeface="Courier New" charset="0"/>
                <a:ea typeface="Courier New" charset="0"/>
                <a:cs typeface="Courier New" charset="0"/>
              </a:rPr>
              <a:t>bwctl</a:t>
            </a:r>
            <a:r>
              <a:rPr lang="en-US" dirty="0"/>
              <a:t> or </a:t>
            </a:r>
            <a:r>
              <a:rPr lang="en-US" b="1" dirty="0" err="1">
                <a:latin typeface="Courier New" charset="0"/>
                <a:ea typeface="Courier New" charset="0"/>
                <a:cs typeface="Courier New" charset="0"/>
              </a:rPr>
              <a:t>iperf</a:t>
            </a:r>
            <a:endParaRPr lang="en-US" b="1" dirty="0">
              <a:latin typeface="Courier New" charset="0"/>
              <a:ea typeface="Courier New" charset="0"/>
              <a:cs typeface="Courier New" charset="0"/>
            </a:endParaRPr>
          </a:p>
          <a:p>
            <a:pPr lvl="1"/>
            <a:r>
              <a:rPr lang="en-US" b="1" dirty="0">
                <a:latin typeface="Courier New" charset="0"/>
                <a:ea typeface="Courier New" charset="0"/>
                <a:cs typeface="Courier New" charset="0"/>
              </a:rPr>
              <a:t>latency</a:t>
            </a:r>
            <a:r>
              <a:rPr lang="en-US" dirty="0"/>
              <a:t>			not		</a:t>
            </a:r>
            <a:r>
              <a:rPr lang="en-US" b="1" dirty="0" err="1">
                <a:latin typeface="Courier New" charset="0"/>
                <a:ea typeface="Courier New" charset="0"/>
                <a:cs typeface="Courier New" charset="0"/>
              </a:rPr>
              <a:t>owamp</a:t>
            </a:r>
            <a:endParaRPr lang="en-US" b="1" dirty="0">
              <a:latin typeface="Courier New" charset="0"/>
              <a:ea typeface="Courier New" charset="0"/>
              <a:cs typeface="Courier New" charset="0"/>
            </a:endParaRPr>
          </a:p>
          <a:p>
            <a:pPr lvl="1"/>
            <a:r>
              <a:rPr lang="en-US" b="1" dirty="0" err="1">
                <a:latin typeface="Courier New" charset="0"/>
                <a:ea typeface="Courier New" charset="0"/>
                <a:cs typeface="Courier New" charset="0"/>
              </a:rPr>
              <a:t>rtt</a:t>
            </a:r>
            <a:r>
              <a:rPr lang="en-US" b="1" dirty="0">
                <a:latin typeface="Courier New" charset="0"/>
                <a:ea typeface="Courier New" charset="0"/>
                <a:cs typeface="Courier New" charset="0"/>
              </a:rPr>
              <a:t>	</a:t>
            </a:r>
            <a:r>
              <a:rPr lang="en-US" dirty="0"/>
              <a:t>				not		</a:t>
            </a:r>
            <a:r>
              <a:rPr lang="en-US" b="1" dirty="0">
                <a:latin typeface="Courier New" charset="0"/>
                <a:ea typeface="Courier New" charset="0"/>
                <a:cs typeface="Courier New" charset="0"/>
              </a:rPr>
              <a:t>ping</a:t>
            </a:r>
          </a:p>
          <a:p>
            <a:pPr lvl="1"/>
            <a:r>
              <a:rPr lang="en-US" b="1" dirty="0">
                <a:latin typeface="Courier New" charset="0"/>
                <a:ea typeface="Courier New" charset="0"/>
                <a:cs typeface="Courier New" charset="0"/>
              </a:rPr>
              <a:t>trace	</a:t>
            </a:r>
            <a:r>
              <a:rPr lang="en-US" dirty="0"/>
              <a:t>			not		</a:t>
            </a:r>
            <a:r>
              <a:rPr lang="en-US" b="1" dirty="0">
                <a:latin typeface="Courier New" charset="0"/>
                <a:ea typeface="Courier New" charset="0"/>
                <a:cs typeface="Courier New" charset="0"/>
              </a:rPr>
              <a:t>traceroute</a:t>
            </a:r>
          </a:p>
          <a:p>
            <a:r>
              <a:rPr lang="en-US" dirty="0"/>
              <a:t>There are provisions for tool-specific features and selection of specific tools.</a:t>
            </a:r>
            <a:endParaRPr lang="en-US" b="1" dirty="0">
              <a:latin typeface="Courier New" charset="0"/>
              <a:ea typeface="Courier New" charset="0"/>
              <a:cs typeface="Courier New" charset="0"/>
            </a:endParaRPr>
          </a:p>
          <a:p>
            <a:pPr lvl="1"/>
            <a:endParaRPr lang="en-US" b="1" dirty="0">
              <a:latin typeface="Courier New" charset="0"/>
              <a:ea typeface="Courier New" charset="0"/>
              <a:cs typeface="Courier New" charset="0"/>
            </a:endParaRPr>
          </a:p>
          <a:p>
            <a:pPr lvl="1"/>
            <a:endParaRPr lang="en-US" b="1" dirty="0">
              <a:latin typeface="Courier New" charset="0"/>
              <a:ea typeface="Courier New" charset="0"/>
              <a:cs typeface="Courier New" charset="0"/>
            </a:endParaRP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20</a:t>
            </a:fld>
            <a:endParaRPr lang="en-US"/>
          </a:p>
        </p:txBody>
      </p:sp>
    </p:spTree>
    <p:extLst>
      <p:ext uri="{BB962C8B-B14F-4D97-AF65-F5344CB8AC3E}">
        <p14:creationId xmlns:p14="http://schemas.microsoft.com/office/powerpoint/2010/main" val="1675947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Improvements</a:t>
            </a:r>
          </a:p>
        </p:txBody>
      </p:sp>
      <p:sp>
        <p:nvSpPr>
          <p:cNvPr id="3" name="Content Placeholder 2"/>
          <p:cNvSpPr>
            <a:spLocks noGrp="1"/>
          </p:cNvSpPr>
          <p:nvPr>
            <p:ph idx="1"/>
          </p:nvPr>
        </p:nvSpPr>
        <p:spPr/>
        <p:txBody>
          <a:bodyPr>
            <a:normAutofit fontScale="92500"/>
          </a:bodyPr>
          <a:lstStyle/>
          <a:p>
            <a:r>
              <a:rPr lang="en-US" dirty="0"/>
              <a:t>Considerably-simplified code base designed for reliability and maintainability.</a:t>
            </a:r>
          </a:p>
          <a:p>
            <a:pPr lvl="1"/>
            <a:r>
              <a:rPr lang="en-US" dirty="0"/>
              <a:t>Most of the hard work done by a well-proven RDBMS</a:t>
            </a:r>
          </a:p>
          <a:p>
            <a:r>
              <a:rPr lang="en-US" dirty="0"/>
              <a:t>REST API</a:t>
            </a:r>
          </a:p>
          <a:p>
            <a:r>
              <a:rPr lang="en-US" dirty="0"/>
              <a:t>Standardized, documented data formats using JavaScript Object Notation (JSON)</a:t>
            </a:r>
          </a:p>
          <a:p>
            <a:endParaRPr lang="en-US" dirty="0"/>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21</a:t>
            </a:fld>
            <a:endParaRPr lang="en-US"/>
          </a:p>
        </p:txBody>
      </p:sp>
    </p:spTree>
    <p:extLst>
      <p:ext uri="{BB962C8B-B14F-4D97-AF65-F5344CB8AC3E}">
        <p14:creationId xmlns:p14="http://schemas.microsoft.com/office/powerpoint/2010/main" val="1549273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Sample </a:t>
            </a:r>
            <a:r>
              <a:rPr lang="en-US" sz="3200" dirty="0" err="1"/>
              <a:t>pScheduler</a:t>
            </a:r>
            <a:r>
              <a:rPr lang="en-US" sz="3200" dirty="0"/>
              <a:t> Throughput Command</a:t>
            </a:r>
          </a:p>
        </p:txBody>
      </p:sp>
      <p:sp>
        <p:nvSpPr>
          <p:cNvPr id="3" name="Content Placeholder 2"/>
          <p:cNvSpPr>
            <a:spLocks noGrp="1"/>
          </p:cNvSpPr>
          <p:nvPr>
            <p:ph idx="1"/>
          </p:nvPr>
        </p:nvSpPr>
        <p:spPr>
          <a:xfrm>
            <a:off x="457200" y="1303820"/>
            <a:ext cx="7955280" cy="3290803"/>
          </a:xfrm>
        </p:spPr>
        <p:txBody>
          <a:bodyPr>
            <a:normAutofit/>
          </a:bodyPr>
          <a:lstStyle/>
          <a:p>
            <a:r>
              <a:rPr lang="en-US" b="1" dirty="0"/>
              <a:t>Old:</a:t>
            </a:r>
          </a:p>
          <a:p>
            <a:pPr marL="457200" lvl="1" indent="0">
              <a:buNone/>
            </a:pPr>
            <a:r>
              <a:rPr lang="en-US" sz="2000" dirty="0" err="1">
                <a:latin typeface="Courier" charset="0"/>
                <a:ea typeface="Courier" charset="0"/>
                <a:cs typeface="Courier" charset="0"/>
              </a:rPr>
              <a:t>bwctl</a:t>
            </a:r>
            <a:r>
              <a:rPr lang="en-US" sz="2000" dirty="0">
                <a:latin typeface="Courier" charset="0"/>
                <a:ea typeface="Courier" charset="0"/>
                <a:cs typeface="Courier" charset="0"/>
              </a:rPr>
              <a:t> -c </a:t>
            </a:r>
            <a:r>
              <a:rPr lang="en-US" sz="2000" dirty="0" err="1">
                <a:latin typeface="Courier" charset="0"/>
                <a:ea typeface="Courier" charset="0"/>
                <a:cs typeface="Courier" charset="0"/>
              </a:rPr>
              <a:t>receive_host</a:t>
            </a:r>
            <a:r>
              <a:rPr lang="en-US" sz="2000" dirty="0">
                <a:latin typeface="Courier" charset="0"/>
                <a:ea typeface="Courier" charset="0"/>
                <a:cs typeface="Courier" charset="0"/>
              </a:rPr>
              <a:t> -s </a:t>
            </a:r>
            <a:r>
              <a:rPr lang="en-US" sz="2000" dirty="0" err="1">
                <a:latin typeface="Courier" charset="0"/>
                <a:ea typeface="Courier" charset="0"/>
                <a:cs typeface="Courier" charset="0"/>
              </a:rPr>
              <a:t>send_host</a:t>
            </a:r>
            <a:r>
              <a:rPr lang="en-US" sz="2000" dirty="0">
                <a:latin typeface="Courier" charset="0"/>
                <a:ea typeface="Courier" charset="0"/>
                <a:cs typeface="Courier" charset="0"/>
              </a:rPr>
              <a:t> -t 30 </a:t>
            </a:r>
          </a:p>
          <a:p>
            <a:r>
              <a:rPr lang="en-US" b="1" dirty="0"/>
              <a:t>New:</a:t>
            </a:r>
          </a:p>
          <a:p>
            <a:pPr marL="457200" lvl="1" indent="0">
              <a:buNone/>
            </a:pPr>
            <a:r>
              <a:rPr lang="en-US" sz="2000" dirty="0" err="1">
                <a:latin typeface="Courier" charset="0"/>
                <a:ea typeface="Courier" charset="0"/>
                <a:cs typeface="Courier" charset="0"/>
              </a:rPr>
              <a:t>pscheduler</a:t>
            </a:r>
            <a:r>
              <a:rPr lang="en-US" sz="2000" dirty="0">
                <a:latin typeface="Courier" charset="0"/>
                <a:ea typeface="Courier" charset="0"/>
                <a:cs typeface="Courier" charset="0"/>
              </a:rPr>
              <a:t> task throughput --source </a:t>
            </a:r>
            <a:r>
              <a:rPr lang="en-US" sz="2000" dirty="0" err="1">
                <a:latin typeface="Courier" charset="0"/>
                <a:ea typeface="Courier" charset="0"/>
                <a:cs typeface="Courier" charset="0"/>
              </a:rPr>
              <a:t>send_host</a:t>
            </a:r>
            <a:endParaRPr lang="en-US" sz="2000" dirty="0">
              <a:latin typeface="Courier" charset="0"/>
              <a:ea typeface="Courier" charset="0"/>
              <a:cs typeface="Courier" charset="0"/>
            </a:endParaRPr>
          </a:p>
          <a:p>
            <a:pPr marL="457200" lvl="1" indent="0">
              <a:buNone/>
            </a:pPr>
            <a:r>
              <a:rPr lang="en-US" sz="2000" dirty="0">
                <a:latin typeface="Courier" charset="0"/>
                <a:ea typeface="Courier" charset="0"/>
                <a:cs typeface="Courier" charset="0"/>
              </a:rPr>
              <a:t>	--</a:t>
            </a:r>
            <a:r>
              <a:rPr lang="en-US" sz="2000" dirty="0" err="1">
                <a:latin typeface="Courier" charset="0"/>
                <a:ea typeface="Courier" charset="0"/>
                <a:cs typeface="Courier" charset="0"/>
              </a:rPr>
              <a:t>dest</a:t>
            </a:r>
            <a:r>
              <a:rPr lang="en-US" sz="2000" dirty="0">
                <a:latin typeface="Courier" charset="0"/>
                <a:ea typeface="Courier" charset="0"/>
                <a:cs typeface="Courier" charset="0"/>
              </a:rPr>
              <a:t> </a:t>
            </a:r>
            <a:r>
              <a:rPr lang="en-US" sz="2000" dirty="0" err="1">
                <a:latin typeface="Courier" charset="0"/>
                <a:ea typeface="Courier" charset="0"/>
                <a:cs typeface="Courier" charset="0"/>
              </a:rPr>
              <a:t>receive_host</a:t>
            </a:r>
            <a:r>
              <a:rPr lang="en-US" sz="2000" dirty="0">
                <a:latin typeface="Courier" charset="0"/>
                <a:ea typeface="Courier" charset="0"/>
                <a:cs typeface="Courier" charset="0"/>
              </a:rPr>
              <a:t> --duration PT30S</a:t>
            </a:r>
          </a:p>
          <a:p>
            <a:r>
              <a:rPr lang="en-US" dirty="0"/>
              <a:t>For more details on commands see </a:t>
            </a:r>
            <a:r>
              <a:rPr lang="en-US" sz="2600" dirty="0">
                <a:hlinkClick r:id="rId3"/>
              </a:rPr>
              <a:t>http://docs.perfsonar.net/pscheduler_intro.html</a:t>
            </a:r>
            <a:r>
              <a:rPr lang="en-US" sz="2600" dirty="0"/>
              <a:t> </a:t>
            </a: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22</a:t>
            </a:fld>
            <a:endParaRPr lang="en-US"/>
          </a:p>
        </p:txBody>
      </p:sp>
    </p:spTree>
    <p:extLst>
      <p:ext uri="{BB962C8B-B14F-4D97-AF65-F5344CB8AC3E}">
        <p14:creationId xmlns:p14="http://schemas.microsoft.com/office/powerpoint/2010/main" val="1003651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4541"/>
            <a:ext cx="8686800" cy="857250"/>
          </a:xfrm>
        </p:spPr>
        <p:txBody>
          <a:bodyPr>
            <a:noAutofit/>
          </a:bodyPr>
          <a:lstStyle/>
          <a:p>
            <a:r>
              <a:rPr lang="en-US" sz="2800" dirty="0"/>
              <a:t>Sample </a:t>
            </a:r>
            <a:r>
              <a:rPr lang="en-US" sz="2800" dirty="0" err="1"/>
              <a:t>pScheduler</a:t>
            </a:r>
            <a:r>
              <a:rPr lang="en-US" sz="2800" dirty="0"/>
              <a:t> Packet Loss/Latency Test Command</a:t>
            </a:r>
          </a:p>
        </p:txBody>
      </p:sp>
      <p:sp>
        <p:nvSpPr>
          <p:cNvPr id="3" name="Content Placeholder 2"/>
          <p:cNvSpPr>
            <a:spLocks noGrp="1"/>
          </p:cNvSpPr>
          <p:nvPr>
            <p:ph idx="1"/>
          </p:nvPr>
        </p:nvSpPr>
        <p:spPr>
          <a:xfrm>
            <a:off x="137160" y="1303820"/>
            <a:ext cx="9006840" cy="3290803"/>
          </a:xfrm>
        </p:spPr>
        <p:txBody>
          <a:bodyPr>
            <a:normAutofit fontScale="92500" lnSpcReduction="10000"/>
          </a:bodyPr>
          <a:lstStyle/>
          <a:p>
            <a:r>
              <a:rPr lang="en-US" b="1" dirty="0"/>
              <a:t>Old:</a:t>
            </a:r>
          </a:p>
          <a:p>
            <a:pPr marL="457200" lvl="1" indent="0">
              <a:buNone/>
            </a:pPr>
            <a:r>
              <a:rPr lang="en-US" sz="1900" dirty="0" err="1">
                <a:latin typeface="Courier" charset="0"/>
                <a:ea typeface="Courier" charset="0"/>
                <a:cs typeface="Courier" charset="0"/>
              </a:rPr>
              <a:t>bwping</a:t>
            </a:r>
            <a:r>
              <a:rPr lang="en-US" sz="1900" dirty="0">
                <a:latin typeface="Courier" charset="0"/>
                <a:ea typeface="Courier" charset="0"/>
                <a:cs typeface="Courier" charset="0"/>
              </a:rPr>
              <a:t> -s </a:t>
            </a:r>
            <a:r>
              <a:rPr lang="en-US" sz="1900" dirty="0" err="1">
                <a:latin typeface="Courier" charset="0"/>
                <a:ea typeface="Courier" charset="0"/>
                <a:cs typeface="Courier" charset="0"/>
              </a:rPr>
              <a:t>send_host</a:t>
            </a:r>
            <a:r>
              <a:rPr lang="en-US" sz="1900" dirty="0">
                <a:latin typeface="Courier" charset="0"/>
                <a:ea typeface="Courier" charset="0"/>
                <a:cs typeface="Courier" charset="0"/>
              </a:rPr>
              <a:t> -c </a:t>
            </a:r>
            <a:r>
              <a:rPr lang="en-US" sz="1900" dirty="0" err="1">
                <a:latin typeface="Courier" charset="0"/>
                <a:ea typeface="Courier" charset="0"/>
                <a:cs typeface="Courier" charset="0"/>
              </a:rPr>
              <a:t>receive_host</a:t>
            </a:r>
            <a:endParaRPr lang="en-US" sz="1900" dirty="0">
              <a:latin typeface="Courier" charset="0"/>
              <a:ea typeface="Courier" charset="0"/>
              <a:cs typeface="Courier" charset="0"/>
            </a:endParaRPr>
          </a:p>
          <a:p>
            <a:pPr marL="457200" lvl="1" indent="0">
              <a:buNone/>
            </a:pPr>
            <a:r>
              <a:rPr lang="en-US" sz="1900" dirty="0" err="1">
                <a:latin typeface="Courier" charset="0"/>
                <a:ea typeface="Courier" charset="0"/>
                <a:cs typeface="Courier" charset="0"/>
              </a:rPr>
              <a:t>bwping</a:t>
            </a:r>
            <a:r>
              <a:rPr lang="en-US" sz="1900" dirty="0">
                <a:latin typeface="Courier" charset="0"/>
                <a:ea typeface="Courier" charset="0"/>
                <a:cs typeface="Courier" charset="0"/>
              </a:rPr>
              <a:t> -T </a:t>
            </a:r>
            <a:r>
              <a:rPr lang="en-US" sz="1900" dirty="0" err="1">
                <a:latin typeface="Courier" charset="0"/>
                <a:ea typeface="Courier" charset="0"/>
                <a:cs typeface="Courier" charset="0"/>
              </a:rPr>
              <a:t>owamp</a:t>
            </a:r>
            <a:r>
              <a:rPr lang="en-US" sz="1900" dirty="0">
                <a:latin typeface="Courier" charset="0"/>
                <a:ea typeface="Courier" charset="0"/>
                <a:cs typeface="Courier" charset="0"/>
              </a:rPr>
              <a:t> -s </a:t>
            </a:r>
            <a:r>
              <a:rPr lang="en-US" sz="1900" dirty="0" err="1">
                <a:latin typeface="Courier" charset="0"/>
                <a:ea typeface="Courier" charset="0"/>
                <a:cs typeface="Courier" charset="0"/>
              </a:rPr>
              <a:t>send_host</a:t>
            </a:r>
            <a:r>
              <a:rPr lang="en-US" sz="1900" dirty="0">
                <a:latin typeface="Courier" charset="0"/>
                <a:ea typeface="Courier" charset="0"/>
                <a:cs typeface="Courier" charset="0"/>
              </a:rPr>
              <a:t> -c </a:t>
            </a:r>
            <a:r>
              <a:rPr lang="en-US" sz="1900" dirty="0" err="1">
                <a:latin typeface="Courier" charset="0"/>
                <a:ea typeface="Courier" charset="0"/>
                <a:cs typeface="Courier" charset="0"/>
              </a:rPr>
              <a:t>recv_host</a:t>
            </a:r>
            <a:r>
              <a:rPr lang="en-US" sz="1900" dirty="0">
                <a:latin typeface="Courier" charset="0"/>
                <a:ea typeface="Courier" charset="0"/>
                <a:cs typeface="Courier" charset="0"/>
              </a:rPr>
              <a:t> -N 1000 -</a:t>
            </a:r>
            <a:r>
              <a:rPr lang="en-US" sz="1900" dirty="0" err="1">
                <a:latin typeface="Courier" charset="0"/>
                <a:ea typeface="Courier" charset="0"/>
                <a:cs typeface="Courier" charset="0"/>
              </a:rPr>
              <a:t>i</a:t>
            </a:r>
            <a:r>
              <a:rPr lang="en-US" sz="1900" dirty="0">
                <a:latin typeface="Courier" charset="0"/>
                <a:ea typeface="Courier" charset="0"/>
                <a:cs typeface="Courier" charset="0"/>
              </a:rPr>
              <a:t> .01 </a:t>
            </a:r>
            <a:r>
              <a:rPr lang="en-US" sz="2000" dirty="0">
                <a:latin typeface="Courier" charset="0"/>
                <a:ea typeface="Courier" charset="0"/>
                <a:cs typeface="Courier" charset="0"/>
              </a:rPr>
              <a:t> </a:t>
            </a:r>
          </a:p>
          <a:p>
            <a:r>
              <a:rPr lang="en-US" b="1" dirty="0"/>
              <a:t>New:</a:t>
            </a:r>
          </a:p>
          <a:p>
            <a:pPr marL="457200" lvl="1" indent="0">
              <a:buNone/>
            </a:pPr>
            <a:r>
              <a:rPr lang="en-US" sz="2100" dirty="0" err="1">
                <a:latin typeface="Courier" charset="0"/>
                <a:ea typeface="Courier" charset="0"/>
                <a:cs typeface="Courier" charset="0"/>
              </a:rPr>
              <a:t>pscheduler</a:t>
            </a:r>
            <a:r>
              <a:rPr lang="en-US" sz="2100" dirty="0">
                <a:latin typeface="Courier" charset="0"/>
                <a:ea typeface="Courier" charset="0"/>
                <a:cs typeface="Courier" charset="0"/>
              </a:rPr>
              <a:t> task </a:t>
            </a:r>
            <a:r>
              <a:rPr lang="en-US" sz="2100" b="1" dirty="0" err="1">
                <a:latin typeface="Courier" charset="0"/>
                <a:ea typeface="Courier" charset="0"/>
                <a:cs typeface="Courier" charset="0"/>
              </a:rPr>
              <a:t>rtt</a:t>
            </a:r>
            <a:r>
              <a:rPr lang="en-US" sz="2100" dirty="0">
                <a:latin typeface="Courier" charset="0"/>
                <a:ea typeface="Courier" charset="0"/>
                <a:cs typeface="Courier" charset="0"/>
              </a:rPr>
              <a:t> --source </a:t>
            </a:r>
            <a:r>
              <a:rPr lang="en-US" sz="2100" dirty="0" err="1">
                <a:latin typeface="Courier" charset="0"/>
                <a:ea typeface="Courier" charset="0"/>
                <a:cs typeface="Courier" charset="0"/>
              </a:rPr>
              <a:t>send_host</a:t>
            </a:r>
            <a:endParaRPr lang="en-US" sz="2100" dirty="0">
              <a:latin typeface="Courier" charset="0"/>
              <a:ea typeface="Courier" charset="0"/>
              <a:cs typeface="Courier" charset="0"/>
            </a:endParaRPr>
          </a:p>
          <a:p>
            <a:pPr marL="457200" lvl="1" indent="0">
              <a:buNone/>
            </a:pPr>
            <a:r>
              <a:rPr lang="en-US" sz="2100" dirty="0">
                <a:latin typeface="Courier" charset="0"/>
                <a:ea typeface="Courier" charset="0"/>
                <a:cs typeface="Courier" charset="0"/>
              </a:rPr>
              <a:t>	--</a:t>
            </a:r>
            <a:r>
              <a:rPr lang="en-US" sz="2100" dirty="0" err="1">
                <a:latin typeface="Courier" charset="0"/>
                <a:ea typeface="Courier" charset="0"/>
                <a:cs typeface="Courier" charset="0"/>
              </a:rPr>
              <a:t>dest</a:t>
            </a:r>
            <a:r>
              <a:rPr lang="en-US" sz="2100" dirty="0">
                <a:latin typeface="Courier" charset="0"/>
                <a:ea typeface="Courier" charset="0"/>
                <a:cs typeface="Courier" charset="0"/>
              </a:rPr>
              <a:t> </a:t>
            </a:r>
            <a:r>
              <a:rPr lang="en-US" sz="2100" dirty="0" err="1">
                <a:latin typeface="Courier" charset="0"/>
                <a:ea typeface="Courier" charset="0"/>
                <a:cs typeface="Courier" charset="0"/>
              </a:rPr>
              <a:t>recv_host</a:t>
            </a:r>
            <a:endParaRPr lang="en-US" sz="2100" dirty="0">
              <a:latin typeface="Courier" charset="0"/>
              <a:ea typeface="Courier" charset="0"/>
              <a:cs typeface="Courier" charset="0"/>
            </a:endParaRPr>
          </a:p>
          <a:p>
            <a:pPr marL="457200" lvl="1" indent="0">
              <a:buNone/>
            </a:pPr>
            <a:r>
              <a:rPr lang="en-US" sz="2100" dirty="0" err="1">
                <a:latin typeface="Courier" charset="0"/>
                <a:ea typeface="Courier" charset="0"/>
                <a:cs typeface="Courier" charset="0"/>
              </a:rPr>
              <a:t>pscheduler</a:t>
            </a:r>
            <a:r>
              <a:rPr lang="en-US" sz="2100" dirty="0">
                <a:latin typeface="Courier" charset="0"/>
                <a:ea typeface="Courier" charset="0"/>
                <a:cs typeface="Courier" charset="0"/>
              </a:rPr>
              <a:t> task </a:t>
            </a:r>
            <a:r>
              <a:rPr lang="en-US" sz="2100" b="1" dirty="0">
                <a:latin typeface="Courier" charset="0"/>
                <a:ea typeface="Courier" charset="0"/>
                <a:cs typeface="Courier" charset="0"/>
              </a:rPr>
              <a:t>latency</a:t>
            </a:r>
            <a:r>
              <a:rPr lang="en-US" sz="2100" dirty="0">
                <a:latin typeface="Courier" charset="0"/>
                <a:ea typeface="Courier" charset="0"/>
                <a:cs typeface="Courier" charset="0"/>
              </a:rPr>
              <a:t> --source </a:t>
            </a:r>
            <a:r>
              <a:rPr lang="en-US" sz="2100" dirty="0" err="1">
                <a:latin typeface="Courier" charset="0"/>
                <a:ea typeface="Courier" charset="0"/>
                <a:cs typeface="Courier" charset="0"/>
              </a:rPr>
              <a:t>send_host</a:t>
            </a:r>
            <a:endParaRPr lang="en-US" sz="2100" dirty="0">
              <a:latin typeface="Courier" charset="0"/>
              <a:ea typeface="Courier" charset="0"/>
              <a:cs typeface="Courier" charset="0"/>
            </a:endParaRPr>
          </a:p>
          <a:p>
            <a:pPr marL="457200" lvl="1" indent="0">
              <a:buNone/>
            </a:pPr>
            <a:r>
              <a:rPr lang="en-US" sz="2100" dirty="0">
                <a:latin typeface="Courier" charset="0"/>
                <a:ea typeface="Courier" charset="0"/>
                <a:cs typeface="Courier" charset="0"/>
              </a:rPr>
              <a:t>	--</a:t>
            </a:r>
            <a:r>
              <a:rPr lang="en-US" sz="2100" dirty="0" err="1">
                <a:latin typeface="Courier" charset="0"/>
                <a:ea typeface="Courier" charset="0"/>
                <a:cs typeface="Courier" charset="0"/>
              </a:rPr>
              <a:t>dest</a:t>
            </a:r>
            <a:r>
              <a:rPr lang="en-US" sz="2100" dirty="0">
                <a:latin typeface="Courier" charset="0"/>
                <a:ea typeface="Courier" charset="0"/>
                <a:cs typeface="Courier" charset="0"/>
              </a:rPr>
              <a:t> </a:t>
            </a:r>
            <a:r>
              <a:rPr lang="en-US" sz="2100" dirty="0" err="1">
                <a:latin typeface="Courier" charset="0"/>
                <a:ea typeface="Courier" charset="0"/>
                <a:cs typeface="Courier" charset="0"/>
              </a:rPr>
              <a:t>recv</a:t>
            </a:r>
            <a:r>
              <a:rPr lang="en-US" sz="2100" dirty="0">
                <a:latin typeface="Courier" charset="0"/>
                <a:ea typeface="Courier" charset="0"/>
                <a:cs typeface="Courier" charset="0"/>
              </a:rPr>
              <a:t>_ host --packet-count 1000</a:t>
            </a:r>
          </a:p>
          <a:p>
            <a:pPr marL="457200" lvl="1" indent="0">
              <a:buNone/>
            </a:pPr>
            <a:r>
              <a:rPr lang="en-US" sz="2100" dirty="0">
                <a:latin typeface="Courier" charset="0"/>
                <a:ea typeface="Courier" charset="0"/>
                <a:cs typeface="Courier" charset="0"/>
              </a:rPr>
              <a:t>	--packet-interval .01</a:t>
            </a: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23</a:t>
            </a:fld>
            <a:endParaRPr lang="en-US"/>
          </a:p>
        </p:txBody>
      </p:sp>
    </p:spTree>
    <p:extLst>
      <p:ext uri="{BB962C8B-B14F-4D97-AF65-F5344CB8AC3E}">
        <p14:creationId xmlns:p14="http://schemas.microsoft.com/office/powerpoint/2010/main" val="466655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Sample </a:t>
            </a:r>
            <a:r>
              <a:rPr lang="en-US" sz="3200" dirty="0" err="1"/>
              <a:t>pScheduler</a:t>
            </a:r>
            <a:r>
              <a:rPr lang="en-US" sz="3200" dirty="0"/>
              <a:t> Traceroute Command</a:t>
            </a:r>
          </a:p>
        </p:txBody>
      </p:sp>
      <p:sp>
        <p:nvSpPr>
          <p:cNvPr id="3" name="Content Placeholder 2"/>
          <p:cNvSpPr>
            <a:spLocks noGrp="1"/>
          </p:cNvSpPr>
          <p:nvPr>
            <p:ph idx="1"/>
          </p:nvPr>
        </p:nvSpPr>
        <p:spPr>
          <a:xfrm>
            <a:off x="457200" y="1303820"/>
            <a:ext cx="8229600" cy="3290803"/>
          </a:xfrm>
        </p:spPr>
        <p:txBody>
          <a:bodyPr>
            <a:normAutofit/>
          </a:bodyPr>
          <a:lstStyle/>
          <a:p>
            <a:r>
              <a:rPr lang="en-US" b="1" dirty="0"/>
              <a:t>Old:</a:t>
            </a:r>
            <a:r>
              <a:rPr lang="en-US" dirty="0"/>
              <a:t> </a:t>
            </a:r>
          </a:p>
          <a:p>
            <a:pPr marL="457200" lvl="1" indent="0">
              <a:buNone/>
            </a:pPr>
            <a:r>
              <a:rPr lang="en-US" sz="2000" dirty="0" err="1">
                <a:latin typeface="Courier" charset="0"/>
                <a:ea typeface="Courier" charset="0"/>
                <a:cs typeface="Courier" charset="0"/>
              </a:rPr>
              <a:t>bwtraceroute</a:t>
            </a:r>
            <a:r>
              <a:rPr lang="en-US" sz="2000" dirty="0">
                <a:latin typeface="Courier" charset="0"/>
                <a:ea typeface="Courier" charset="0"/>
                <a:cs typeface="Courier" charset="0"/>
              </a:rPr>
              <a:t> -c </a:t>
            </a:r>
            <a:r>
              <a:rPr lang="en-US" sz="2000" dirty="0" err="1">
                <a:latin typeface="Courier" charset="0"/>
                <a:ea typeface="Courier" charset="0"/>
                <a:cs typeface="Courier" charset="0"/>
              </a:rPr>
              <a:t>receive_host</a:t>
            </a:r>
            <a:r>
              <a:rPr lang="en-US" sz="2000" dirty="0">
                <a:latin typeface="Courier" charset="0"/>
                <a:ea typeface="Courier" charset="0"/>
                <a:cs typeface="Courier" charset="0"/>
              </a:rPr>
              <a:t> -s </a:t>
            </a:r>
            <a:r>
              <a:rPr lang="en-US" sz="2000" dirty="0" err="1">
                <a:latin typeface="Courier" charset="0"/>
                <a:ea typeface="Courier" charset="0"/>
                <a:cs typeface="Courier" charset="0"/>
              </a:rPr>
              <a:t>send_host</a:t>
            </a:r>
            <a:r>
              <a:rPr lang="en-US" sz="2000" dirty="0">
                <a:latin typeface="Courier" charset="0"/>
                <a:ea typeface="Courier" charset="0"/>
                <a:cs typeface="Courier" charset="0"/>
              </a:rPr>
              <a:t> </a:t>
            </a:r>
          </a:p>
          <a:p>
            <a:pPr lvl="1"/>
            <a:endParaRPr lang="en-US" sz="2000" dirty="0">
              <a:latin typeface="Courier" charset="0"/>
              <a:ea typeface="Courier" charset="0"/>
              <a:cs typeface="Courier" charset="0"/>
            </a:endParaRPr>
          </a:p>
          <a:p>
            <a:r>
              <a:rPr lang="en-US" b="1" dirty="0"/>
              <a:t>New:</a:t>
            </a:r>
          </a:p>
          <a:p>
            <a:pPr marL="457200" lvl="1" indent="0">
              <a:buNone/>
            </a:pPr>
            <a:r>
              <a:rPr lang="en-US" sz="2000" dirty="0" err="1">
                <a:latin typeface="Courier" charset="0"/>
                <a:ea typeface="Courier" charset="0"/>
                <a:cs typeface="Courier" charset="0"/>
              </a:rPr>
              <a:t>pscheduler</a:t>
            </a:r>
            <a:r>
              <a:rPr lang="en-US" sz="2000" dirty="0">
                <a:latin typeface="Courier" charset="0"/>
                <a:ea typeface="Courier" charset="0"/>
                <a:cs typeface="Courier" charset="0"/>
              </a:rPr>
              <a:t> task </a:t>
            </a:r>
            <a:r>
              <a:rPr lang="en-US" sz="2000" dirty="0"/>
              <a:t>trace --source </a:t>
            </a:r>
            <a:r>
              <a:rPr lang="en-US" sz="2000" dirty="0" err="1"/>
              <a:t>send_host</a:t>
            </a:r>
            <a:r>
              <a:rPr lang="en-US" sz="2000" dirty="0"/>
              <a:t> --</a:t>
            </a:r>
            <a:r>
              <a:rPr lang="en-US" sz="2000" dirty="0" err="1"/>
              <a:t>dest</a:t>
            </a:r>
            <a:r>
              <a:rPr lang="en-US" sz="2000" dirty="0"/>
              <a:t> </a:t>
            </a:r>
            <a:r>
              <a:rPr lang="en-US" sz="2000" dirty="0" err="1"/>
              <a:t>receive_host</a:t>
            </a:r>
            <a:endParaRPr lang="en-US" sz="2000" dirty="0">
              <a:latin typeface="Courier" charset="0"/>
              <a:ea typeface="Courier" charset="0"/>
              <a:cs typeface="Courier" charset="0"/>
            </a:endParaRPr>
          </a:p>
          <a:p>
            <a:endParaRPr lang="en-US" dirty="0"/>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24</a:t>
            </a:fld>
            <a:endParaRPr lang="en-US"/>
          </a:p>
        </p:txBody>
      </p:sp>
    </p:spTree>
    <p:extLst>
      <p:ext uri="{BB962C8B-B14F-4D97-AF65-F5344CB8AC3E}">
        <p14:creationId xmlns:p14="http://schemas.microsoft.com/office/powerpoint/2010/main" val="1252601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1169"/>
            <a:ext cx="8229600" cy="456587"/>
          </a:xfrm>
        </p:spPr>
        <p:txBody>
          <a:bodyPr>
            <a:normAutofit fontScale="90000"/>
          </a:bodyPr>
          <a:lstStyle/>
          <a:p>
            <a:r>
              <a:rPr lang="en-US" dirty="0"/>
              <a:t>Other Useful </a:t>
            </a:r>
            <a:r>
              <a:rPr lang="en-US" dirty="0" err="1"/>
              <a:t>pScheduler</a:t>
            </a:r>
            <a:r>
              <a:rPr lang="en-US" dirty="0"/>
              <a:t> Commands</a:t>
            </a:r>
          </a:p>
        </p:txBody>
      </p:sp>
      <p:sp>
        <p:nvSpPr>
          <p:cNvPr id="3" name="Content Placeholder 2"/>
          <p:cNvSpPr>
            <a:spLocks noGrp="1"/>
          </p:cNvSpPr>
          <p:nvPr>
            <p:ph idx="1"/>
          </p:nvPr>
        </p:nvSpPr>
        <p:spPr>
          <a:xfrm>
            <a:off x="457200" y="795529"/>
            <a:ext cx="8467344" cy="4105655"/>
          </a:xfrm>
        </p:spPr>
        <p:txBody>
          <a:bodyPr>
            <a:normAutofit fontScale="70000" lnSpcReduction="20000"/>
          </a:bodyPr>
          <a:lstStyle/>
          <a:p>
            <a:pPr marL="0" indent="0">
              <a:buNone/>
            </a:pPr>
            <a:r>
              <a:rPr lang="en-US" b="1" dirty="0" err="1">
                <a:latin typeface="Courier" charset="0"/>
                <a:ea typeface="Courier" charset="0"/>
                <a:cs typeface="Courier" charset="0"/>
              </a:rPr>
              <a:t>pscheduler</a:t>
            </a:r>
            <a:r>
              <a:rPr lang="en-US" b="1" dirty="0">
                <a:latin typeface="Courier" charset="0"/>
                <a:ea typeface="Courier" charset="0"/>
                <a:cs typeface="Courier" charset="0"/>
              </a:rPr>
              <a:t> plugins tests </a:t>
            </a:r>
            <a:r>
              <a:rPr lang="en-US" dirty="0">
                <a:latin typeface="Courier" charset="0"/>
                <a:ea typeface="Courier" charset="0"/>
                <a:cs typeface="Courier" charset="0"/>
              </a:rPr>
              <a:t>	</a:t>
            </a:r>
            <a:r>
              <a:rPr lang="en-US" dirty="0"/>
              <a:t> </a:t>
            </a:r>
            <a:r>
              <a:rPr lang="en-US" i="1" dirty="0"/>
              <a:t>(Or </a:t>
            </a:r>
            <a:r>
              <a:rPr lang="en-US" b="1" dirty="0">
                <a:latin typeface="Courier New" charset="0"/>
                <a:ea typeface="Courier New" charset="0"/>
                <a:cs typeface="Courier New" charset="0"/>
              </a:rPr>
              <a:t>tools</a:t>
            </a:r>
            <a:r>
              <a:rPr lang="en-US" i="1" dirty="0"/>
              <a:t> or </a:t>
            </a:r>
            <a:r>
              <a:rPr lang="en-US" b="1" dirty="0">
                <a:latin typeface="Courier New" charset="0"/>
                <a:ea typeface="Courier New" charset="0"/>
                <a:cs typeface="Courier New" charset="0"/>
              </a:rPr>
              <a:t>archivers</a:t>
            </a:r>
            <a:r>
              <a:rPr lang="en-US" i="1" dirty="0"/>
              <a:t>.)</a:t>
            </a:r>
            <a:endParaRPr lang="en-US" i="1" dirty="0">
              <a:latin typeface="Courier" charset="0"/>
              <a:ea typeface="Courier" charset="0"/>
              <a:cs typeface="Courier" charset="0"/>
            </a:endParaRPr>
          </a:p>
          <a:p>
            <a:pPr marL="0" indent="0">
              <a:buNone/>
            </a:pPr>
            <a:r>
              <a:rPr lang="en-US" dirty="0"/>
              <a:t> 	List all tests/tools/archivers available on the server</a:t>
            </a:r>
          </a:p>
          <a:p>
            <a:pPr marL="0" indent="0">
              <a:buNone/>
            </a:pPr>
            <a:r>
              <a:rPr lang="en-US" b="1" dirty="0" err="1">
                <a:latin typeface="Courier" charset="0"/>
                <a:ea typeface="Courier" charset="0"/>
                <a:cs typeface="Courier" charset="0"/>
              </a:rPr>
              <a:t>pscheduler</a:t>
            </a:r>
            <a:r>
              <a:rPr lang="en-US" b="1" dirty="0">
                <a:latin typeface="Courier" charset="0"/>
                <a:ea typeface="Courier" charset="0"/>
                <a:cs typeface="Courier" charset="0"/>
              </a:rPr>
              <a:t> task clock —source host1 --</a:t>
            </a:r>
            <a:r>
              <a:rPr lang="en-US" b="1" dirty="0" err="1">
                <a:latin typeface="Courier" charset="0"/>
                <a:ea typeface="Courier" charset="0"/>
                <a:cs typeface="Courier" charset="0"/>
              </a:rPr>
              <a:t>dest</a:t>
            </a:r>
            <a:r>
              <a:rPr lang="en-US" b="1" dirty="0">
                <a:latin typeface="Courier" charset="0"/>
                <a:ea typeface="Courier" charset="0"/>
                <a:cs typeface="Courier" charset="0"/>
              </a:rPr>
              <a:t> host2 </a:t>
            </a:r>
          </a:p>
          <a:p>
            <a:pPr marL="0" indent="0">
              <a:buNone/>
            </a:pPr>
            <a:r>
              <a:rPr lang="en-US" dirty="0"/>
              <a:t>	Measure the clock difference between two hosts</a:t>
            </a:r>
          </a:p>
          <a:p>
            <a:pPr marL="0" indent="0">
              <a:buNone/>
            </a:pPr>
            <a:r>
              <a:rPr lang="en-US" b="1" dirty="0" err="1">
                <a:latin typeface="Courier" charset="0"/>
                <a:ea typeface="Courier" charset="0"/>
                <a:cs typeface="Courier" charset="0"/>
              </a:rPr>
              <a:t>pscheduler</a:t>
            </a:r>
            <a:r>
              <a:rPr lang="en-US" b="1" dirty="0">
                <a:latin typeface="Courier" charset="0"/>
                <a:ea typeface="Courier" charset="0"/>
                <a:cs typeface="Courier" charset="0"/>
              </a:rPr>
              <a:t> task </a:t>
            </a:r>
            <a:r>
              <a:rPr lang="en-US" b="1" dirty="0" err="1">
                <a:latin typeface="Courier" charset="0"/>
                <a:ea typeface="Courier" charset="0"/>
                <a:cs typeface="Courier" charset="0"/>
              </a:rPr>
              <a:t>dns</a:t>
            </a:r>
            <a:r>
              <a:rPr lang="en-US" b="1" dirty="0">
                <a:latin typeface="Courier" charset="0"/>
                <a:ea typeface="Courier" charset="0"/>
                <a:cs typeface="Courier" charset="0"/>
              </a:rPr>
              <a:t> --query </a:t>
            </a:r>
            <a:r>
              <a:rPr lang="en-US" b="1" dirty="0" err="1">
                <a:latin typeface="Courier" charset="0"/>
                <a:ea typeface="Courier" charset="0"/>
                <a:cs typeface="Courier" charset="0"/>
              </a:rPr>
              <a:t>www.es.net</a:t>
            </a:r>
            <a:r>
              <a:rPr lang="en-US" b="1" dirty="0">
                <a:latin typeface="Courier" charset="0"/>
                <a:ea typeface="Courier" charset="0"/>
                <a:cs typeface="Courier" charset="0"/>
              </a:rPr>
              <a:t> --record a </a:t>
            </a:r>
          </a:p>
          <a:p>
            <a:pPr marL="0" indent="0">
              <a:buNone/>
            </a:pPr>
            <a:r>
              <a:rPr lang="en-US" dirty="0"/>
              <a:t>	Measure the time to do a DNS lookup</a:t>
            </a:r>
            <a:endParaRPr lang="en-US" b="1" dirty="0"/>
          </a:p>
          <a:p>
            <a:pPr marL="0" indent="0">
              <a:buNone/>
            </a:pPr>
            <a:r>
              <a:rPr lang="en-US" b="1" dirty="0" err="1">
                <a:latin typeface="Courier" charset="0"/>
                <a:ea typeface="Courier" charset="0"/>
                <a:cs typeface="Courier" charset="0"/>
              </a:rPr>
              <a:t>pscheduler</a:t>
            </a:r>
            <a:r>
              <a:rPr lang="en-US" b="1" dirty="0">
                <a:latin typeface="Courier" charset="0"/>
                <a:ea typeface="Courier" charset="0"/>
                <a:cs typeface="Courier" charset="0"/>
              </a:rPr>
              <a:t> schedule --filter-test=throughput</a:t>
            </a:r>
          </a:p>
          <a:p>
            <a:pPr marL="0" indent="0">
              <a:buNone/>
            </a:pPr>
            <a:r>
              <a:rPr lang="en-US" dirty="0"/>
              <a:t>	Show the upcoming throughput tests</a:t>
            </a:r>
            <a:endParaRPr lang="en-US" b="1" dirty="0">
              <a:latin typeface="Courier New" charset="0"/>
              <a:ea typeface="Courier New" charset="0"/>
              <a:cs typeface="Courier New" charset="0"/>
            </a:endParaRPr>
          </a:p>
          <a:p>
            <a:pPr marL="0" indent="0">
              <a:buNone/>
            </a:pPr>
            <a:r>
              <a:rPr lang="en-US" b="1" dirty="0" err="1">
                <a:latin typeface="Courier" charset="0"/>
                <a:ea typeface="Courier" charset="0"/>
                <a:cs typeface="Courier" charset="0"/>
              </a:rPr>
              <a:t>pscheduler</a:t>
            </a:r>
            <a:r>
              <a:rPr lang="en-US" b="1" dirty="0">
                <a:latin typeface="Courier" charset="0"/>
                <a:ea typeface="Courier" charset="0"/>
                <a:cs typeface="Courier" charset="0"/>
              </a:rPr>
              <a:t> schedule --filter-test=throughput</a:t>
            </a:r>
          </a:p>
          <a:p>
            <a:pPr marL="0" indent="0">
              <a:buNone/>
            </a:pPr>
            <a:r>
              <a:rPr lang="en-US" b="1" dirty="0">
                <a:latin typeface="Courier" charset="0"/>
                <a:ea typeface="Courier" charset="0"/>
                <a:cs typeface="Courier" charset="0"/>
              </a:rPr>
              <a:t>	-PT1H --host </a:t>
            </a:r>
            <a:r>
              <a:rPr lang="en-US" b="1" dirty="0" err="1">
                <a:latin typeface="Courier" charset="0"/>
                <a:ea typeface="Courier" charset="0"/>
                <a:cs typeface="Courier" charset="0"/>
              </a:rPr>
              <a:t>somehost</a:t>
            </a:r>
            <a:endParaRPr lang="en-US" b="1" dirty="0">
              <a:latin typeface="Courier" charset="0"/>
              <a:ea typeface="Courier" charset="0"/>
              <a:cs typeface="Courier" charset="0"/>
            </a:endParaRPr>
          </a:p>
          <a:p>
            <a:pPr marL="0" indent="0">
              <a:buNone/>
            </a:pPr>
            <a:r>
              <a:rPr lang="en-US" dirty="0"/>
              <a:t>	Show the throughput tests run in the past hour on </a:t>
            </a:r>
            <a:r>
              <a:rPr lang="en-US" b="1" dirty="0" err="1">
                <a:latin typeface="Courier New" charset="0"/>
                <a:ea typeface="Courier New" charset="0"/>
                <a:cs typeface="Courier New" charset="0"/>
              </a:rPr>
              <a:t>somehost</a:t>
            </a:r>
            <a:endParaRPr lang="en-US" b="1" dirty="0">
              <a:latin typeface="Courier New" charset="0"/>
              <a:ea typeface="Courier New" charset="0"/>
              <a:cs typeface="Courier New" charset="0"/>
            </a:endParaRP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25</a:t>
            </a:fld>
            <a:endParaRPr lang="en-US"/>
          </a:p>
        </p:txBody>
      </p:sp>
    </p:spTree>
    <p:extLst>
      <p:ext uri="{BB962C8B-B14F-4D97-AF65-F5344CB8AC3E}">
        <p14:creationId xmlns:p14="http://schemas.microsoft.com/office/powerpoint/2010/main" val="1811181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4541"/>
            <a:ext cx="8229600" cy="667875"/>
          </a:xfrm>
        </p:spPr>
        <p:txBody>
          <a:bodyPr>
            <a:normAutofit fontScale="90000"/>
          </a:bodyPr>
          <a:lstStyle/>
          <a:p>
            <a:r>
              <a:rPr lang="en-US" dirty="0"/>
              <a:t>Plotting the Schedule</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9542" y="1085164"/>
            <a:ext cx="2541714" cy="3632902"/>
          </a:xfrm>
        </p:spPr>
      </p:pic>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26</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684" y="1042416"/>
            <a:ext cx="2976372" cy="3557016"/>
          </a:xfrm>
          <a:prstGeom prst="rect">
            <a:avLst/>
          </a:prstGeom>
        </p:spPr>
      </p:pic>
      <p:sp>
        <p:nvSpPr>
          <p:cNvPr id="9" name="TextBox 8"/>
          <p:cNvSpPr txBox="1"/>
          <p:nvPr/>
        </p:nvSpPr>
        <p:spPr>
          <a:xfrm>
            <a:off x="3191256" y="1271016"/>
            <a:ext cx="2281428" cy="3139321"/>
          </a:xfrm>
          <a:prstGeom prst="rect">
            <a:avLst/>
          </a:prstGeom>
          <a:noFill/>
        </p:spPr>
        <p:txBody>
          <a:bodyPr wrap="square" rtlCol="0">
            <a:spAutoFit/>
          </a:bodyPr>
          <a:lstStyle/>
          <a:p>
            <a:r>
              <a:rPr lang="en-US" b="1" dirty="0" err="1">
                <a:latin typeface="Courier New" charset="0"/>
                <a:ea typeface="Courier New" charset="0"/>
                <a:cs typeface="Courier New" charset="0"/>
              </a:rPr>
              <a:t>pscheduler</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schedule-plot</a:t>
            </a:r>
          </a:p>
          <a:p>
            <a:r>
              <a:rPr lang="en-US" b="1" dirty="0">
                <a:latin typeface="Courier New" charset="0"/>
                <a:ea typeface="Courier New" charset="0"/>
                <a:cs typeface="Courier New" charset="0"/>
              </a:rPr>
              <a:t> +PT2H</a:t>
            </a:r>
          </a:p>
          <a:p>
            <a:r>
              <a:rPr lang="en-US" b="1" dirty="0">
                <a:latin typeface="Courier New" charset="0"/>
                <a:ea typeface="Courier New" charset="0"/>
                <a:cs typeface="Courier New" charset="0"/>
              </a:rPr>
              <a:t> &gt; </a:t>
            </a:r>
            <a:r>
              <a:rPr lang="en-US" b="1" dirty="0" err="1">
                <a:latin typeface="Courier New" charset="0"/>
                <a:ea typeface="Courier New" charset="0"/>
                <a:cs typeface="Courier New" charset="0"/>
              </a:rPr>
              <a:t>plot.png</a:t>
            </a:r>
            <a:endParaRPr lang="en-US" b="1" dirty="0">
              <a:latin typeface="Courier New" charset="0"/>
              <a:ea typeface="Courier New" charset="0"/>
              <a:cs typeface="Courier New" charset="0"/>
            </a:endParaRPr>
          </a:p>
          <a:p>
            <a:endParaRPr lang="en-US" dirty="0"/>
          </a:p>
          <a:p>
            <a:endParaRPr lang="en-US" dirty="0"/>
          </a:p>
          <a:p>
            <a:r>
              <a:rPr lang="en-US" dirty="0"/>
              <a:t>From these plots, decided to move some tests from sacr-pt1.es.net to sunn-pt1.es.net</a:t>
            </a:r>
          </a:p>
        </p:txBody>
      </p:sp>
    </p:spTree>
    <p:extLst>
      <p:ext uri="{BB962C8B-B14F-4D97-AF65-F5344CB8AC3E}">
        <p14:creationId xmlns:p14="http://schemas.microsoft.com/office/powerpoint/2010/main" val="666957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BWCTL Backward Compatibility</a:t>
            </a:r>
          </a:p>
        </p:txBody>
      </p:sp>
      <p:sp>
        <p:nvSpPr>
          <p:cNvPr id="3" name="Content Placeholder 2"/>
          <p:cNvSpPr>
            <a:spLocks noGrp="1"/>
          </p:cNvSpPr>
          <p:nvPr>
            <p:ph idx="1"/>
          </p:nvPr>
        </p:nvSpPr>
        <p:spPr/>
        <p:txBody>
          <a:bodyPr>
            <a:normAutofit/>
          </a:bodyPr>
          <a:lstStyle/>
          <a:p>
            <a:r>
              <a:rPr lang="en-US" dirty="0"/>
              <a:t>Available but </a:t>
            </a:r>
            <a:r>
              <a:rPr lang="en-US" b="1" dirty="0">
                <a:solidFill>
                  <a:srgbClr val="FF0000"/>
                </a:solidFill>
              </a:rPr>
              <a:t>not recommended</a:t>
            </a:r>
            <a:r>
              <a:rPr lang="en-US" dirty="0"/>
              <a:t>.</a:t>
            </a:r>
          </a:p>
          <a:p>
            <a:pPr lvl="1"/>
            <a:r>
              <a:rPr lang="en-US" dirty="0"/>
              <a:t>Needed so that 4.0 hosts can run tests to 3.5 hosts</a:t>
            </a:r>
          </a:p>
          <a:p>
            <a:pPr lvl="1"/>
            <a:r>
              <a:rPr lang="en-US" dirty="0"/>
              <a:t>You can still run BWCTL from the command line</a:t>
            </a:r>
          </a:p>
          <a:p>
            <a:pPr lvl="1"/>
            <a:r>
              <a:rPr lang="en-US" b="1" dirty="0">
                <a:solidFill>
                  <a:srgbClr val="FF0000"/>
                </a:solidFill>
              </a:rPr>
              <a:t>No guarantee they won’t collide with </a:t>
            </a:r>
            <a:r>
              <a:rPr lang="en-US" b="1" dirty="0" err="1">
                <a:solidFill>
                  <a:srgbClr val="FF0000"/>
                </a:solidFill>
              </a:rPr>
              <a:t>pScheduler</a:t>
            </a:r>
            <a:r>
              <a:rPr lang="en-US" b="1" dirty="0">
                <a:solidFill>
                  <a:srgbClr val="FF0000"/>
                </a:solidFill>
              </a:rPr>
              <a:t> tests </a:t>
            </a:r>
            <a:r>
              <a:rPr lang="en-US" dirty="0"/>
              <a:t>(similar for BWCTL to a 4.0 host)</a:t>
            </a:r>
          </a:p>
          <a:p>
            <a:pPr lvl="1"/>
            <a:r>
              <a:rPr lang="en-US" dirty="0"/>
              <a:t>BWCTL to be retired in perfSONAR 4.1</a:t>
            </a:r>
          </a:p>
          <a:p>
            <a:endParaRPr lang="en-US" dirty="0"/>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27</a:t>
            </a:fld>
            <a:endParaRPr lang="en-US"/>
          </a:p>
        </p:txBody>
      </p:sp>
    </p:spTree>
    <p:extLst>
      <p:ext uri="{BB962C8B-B14F-4D97-AF65-F5344CB8AC3E}">
        <p14:creationId xmlns:p14="http://schemas.microsoft.com/office/powerpoint/2010/main" val="1943994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pScheduler</a:t>
            </a:r>
            <a:r>
              <a:rPr lang="en-US" dirty="0"/>
              <a:t> Archivers</a:t>
            </a:r>
          </a:p>
        </p:txBody>
      </p:sp>
      <p:sp>
        <p:nvSpPr>
          <p:cNvPr id="3" name="Content Placeholder 2"/>
          <p:cNvSpPr>
            <a:spLocks noGrp="1"/>
          </p:cNvSpPr>
          <p:nvPr>
            <p:ph idx="1"/>
          </p:nvPr>
        </p:nvSpPr>
        <p:spPr/>
        <p:txBody>
          <a:bodyPr>
            <a:normAutofit fontScale="92500" lnSpcReduction="10000"/>
          </a:bodyPr>
          <a:lstStyle/>
          <a:p>
            <a:r>
              <a:rPr lang="en-US" dirty="0"/>
              <a:t>Support for Esmond, HTTP GET/PUT, </a:t>
            </a:r>
            <a:r>
              <a:rPr lang="en-US" dirty="0" err="1"/>
              <a:t>RabbitMQ</a:t>
            </a:r>
            <a:r>
              <a:rPr lang="en-US" dirty="0"/>
              <a:t> and Syslog included</a:t>
            </a:r>
          </a:p>
          <a:p>
            <a:r>
              <a:rPr lang="en-US" dirty="0"/>
              <a:t>Like tools and tests, archivers are pluggable</a:t>
            </a:r>
          </a:p>
          <a:p>
            <a:pPr lvl="1"/>
            <a:r>
              <a:rPr lang="en-US" dirty="0"/>
              <a:t>Well-defined API</a:t>
            </a:r>
          </a:p>
          <a:p>
            <a:pPr lvl="1"/>
            <a:r>
              <a:rPr lang="en-US" dirty="0"/>
              <a:t>Easy to add additional archive targets</a:t>
            </a:r>
          </a:p>
          <a:p>
            <a:r>
              <a:rPr lang="en-US" dirty="0"/>
              <a:t>Archiving is now reliable to reduce data loss during failures</a:t>
            </a: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28</a:t>
            </a:fld>
            <a:endParaRPr lang="en-US"/>
          </a:p>
        </p:txBody>
      </p:sp>
    </p:spTree>
    <p:extLst>
      <p:ext uri="{BB962C8B-B14F-4D97-AF65-F5344CB8AC3E}">
        <p14:creationId xmlns:p14="http://schemas.microsoft.com/office/powerpoint/2010/main" val="385865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pScheduler</a:t>
            </a:r>
            <a:r>
              <a:rPr lang="en-US" dirty="0"/>
              <a:t> Packaging</a:t>
            </a:r>
          </a:p>
        </p:txBody>
      </p:sp>
      <p:sp>
        <p:nvSpPr>
          <p:cNvPr id="3" name="Content Placeholder 2"/>
          <p:cNvSpPr>
            <a:spLocks noGrp="1"/>
          </p:cNvSpPr>
          <p:nvPr>
            <p:ph idx="1"/>
          </p:nvPr>
        </p:nvSpPr>
        <p:spPr/>
        <p:txBody>
          <a:bodyPr>
            <a:normAutofit lnSpcReduction="10000"/>
          </a:bodyPr>
          <a:lstStyle/>
          <a:p>
            <a:r>
              <a:rPr lang="en-US" dirty="0" err="1"/>
              <a:t>pScheduler</a:t>
            </a:r>
            <a:r>
              <a:rPr lang="en-US" dirty="0"/>
              <a:t> is designed to be standalone</a:t>
            </a:r>
          </a:p>
          <a:p>
            <a:r>
              <a:rPr lang="en-US" dirty="0"/>
              <a:t>Test, tool and archiver plugins are individually-installable packages</a:t>
            </a:r>
          </a:p>
          <a:p>
            <a:r>
              <a:rPr lang="en-US" dirty="0"/>
              <a:t>Can add plugins to systems that need them.</a:t>
            </a:r>
          </a:p>
          <a:p>
            <a:r>
              <a:rPr lang="en-US" dirty="0"/>
              <a:t>Removing a plugin package renders </a:t>
            </a:r>
            <a:r>
              <a:rPr lang="en-US" dirty="0" err="1"/>
              <a:t>pScheduler</a:t>
            </a:r>
            <a:r>
              <a:rPr lang="en-US" dirty="0"/>
              <a:t> unaware that it exists.</a:t>
            </a: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29</a:t>
            </a:fld>
            <a:endParaRPr lang="en-US"/>
          </a:p>
        </p:txBody>
      </p:sp>
    </p:spTree>
    <p:extLst>
      <p:ext uri="{BB962C8B-B14F-4D97-AF65-F5344CB8AC3E}">
        <p14:creationId xmlns:p14="http://schemas.microsoft.com/office/powerpoint/2010/main" val="17725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perfSONAR</a:t>
            </a:r>
            <a:r>
              <a:rPr lang="en-US" dirty="0"/>
              <a:t> 3.5 Components</a:t>
            </a: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3</a:t>
            </a:fld>
            <a:endParaRPr lang="en-US"/>
          </a:p>
        </p:txBody>
      </p:sp>
      <p:pic>
        <p:nvPicPr>
          <p:cNvPr id="7" name="Picture 6" descr="perfSONAR Software Stack - 3.5 w_config.png"/>
          <p:cNvPicPr>
            <a:picLocks noChangeAspect="1"/>
          </p:cNvPicPr>
          <p:nvPr/>
        </p:nvPicPr>
        <p:blipFill>
          <a:blip r:embed="rId3"/>
          <a:stretch>
            <a:fillRect/>
          </a:stretch>
        </p:blipFill>
        <p:spPr>
          <a:xfrm>
            <a:off x="1251638" y="1166191"/>
            <a:ext cx="5915388" cy="327145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Upgrading to 4.0</a:t>
            </a:r>
          </a:p>
        </p:txBody>
      </p:sp>
      <p:sp>
        <p:nvSpPr>
          <p:cNvPr id="8" name="Subtitle 7"/>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perfSONAR</a:t>
            </a:r>
            <a:r>
              <a:rPr lang="en-US" dirty="0"/>
              <a:t> Bundles</a:t>
            </a:r>
          </a:p>
        </p:txBody>
      </p:sp>
      <p:sp>
        <p:nvSpPr>
          <p:cNvPr id="3" name="Content Placeholder 2"/>
          <p:cNvSpPr>
            <a:spLocks noGrp="1"/>
          </p:cNvSpPr>
          <p:nvPr>
            <p:ph idx="1"/>
          </p:nvPr>
        </p:nvSpPr>
        <p:spPr/>
        <p:txBody>
          <a:bodyPr>
            <a:normAutofit fontScale="70000" lnSpcReduction="20000"/>
          </a:bodyPr>
          <a:lstStyle/>
          <a:p>
            <a:r>
              <a:rPr lang="en-US" dirty="0" err="1"/>
              <a:t>perfsonar</a:t>
            </a:r>
            <a:r>
              <a:rPr lang="en-US" dirty="0"/>
              <a:t>-tools</a:t>
            </a:r>
          </a:p>
          <a:p>
            <a:pPr lvl="1"/>
            <a:r>
              <a:rPr lang="en-US" dirty="0"/>
              <a:t>Just the measurement tools: </a:t>
            </a:r>
            <a:r>
              <a:rPr lang="en-US" dirty="0" err="1"/>
              <a:t>iperf</a:t>
            </a:r>
            <a:r>
              <a:rPr lang="en-US" dirty="0"/>
              <a:t>, iperf3, </a:t>
            </a:r>
            <a:r>
              <a:rPr lang="en-US" dirty="0" err="1"/>
              <a:t>nuttcp</a:t>
            </a:r>
            <a:r>
              <a:rPr lang="en-US" dirty="0"/>
              <a:t>, </a:t>
            </a:r>
            <a:r>
              <a:rPr lang="en-US" dirty="0" err="1"/>
              <a:t>pScheduler</a:t>
            </a:r>
            <a:r>
              <a:rPr lang="en-US" dirty="0"/>
              <a:t> client, </a:t>
            </a:r>
            <a:r>
              <a:rPr lang="en-US" dirty="0" err="1"/>
              <a:t>bwctl</a:t>
            </a:r>
            <a:r>
              <a:rPr lang="en-US" dirty="0"/>
              <a:t>, </a:t>
            </a:r>
            <a:r>
              <a:rPr lang="en-US" dirty="0" err="1"/>
              <a:t>owamp</a:t>
            </a:r>
            <a:endParaRPr lang="en-US" dirty="0"/>
          </a:p>
          <a:p>
            <a:r>
              <a:rPr lang="en-US" dirty="0" err="1"/>
              <a:t>perfsonar-testpoint</a:t>
            </a:r>
            <a:endParaRPr lang="en-US" dirty="0"/>
          </a:p>
          <a:p>
            <a:pPr lvl="1"/>
            <a:r>
              <a:rPr lang="en-US" dirty="0"/>
              <a:t>Tools + </a:t>
            </a:r>
            <a:r>
              <a:rPr lang="en-US" dirty="0" err="1"/>
              <a:t>pScheduler</a:t>
            </a:r>
            <a:r>
              <a:rPr lang="en-US" dirty="0"/>
              <a:t>, Lookup Service registration</a:t>
            </a:r>
          </a:p>
          <a:p>
            <a:r>
              <a:rPr lang="en-US" dirty="0" err="1"/>
              <a:t>perfsonar</a:t>
            </a:r>
            <a:r>
              <a:rPr lang="en-US" dirty="0"/>
              <a:t>-core</a:t>
            </a:r>
          </a:p>
          <a:p>
            <a:pPr lvl="1"/>
            <a:r>
              <a:rPr lang="en-US" dirty="0" err="1"/>
              <a:t>testpoint</a:t>
            </a:r>
            <a:r>
              <a:rPr lang="en-US" dirty="0"/>
              <a:t> + </a:t>
            </a:r>
            <a:r>
              <a:rPr lang="en-US" dirty="0" err="1"/>
              <a:t>esmond</a:t>
            </a:r>
            <a:r>
              <a:rPr lang="en-US" dirty="0"/>
              <a:t> (for storing results)</a:t>
            </a:r>
          </a:p>
          <a:p>
            <a:r>
              <a:rPr lang="pl-PL" dirty="0"/>
              <a:t>perfsonar-toolkit</a:t>
            </a:r>
          </a:p>
          <a:p>
            <a:pPr lvl="1"/>
            <a:r>
              <a:rPr lang="pl-PL" dirty="0"/>
              <a:t>Perfsonar-core + W</a:t>
            </a:r>
            <a:r>
              <a:rPr lang="en-US" dirty="0" err="1"/>
              <a:t>eb</a:t>
            </a:r>
            <a:r>
              <a:rPr lang="pl-PL" dirty="0"/>
              <a:t>, s</a:t>
            </a:r>
            <a:r>
              <a:rPr lang="en-US" dirty="0" err="1"/>
              <a:t>cripts</a:t>
            </a:r>
            <a:r>
              <a:rPr lang="en-US" dirty="0"/>
              <a:t> to apply tuning and security settings</a:t>
            </a:r>
          </a:p>
          <a:p>
            <a:pPr lvl="1"/>
            <a:r>
              <a:rPr lang="pl-PL" dirty="0"/>
              <a:t>Available as a full suite of tools for Debian</a:t>
            </a:r>
            <a:endParaRPr lang="en-US" dirty="0"/>
          </a:p>
          <a:p>
            <a:pPr lvl="1"/>
            <a:endParaRPr lang="en-US" dirty="0"/>
          </a:p>
          <a:p>
            <a:pPr lvl="1"/>
            <a:endParaRPr lang="en-US" dirty="0"/>
          </a:p>
        </p:txBody>
      </p:sp>
      <p:sp>
        <p:nvSpPr>
          <p:cNvPr id="4" name="Date Placeholder 3"/>
          <p:cNvSpPr>
            <a:spLocks noGrp="1"/>
          </p:cNvSpPr>
          <p:nvPr>
            <p:ph type="dt" sz="half" idx="10"/>
          </p:nvPr>
        </p:nvSpPr>
        <p:spPr/>
        <p:txBody>
          <a:bodyPr/>
          <a:lstStyle/>
          <a:p>
            <a:fld id="{85FA1B8A-8F99-CA48-8E57-88973DFA4A08}" type="datetime4">
              <a:rPr lang="en-US" smtClean="0"/>
              <a:pPr/>
              <a:t>April 19, 2017</a:t>
            </a:fld>
            <a:endParaRPr lang="en-US"/>
          </a:p>
        </p:txBody>
      </p:sp>
      <p:sp>
        <p:nvSpPr>
          <p:cNvPr id="5" name="Footer Placeholder 4"/>
          <p:cNvSpPr>
            <a:spLocks noGrp="1"/>
          </p:cNvSpPr>
          <p:nvPr>
            <p:ph type="ftr" sz="quarter" idx="11"/>
          </p:nvPr>
        </p:nvSpPr>
        <p:spPr/>
        <p:txBody>
          <a:bodyPr/>
          <a:lstStyle/>
          <a:p>
            <a:r>
              <a:rPr lang="en-US"/>
              <a:t>© 2014, http://www.perfsonar.net</a:t>
            </a:r>
          </a:p>
        </p:txBody>
      </p:sp>
      <p:sp>
        <p:nvSpPr>
          <p:cNvPr id="6" name="Slide Number Placeholder 5"/>
          <p:cNvSpPr>
            <a:spLocks noGrp="1"/>
          </p:cNvSpPr>
          <p:nvPr>
            <p:ph type="sldNum" sz="quarter" idx="12"/>
          </p:nvPr>
        </p:nvSpPr>
        <p:spPr/>
        <p:txBody>
          <a:bodyPr/>
          <a:lstStyle/>
          <a:p>
            <a:fld id="{318151B9-CF22-1341-A1FA-AF855BA4AD15}" type="slidenum">
              <a:rPr lang="en-US" smtClean="0"/>
              <a:pPr/>
              <a:t>31</a:t>
            </a:fld>
            <a:endParaRPr lang="en-US"/>
          </a:p>
        </p:txBody>
      </p:sp>
    </p:spTree>
    <p:extLst>
      <p:ext uri="{BB962C8B-B14F-4D97-AF65-F5344CB8AC3E}">
        <p14:creationId xmlns:p14="http://schemas.microsoft.com/office/powerpoint/2010/main" val="481475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perfSONAR</a:t>
            </a:r>
            <a:r>
              <a:rPr lang="en-US" dirty="0"/>
              <a:t> Toolkit</a:t>
            </a:r>
          </a:p>
        </p:txBody>
      </p:sp>
      <p:sp>
        <p:nvSpPr>
          <p:cNvPr id="3" name="Content Placeholder 2"/>
          <p:cNvSpPr>
            <a:spLocks noGrp="1"/>
          </p:cNvSpPr>
          <p:nvPr>
            <p:ph idx="1"/>
          </p:nvPr>
        </p:nvSpPr>
        <p:spPr/>
        <p:txBody>
          <a:bodyPr>
            <a:normAutofit lnSpcReduction="10000"/>
          </a:bodyPr>
          <a:lstStyle/>
          <a:p>
            <a:r>
              <a:rPr lang="en-US" dirty="0"/>
              <a:t>Currently most people run the </a:t>
            </a:r>
            <a:r>
              <a:rPr lang="en-US" b="1" dirty="0" err="1"/>
              <a:t>perfSONAR</a:t>
            </a:r>
            <a:r>
              <a:rPr lang="en-US" b="1" dirty="0"/>
              <a:t> Toolkit</a:t>
            </a:r>
          </a:p>
          <a:p>
            <a:pPr lvl="1"/>
            <a:r>
              <a:rPr lang="en-US" dirty="0"/>
              <a:t>Full suite of </a:t>
            </a:r>
            <a:r>
              <a:rPr lang="en-US" dirty="0" err="1"/>
              <a:t>perfSONAR</a:t>
            </a:r>
            <a:r>
              <a:rPr lang="en-US" dirty="0"/>
              <a:t> tools to configure, execute, collect, and visualize measurement results</a:t>
            </a:r>
          </a:p>
          <a:p>
            <a:pPr lvl="1"/>
            <a:r>
              <a:rPr lang="en-US" dirty="0" err="1"/>
              <a:t>CentOS</a:t>
            </a:r>
            <a:r>
              <a:rPr lang="en-US" dirty="0"/>
              <a:t>-based ISO pre-tuned and configured with default system and security settings</a:t>
            </a:r>
          </a:p>
        </p:txBody>
      </p:sp>
      <p:sp>
        <p:nvSpPr>
          <p:cNvPr id="4" name="Date Placeholder 3"/>
          <p:cNvSpPr>
            <a:spLocks noGrp="1"/>
          </p:cNvSpPr>
          <p:nvPr>
            <p:ph type="dt" sz="half" idx="10"/>
          </p:nvPr>
        </p:nvSpPr>
        <p:spPr/>
        <p:txBody>
          <a:bodyPr/>
          <a:lstStyle/>
          <a:p>
            <a:fld id="{85FA1B8A-8F99-CA48-8E57-88973DFA4A08}" type="datetime4">
              <a:rPr lang="en-US" smtClean="0"/>
              <a:pPr/>
              <a:t>April 19, 2017</a:t>
            </a:fld>
            <a:endParaRPr lang="en-US"/>
          </a:p>
        </p:txBody>
      </p:sp>
      <p:sp>
        <p:nvSpPr>
          <p:cNvPr id="5" name="Footer Placeholder 4"/>
          <p:cNvSpPr>
            <a:spLocks noGrp="1"/>
          </p:cNvSpPr>
          <p:nvPr>
            <p:ph type="ftr" sz="quarter" idx="11"/>
          </p:nvPr>
        </p:nvSpPr>
        <p:spPr/>
        <p:txBody>
          <a:bodyPr/>
          <a:lstStyle/>
          <a:p>
            <a:r>
              <a:rPr lang="en-US" dirty="0"/>
              <a:t>© 2016, http://</a:t>
            </a:r>
            <a:r>
              <a:rPr lang="en-US" dirty="0" err="1"/>
              <a:t>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32</a:t>
            </a:fld>
            <a:endParaRPr lang="en-US"/>
          </a:p>
        </p:txBody>
      </p:sp>
    </p:spTree>
    <p:extLst>
      <p:ext uri="{BB962C8B-B14F-4D97-AF65-F5344CB8AC3E}">
        <p14:creationId xmlns:p14="http://schemas.microsoft.com/office/powerpoint/2010/main" val="435069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4541"/>
            <a:ext cx="8229600" cy="594723"/>
          </a:xfrm>
        </p:spPr>
        <p:txBody>
          <a:bodyPr>
            <a:normAutofit fontScale="90000"/>
          </a:bodyPr>
          <a:lstStyle/>
          <a:p>
            <a:r>
              <a:rPr lang="en-US" dirty="0" err="1"/>
              <a:t>perfSONAR</a:t>
            </a:r>
            <a:r>
              <a:rPr lang="en-US" dirty="0"/>
              <a:t> 4.0 resource requirements</a:t>
            </a:r>
          </a:p>
        </p:txBody>
      </p:sp>
      <p:sp>
        <p:nvSpPr>
          <p:cNvPr id="3" name="Content Placeholder 2"/>
          <p:cNvSpPr>
            <a:spLocks noGrp="1"/>
          </p:cNvSpPr>
          <p:nvPr>
            <p:ph idx="1"/>
          </p:nvPr>
        </p:nvSpPr>
        <p:spPr>
          <a:xfrm>
            <a:off x="457200" y="1303820"/>
            <a:ext cx="4023360" cy="2957284"/>
          </a:xfrm>
        </p:spPr>
        <p:txBody>
          <a:bodyPr>
            <a:normAutofit fontScale="70000" lnSpcReduction="20000"/>
          </a:bodyPr>
          <a:lstStyle/>
          <a:p>
            <a:r>
              <a:rPr lang="en-US" dirty="0"/>
              <a:t>CPU load for 4.0 is about double 3.5</a:t>
            </a:r>
          </a:p>
          <a:p>
            <a:pPr lvl="1"/>
            <a:r>
              <a:rPr lang="en-US" dirty="0"/>
              <a:t>New features in </a:t>
            </a:r>
            <a:r>
              <a:rPr lang="en-US" dirty="0" err="1"/>
              <a:t>pScheduler</a:t>
            </a:r>
            <a:r>
              <a:rPr lang="en-US" dirty="0"/>
              <a:t> add load</a:t>
            </a:r>
          </a:p>
          <a:p>
            <a:r>
              <a:rPr lang="en-US" dirty="0"/>
              <a:t>Memory usage is about the same</a:t>
            </a:r>
          </a:p>
          <a:p>
            <a:r>
              <a:rPr lang="en-US" dirty="0"/>
              <a:t>Plot shows 8core, 2.5GHz host; Upgraded to 4.0 on March 23</a:t>
            </a:r>
          </a:p>
          <a:p>
            <a:endParaRPr lang="en-US" dirty="0"/>
          </a:p>
          <a:p>
            <a:endParaRPr lang="en-US" dirty="0"/>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33</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0560" y="1180094"/>
            <a:ext cx="4391946" cy="3204735"/>
          </a:xfrm>
          <a:prstGeom prst="rect">
            <a:avLst/>
          </a:prstGeom>
        </p:spPr>
      </p:pic>
    </p:spTree>
    <p:extLst>
      <p:ext uri="{BB962C8B-B14F-4D97-AF65-F5344CB8AC3E}">
        <p14:creationId xmlns:p14="http://schemas.microsoft.com/office/powerpoint/2010/main" val="1403244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perfSONAR</a:t>
            </a:r>
            <a:r>
              <a:rPr lang="en-US" dirty="0"/>
              <a:t> bundle requirements</a:t>
            </a:r>
          </a:p>
        </p:txBody>
      </p:sp>
      <p:sp>
        <p:nvSpPr>
          <p:cNvPr id="3" name="Content Placeholder 2"/>
          <p:cNvSpPr>
            <a:spLocks noGrp="1"/>
          </p:cNvSpPr>
          <p:nvPr>
            <p:ph idx="1"/>
          </p:nvPr>
        </p:nvSpPr>
        <p:spPr>
          <a:xfrm>
            <a:off x="457200" y="1118382"/>
            <a:ext cx="8229600" cy="3476241"/>
          </a:xfrm>
        </p:spPr>
        <p:txBody>
          <a:bodyPr>
            <a:normAutofit lnSpcReduction="10000"/>
          </a:bodyPr>
          <a:lstStyle/>
          <a:p>
            <a:r>
              <a:rPr lang="en-US" dirty="0"/>
              <a:t>Hardware requirements depend on which bundle you are using:</a:t>
            </a:r>
          </a:p>
          <a:p>
            <a:pPr lvl="1"/>
            <a:r>
              <a:rPr lang="en-US" dirty="0" err="1"/>
              <a:t>perfsonar</a:t>
            </a:r>
            <a:r>
              <a:rPr lang="en-US" dirty="0"/>
              <a:t>-tools: 1 core and 1GB RAM</a:t>
            </a:r>
          </a:p>
          <a:p>
            <a:pPr lvl="1"/>
            <a:r>
              <a:rPr lang="en-US" dirty="0" err="1"/>
              <a:t>perfsonar-testpoint</a:t>
            </a:r>
            <a:r>
              <a:rPr lang="en-US" dirty="0"/>
              <a:t>: 2 cores and 2+GB RAM</a:t>
            </a:r>
          </a:p>
          <a:p>
            <a:pPr lvl="2"/>
            <a:r>
              <a:rPr lang="en-US" dirty="0"/>
              <a:t>May work with 2GB, but 4GB recommended</a:t>
            </a:r>
          </a:p>
          <a:p>
            <a:pPr lvl="1"/>
            <a:r>
              <a:rPr lang="en-US" dirty="0" err="1"/>
              <a:t>perfsonar</a:t>
            </a:r>
            <a:r>
              <a:rPr lang="en-US" dirty="0"/>
              <a:t>-core: 2 cores and 4GB RAM</a:t>
            </a:r>
          </a:p>
          <a:p>
            <a:pPr lvl="1"/>
            <a:r>
              <a:rPr lang="en-US" dirty="0" err="1"/>
              <a:t>perfsonar</a:t>
            </a:r>
            <a:r>
              <a:rPr lang="en-US" dirty="0"/>
              <a:t>-toolkit: 2 cores and 4GB RAM</a:t>
            </a:r>
          </a:p>
          <a:p>
            <a:pPr lvl="1"/>
            <a:endParaRPr lang="en-US" dirty="0"/>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34</a:t>
            </a:fld>
            <a:endParaRPr lang="en-US"/>
          </a:p>
        </p:txBody>
      </p:sp>
    </p:spTree>
    <p:extLst>
      <p:ext uri="{BB962C8B-B14F-4D97-AF65-F5344CB8AC3E}">
        <p14:creationId xmlns:p14="http://schemas.microsoft.com/office/powerpoint/2010/main" val="755285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Update to CentOS7?</a:t>
            </a:r>
          </a:p>
        </p:txBody>
      </p:sp>
      <p:sp>
        <p:nvSpPr>
          <p:cNvPr id="3" name="Content Placeholder 2"/>
          <p:cNvSpPr>
            <a:spLocks noGrp="1"/>
          </p:cNvSpPr>
          <p:nvPr>
            <p:ph idx="1"/>
          </p:nvPr>
        </p:nvSpPr>
        <p:spPr>
          <a:xfrm>
            <a:off x="457200" y="1303820"/>
            <a:ext cx="8601012" cy="3290803"/>
          </a:xfrm>
        </p:spPr>
        <p:txBody>
          <a:bodyPr>
            <a:normAutofit fontScale="62500" lnSpcReduction="20000"/>
          </a:bodyPr>
          <a:lstStyle/>
          <a:p>
            <a:r>
              <a:rPr lang="en-US" dirty="0"/>
              <a:t>Lots of reasons to upgrade to CentOS7</a:t>
            </a:r>
          </a:p>
          <a:p>
            <a:pPr lvl="1"/>
            <a:r>
              <a:rPr lang="en-US" dirty="0"/>
              <a:t>Python 2.7</a:t>
            </a:r>
          </a:p>
          <a:p>
            <a:pPr lvl="1"/>
            <a:r>
              <a:rPr lang="en-US" dirty="0"/>
              <a:t>FQ-based pacing and other TCP enhancements  (3.10.x kernel vs 2.6.x)</a:t>
            </a:r>
          </a:p>
          <a:p>
            <a:pPr lvl="2"/>
            <a:r>
              <a:rPr lang="en-US" dirty="0"/>
              <a:t>Allows you to set max throughput limits for your </a:t>
            </a:r>
            <a:r>
              <a:rPr lang="en-US" dirty="0" err="1"/>
              <a:t>perfSONAR</a:t>
            </a:r>
            <a:r>
              <a:rPr lang="en-US" dirty="0"/>
              <a:t> host</a:t>
            </a:r>
          </a:p>
          <a:p>
            <a:pPr lvl="1"/>
            <a:r>
              <a:rPr lang="en-US" dirty="0" err="1"/>
              <a:t>systemd</a:t>
            </a:r>
            <a:r>
              <a:rPr lang="en-US" dirty="0"/>
              <a:t> and </a:t>
            </a:r>
            <a:r>
              <a:rPr lang="en-US" dirty="0" err="1"/>
              <a:t>firewalld</a:t>
            </a:r>
            <a:endParaRPr lang="en-US" dirty="0"/>
          </a:p>
          <a:p>
            <a:pPr lvl="1"/>
            <a:r>
              <a:rPr lang="en-US" dirty="0"/>
              <a:t>Higher default process count </a:t>
            </a:r>
            <a:r>
              <a:rPr lang="en-US" dirty="0" err="1"/>
              <a:t>ulimit</a:t>
            </a:r>
            <a:endParaRPr lang="en-US" dirty="0"/>
          </a:p>
          <a:p>
            <a:pPr lvl="1"/>
            <a:r>
              <a:rPr lang="en-US" dirty="0"/>
              <a:t>Much better virtualization/container support</a:t>
            </a:r>
          </a:p>
          <a:p>
            <a:pPr lvl="1"/>
            <a:r>
              <a:rPr lang="en-US" dirty="0"/>
              <a:t>EOL 2024 vs 2020</a:t>
            </a:r>
          </a:p>
          <a:p>
            <a:pPr lvl="1"/>
            <a:endParaRPr lang="en-US" dirty="0"/>
          </a:p>
          <a:p>
            <a:r>
              <a:rPr lang="en-US" dirty="0"/>
              <a:t>Unfortunately must reinstall</a:t>
            </a:r>
          </a:p>
          <a:p>
            <a:pPr lvl="1"/>
            <a:r>
              <a:rPr lang="en-US" sz="2600" dirty="0"/>
              <a:t>See: http://</a:t>
            </a:r>
            <a:r>
              <a:rPr lang="en-US" sz="2600" dirty="0" err="1"/>
              <a:t>docs.perfsonar.net</a:t>
            </a:r>
            <a:r>
              <a:rPr lang="en-US" sz="2600" dirty="0"/>
              <a:t>/install_migrate_centos7.html</a:t>
            </a: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35</a:t>
            </a:fld>
            <a:endParaRPr lang="en-US"/>
          </a:p>
        </p:txBody>
      </p:sp>
    </p:spTree>
    <p:extLst>
      <p:ext uri="{BB962C8B-B14F-4D97-AF65-F5344CB8AC3E}">
        <p14:creationId xmlns:p14="http://schemas.microsoft.com/office/powerpoint/2010/main" val="2089151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perfSONAR</a:t>
            </a:r>
            <a:r>
              <a:rPr lang="en-US" dirty="0"/>
              <a:t> on Low Cost Hardware</a:t>
            </a:r>
          </a:p>
        </p:txBody>
      </p:sp>
      <p:sp>
        <p:nvSpPr>
          <p:cNvPr id="3" name="Content Placeholder 2"/>
          <p:cNvSpPr>
            <a:spLocks noGrp="1"/>
          </p:cNvSpPr>
          <p:nvPr>
            <p:ph idx="1"/>
          </p:nvPr>
        </p:nvSpPr>
        <p:spPr/>
        <p:txBody>
          <a:bodyPr>
            <a:normAutofit fontScale="77500" lnSpcReduction="20000"/>
          </a:bodyPr>
          <a:lstStyle/>
          <a:p>
            <a:r>
              <a:rPr lang="en-US" dirty="0"/>
              <a:t>New resource requirements means more possible bottlenecks using small nodes</a:t>
            </a:r>
          </a:p>
          <a:p>
            <a:pPr lvl="1"/>
            <a:r>
              <a:rPr lang="en-US" dirty="0"/>
              <a:t>Small nodes still not a replacement for server-class gear (yet)</a:t>
            </a:r>
          </a:p>
          <a:p>
            <a:r>
              <a:rPr lang="en-US" dirty="0"/>
              <a:t>Recommend </a:t>
            </a:r>
            <a:r>
              <a:rPr lang="en-US" dirty="0" err="1"/>
              <a:t>perfsonar</a:t>
            </a:r>
            <a:r>
              <a:rPr lang="en-US" dirty="0"/>
              <a:t>-tools or </a:t>
            </a:r>
            <a:r>
              <a:rPr lang="en-US" dirty="0" err="1"/>
              <a:t>perfsonar-testpoint</a:t>
            </a:r>
            <a:r>
              <a:rPr lang="en-US" dirty="0"/>
              <a:t> bundle installs </a:t>
            </a:r>
          </a:p>
          <a:p>
            <a:r>
              <a:rPr lang="en-US" dirty="0"/>
              <a:t>Recommend as much CPU as possible 1.8+GHz, 4 cores, and 4GB memory</a:t>
            </a:r>
          </a:p>
          <a:p>
            <a:r>
              <a:rPr lang="pl-PL" dirty="0"/>
              <a:t>For more deployment examples look at: </a:t>
            </a:r>
            <a:r>
              <a:rPr lang="pl-PL" dirty="0">
                <a:hlinkClick r:id="rId3"/>
              </a:rPr>
              <a:t>http://docs.perfsonar.net/deployment_examples.html</a:t>
            </a:r>
            <a:r>
              <a:rPr lang="en-US" dirty="0"/>
              <a:t> </a:t>
            </a: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36</a:t>
            </a:fld>
            <a:endParaRPr lang="en-US"/>
          </a:p>
        </p:txBody>
      </p:sp>
    </p:spTree>
    <p:extLst>
      <p:ext uri="{BB962C8B-B14F-4D97-AF65-F5344CB8AC3E}">
        <p14:creationId xmlns:p14="http://schemas.microsoft.com/office/powerpoint/2010/main" val="706703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Dates</a:t>
            </a:r>
          </a:p>
        </p:txBody>
      </p:sp>
      <p:sp>
        <p:nvSpPr>
          <p:cNvPr id="3" name="Content Placeholder 2"/>
          <p:cNvSpPr>
            <a:spLocks noGrp="1"/>
          </p:cNvSpPr>
          <p:nvPr>
            <p:ph idx="1"/>
          </p:nvPr>
        </p:nvSpPr>
        <p:spPr>
          <a:xfrm>
            <a:off x="457200" y="1231791"/>
            <a:ext cx="8229600" cy="3533321"/>
          </a:xfrm>
        </p:spPr>
        <p:txBody>
          <a:bodyPr>
            <a:normAutofit fontScale="47500" lnSpcReduction="20000"/>
          </a:bodyPr>
          <a:lstStyle/>
          <a:p>
            <a:r>
              <a:rPr lang="en-US" b="1" dirty="0"/>
              <a:t>April 17, 2017</a:t>
            </a:r>
          </a:p>
          <a:p>
            <a:pPr lvl="1"/>
            <a:r>
              <a:rPr lang="en-US" dirty="0" err="1"/>
              <a:t>perfSONAR</a:t>
            </a:r>
            <a:r>
              <a:rPr lang="en-US" dirty="0"/>
              <a:t> 4.0 final released</a:t>
            </a:r>
          </a:p>
          <a:p>
            <a:r>
              <a:rPr lang="en-US" b="1" dirty="0"/>
              <a:t>July 2017*</a:t>
            </a:r>
          </a:p>
          <a:p>
            <a:pPr lvl="1"/>
            <a:r>
              <a:rPr lang="en-US" dirty="0" err="1"/>
              <a:t>perfSONAR</a:t>
            </a:r>
            <a:r>
              <a:rPr lang="en-US" dirty="0"/>
              <a:t> 4.0.1 </a:t>
            </a:r>
            <a:r>
              <a:rPr lang="en-US" dirty="0" err="1"/>
              <a:t>bugfix</a:t>
            </a:r>
            <a:r>
              <a:rPr lang="en-US" dirty="0"/>
              <a:t> and minor feature release</a:t>
            </a:r>
            <a:endParaRPr lang="en-US" b="1" dirty="0"/>
          </a:p>
          <a:p>
            <a:r>
              <a:rPr lang="en-US" b="1" dirty="0"/>
              <a:t>October 17, 2017</a:t>
            </a:r>
          </a:p>
          <a:p>
            <a:pPr lvl="1"/>
            <a:r>
              <a:rPr lang="en-US" dirty="0" err="1"/>
              <a:t>perfSONAR</a:t>
            </a:r>
            <a:r>
              <a:rPr lang="en-US" dirty="0"/>
              <a:t> 3.5.1 end-of-life</a:t>
            </a:r>
          </a:p>
          <a:p>
            <a:pPr lvl="1"/>
            <a:r>
              <a:rPr lang="en-US" dirty="0"/>
              <a:t>No longer providing new web100 builds</a:t>
            </a:r>
          </a:p>
          <a:p>
            <a:pPr lvl="1"/>
            <a:r>
              <a:rPr lang="en-US" dirty="0"/>
              <a:t>NDT with </a:t>
            </a:r>
            <a:r>
              <a:rPr lang="en-US" dirty="0" err="1"/>
              <a:t>perfSONAR</a:t>
            </a:r>
            <a:r>
              <a:rPr lang="en-US" dirty="0"/>
              <a:t> end-of-life</a:t>
            </a:r>
          </a:p>
          <a:p>
            <a:r>
              <a:rPr lang="en-US" b="1" dirty="0"/>
              <a:t>January 2018*</a:t>
            </a:r>
          </a:p>
          <a:p>
            <a:pPr lvl="1"/>
            <a:r>
              <a:rPr lang="en-US" dirty="0" err="1"/>
              <a:t>perfSONAR</a:t>
            </a:r>
            <a:r>
              <a:rPr lang="en-US" dirty="0"/>
              <a:t> 4.1 released, will not be available for </a:t>
            </a:r>
            <a:r>
              <a:rPr lang="en-US" dirty="0" err="1"/>
              <a:t>CentOS</a:t>
            </a:r>
            <a:r>
              <a:rPr lang="en-US" dirty="0"/>
              <a:t> 6</a:t>
            </a:r>
          </a:p>
          <a:p>
            <a:pPr lvl="1"/>
            <a:r>
              <a:rPr lang="en-US" dirty="0"/>
              <a:t>BWCTL support dropped</a:t>
            </a:r>
          </a:p>
          <a:p>
            <a:r>
              <a:rPr lang="en-US" b="1" dirty="0"/>
              <a:t>July 2018*</a:t>
            </a:r>
          </a:p>
          <a:p>
            <a:pPr lvl="1"/>
            <a:r>
              <a:rPr lang="en-US" dirty="0" err="1"/>
              <a:t>perfSONAR</a:t>
            </a:r>
            <a:r>
              <a:rPr lang="en-US" dirty="0"/>
              <a:t> 4.0 end-of-life</a:t>
            </a:r>
          </a:p>
          <a:p>
            <a:pPr lvl="1"/>
            <a:r>
              <a:rPr lang="en-US" dirty="0" err="1"/>
              <a:t>CentOS</a:t>
            </a:r>
            <a:r>
              <a:rPr lang="en-US" dirty="0"/>
              <a:t> 6 support officially dropped</a:t>
            </a:r>
            <a:br>
              <a:rPr lang="en-US" dirty="0"/>
            </a:br>
            <a:endParaRPr lang="en-US" dirty="0"/>
          </a:p>
          <a:p>
            <a:pPr>
              <a:buNone/>
            </a:pPr>
            <a:r>
              <a:rPr lang="en-US" sz="2526" i="1" dirty="0"/>
              <a:t>* Exact date subject to change</a:t>
            </a:r>
          </a:p>
        </p:txBody>
      </p:sp>
      <p:sp>
        <p:nvSpPr>
          <p:cNvPr id="4" name="Date Placeholder 3"/>
          <p:cNvSpPr>
            <a:spLocks noGrp="1"/>
          </p:cNvSpPr>
          <p:nvPr>
            <p:ph type="dt" sz="half" idx="10"/>
          </p:nvPr>
        </p:nvSpPr>
        <p:spPr/>
        <p:txBody>
          <a:bodyPr/>
          <a:lstStyle/>
          <a:p>
            <a:fld id="{85FA1B8A-8F99-CA48-8E57-88973DFA4A08}" type="datetime4">
              <a:rPr lang="en-US" smtClean="0"/>
              <a:pPr/>
              <a:t>April 19, 2017</a:t>
            </a:fld>
            <a:endParaRPr lang="en-US"/>
          </a:p>
        </p:txBody>
      </p:sp>
      <p:sp>
        <p:nvSpPr>
          <p:cNvPr id="5" name="Footer Placeholder 4"/>
          <p:cNvSpPr>
            <a:spLocks noGrp="1"/>
          </p:cNvSpPr>
          <p:nvPr>
            <p:ph type="ftr" sz="quarter" idx="11"/>
          </p:nvPr>
        </p:nvSpPr>
        <p:spPr/>
        <p:txBody>
          <a:bodyPr/>
          <a:lstStyle/>
          <a:p>
            <a:r>
              <a:rPr lang="en-US" dirty="0"/>
              <a:t>© 2017, http://</a:t>
            </a:r>
            <a:r>
              <a:rPr lang="en-US" dirty="0" err="1"/>
              <a:t>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Email Lists and Reference Materials</a:t>
            </a:r>
          </a:p>
        </p:txBody>
      </p:sp>
    </p:spTree>
    <p:extLst>
      <p:ext uri="{BB962C8B-B14F-4D97-AF65-F5344CB8AC3E}">
        <p14:creationId xmlns:p14="http://schemas.microsoft.com/office/powerpoint/2010/main" val="415883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Content Placeholder 1"/>
          <p:cNvSpPr>
            <a:spLocks noGrp="1"/>
          </p:cNvSpPr>
          <p:nvPr>
            <p:ph idx="1"/>
          </p:nvPr>
        </p:nvSpPr>
        <p:spPr>
          <a:xfrm>
            <a:off x="457200" y="1063230"/>
            <a:ext cx="8229600" cy="3531394"/>
          </a:xfrm>
        </p:spPr>
        <p:txBody>
          <a:bodyPr>
            <a:normAutofit/>
          </a:bodyPr>
          <a:lstStyle/>
          <a:p>
            <a:r>
              <a:rPr lang="en-US" dirty="0">
                <a:latin typeface="Calibri" charset="0"/>
                <a:ea typeface="ＭＳ Ｐゴシック" charset="0"/>
              </a:rPr>
              <a:t>Announcement Lists:</a:t>
            </a:r>
          </a:p>
          <a:p>
            <a:pPr lvl="1"/>
            <a:r>
              <a:rPr lang="en-US" sz="2800" dirty="0">
                <a:latin typeface="Calibri" charset="0"/>
                <a:ea typeface="ＭＳ Ｐゴシック" charset="0"/>
                <a:hlinkClick r:id="rId2"/>
              </a:rPr>
              <a:t>https://mail.internet2.edu/wws/subrequest/perfsonar-announce</a:t>
            </a:r>
            <a:endParaRPr lang="en-US" sz="2800" dirty="0">
              <a:latin typeface="Calibri" charset="0"/>
              <a:ea typeface="ＭＳ Ｐゴシック" charset="0"/>
            </a:endParaRPr>
          </a:p>
          <a:p>
            <a:r>
              <a:rPr lang="en-US" dirty="0">
                <a:latin typeface="Calibri" charset="0"/>
                <a:ea typeface="ＭＳ Ｐゴシック" charset="0"/>
              </a:rPr>
              <a:t>Users List (developers also monitor):</a:t>
            </a:r>
          </a:p>
          <a:p>
            <a:pPr lvl="1"/>
            <a:r>
              <a:rPr lang="en-US" sz="2800" dirty="0">
                <a:latin typeface="Calibri" charset="0"/>
                <a:ea typeface="ＭＳ Ｐゴシック" charset="0"/>
                <a:hlinkClick r:id="rId3"/>
              </a:rPr>
              <a:t>https://mail.internet2.edu/wws/subrequest/perfsonar-users</a:t>
            </a:r>
            <a:endParaRPr lang="en-US" sz="2800" dirty="0">
              <a:latin typeface="Calibri" charset="0"/>
              <a:ea typeface="ＭＳ Ｐゴシック" charset="0"/>
            </a:endParaRPr>
          </a:p>
        </p:txBody>
      </p:sp>
      <p:sp>
        <p:nvSpPr>
          <p:cNvPr id="8" name="Title 1"/>
          <p:cNvSpPr>
            <a:spLocks noGrp="1"/>
          </p:cNvSpPr>
          <p:nvPr>
            <p:ph type="title"/>
          </p:nvPr>
        </p:nvSpPr>
        <p:spPr>
          <a:xfrm>
            <a:off x="457200" y="205979"/>
            <a:ext cx="7099300" cy="857250"/>
          </a:xfrm>
        </p:spPr>
        <p:txBody>
          <a:bodyPr/>
          <a:lstStyle/>
          <a:p>
            <a:r>
              <a:rPr lang="en-US" dirty="0"/>
              <a:t>Mailing Lists</a:t>
            </a:r>
            <a:r>
              <a:rPr lang="mr-IN" dirty="0"/>
              <a:t>…</a:t>
            </a:r>
            <a:endParaRPr lang="en-US" dirty="0"/>
          </a:p>
        </p:txBody>
      </p:sp>
      <p:sp>
        <p:nvSpPr>
          <p:cNvPr id="7" name="Slide Number Placeholder 6"/>
          <p:cNvSpPr>
            <a:spLocks noGrp="1"/>
          </p:cNvSpPr>
          <p:nvPr>
            <p:ph type="sldNum" sz="quarter" idx="12"/>
          </p:nvPr>
        </p:nvSpPr>
        <p:spPr/>
        <p:txBody>
          <a:bodyPr/>
          <a:lstStyle/>
          <a:p>
            <a:fld id="{318151B9-CF22-1341-A1FA-AF855BA4AD15}" type="slidenum">
              <a:rPr lang="en-US" smtClean="0"/>
              <a:pPr/>
              <a:t>39</a:t>
            </a:fld>
            <a:endParaRPr lang="en-US"/>
          </a:p>
        </p:txBody>
      </p:sp>
    </p:spTree>
    <p:extLst>
      <p:ext uri="{BB962C8B-B14F-4D97-AF65-F5344CB8AC3E}">
        <p14:creationId xmlns:p14="http://schemas.microsoft.com/office/powerpoint/2010/main" val="186048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in </a:t>
            </a:r>
            <a:r>
              <a:rPr lang="en-US" dirty="0" err="1"/>
              <a:t>perfSONAR</a:t>
            </a:r>
            <a:r>
              <a:rPr lang="en-US" dirty="0"/>
              <a:t> 4.0</a:t>
            </a:r>
          </a:p>
        </p:txBody>
      </p:sp>
      <p:sp>
        <p:nvSpPr>
          <p:cNvPr id="3" name="Content Placeholder 2"/>
          <p:cNvSpPr>
            <a:spLocks noGrp="1"/>
          </p:cNvSpPr>
          <p:nvPr>
            <p:ph idx="1"/>
          </p:nvPr>
        </p:nvSpPr>
        <p:spPr>
          <a:xfrm>
            <a:off x="457200" y="1231791"/>
            <a:ext cx="8229600" cy="3290803"/>
          </a:xfrm>
        </p:spPr>
        <p:txBody>
          <a:bodyPr>
            <a:normAutofit fontScale="85000" lnSpcReduction="20000"/>
          </a:bodyPr>
          <a:lstStyle/>
          <a:p>
            <a:r>
              <a:rPr lang="en-US" dirty="0" err="1"/>
              <a:t>pScheduler</a:t>
            </a:r>
            <a:endParaRPr lang="en-US" dirty="0"/>
          </a:p>
          <a:p>
            <a:pPr lvl="1"/>
            <a:r>
              <a:rPr lang="en-US" dirty="0"/>
              <a:t>Replaces scheduling layer with new component that adds many new features and improves on a number of old ones</a:t>
            </a:r>
          </a:p>
          <a:p>
            <a:r>
              <a:rPr lang="en-US" dirty="0"/>
              <a:t>New Graphs</a:t>
            </a:r>
          </a:p>
          <a:p>
            <a:pPr lvl="1"/>
            <a:r>
              <a:rPr lang="en-US" dirty="0"/>
              <a:t>Cleaner display of multiple types of data</a:t>
            </a:r>
          </a:p>
          <a:p>
            <a:r>
              <a:rPr lang="en-US" dirty="0" err="1"/>
              <a:t>MaDDash</a:t>
            </a:r>
            <a:r>
              <a:rPr lang="en-US" dirty="0"/>
              <a:t> 2.0</a:t>
            </a:r>
          </a:p>
          <a:p>
            <a:pPr lvl="1"/>
            <a:r>
              <a:rPr lang="en-US" dirty="0"/>
              <a:t>Added alerting features</a:t>
            </a:r>
          </a:p>
          <a:p>
            <a:r>
              <a:rPr lang="en-US" dirty="0" err="1"/>
              <a:t>CentOS</a:t>
            </a:r>
            <a:r>
              <a:rPr lang="en-US" dirty="0"/>
              <a:t> 7 and </a:t>
            </a:r>
            <a:r>
              <a:rPr lang="en-US" dirty="0" err="1"/>
              <a:t>Debian</a:t>
            </a:r>
            <a:r>
              <a:rPr lang="en-US" dirty="0"/>
              <a:t> 8 support</a:t>
            </a: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4</a:t>
            </a:fld>
            <a:endParaRPr lang="en-US"/>
          </a:p>
        </p:txBody>
      </p:sp>
    </p:spTree>
    <p:extLst>
      <p:ext uri="{BB962C8B-B14F-4D97-AF65-F5344CB8AC3E}">
        <p14:creationId xmlns:p14="http://schemas.microsoft.com/office/powerpoint/2010/main" val="266010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Descriptive Information</a:t>
            </a:r>
          </a:p>
        </p:txBody>
      </p:sp>
      <p:sp>
        <p:nvSpPr>
          <p:cNvPr id="3" name="Content Placeholder 2"/>
          <p:cNvSpPr>
            <a:spLocks noGrp="1"/>
          </p:cNvSpPr>
          <p:nvPr>
            <p:ph idx="1"/>
          </p:nvPr>
        </p:nvSpPr>
        <p:spPr/>
        <p:txBody>
          <a:bodyPr>
            <a:normAutofit/>
          </a:bodyPr>
          <a:lstStyle/>
          <a:p>
            <a:r>
              <a:rPr lang="en-US" dirty="0" err="1"/>
              <a:t>perfSonar</a:t>
            </a:r>
            <a:r>
              <a:rPr lang="en-US" dirty="0"/>
              <a:t> 4.0 feature tour talk by Andy Lake: </a:t>
            </a:r>
          </a:p>
          <a:p>
            <a:pPr lvl="1"/>
            <a:r>
              <a:rPr lang="en-US" dirty="0">
                <a:hlinkClick r:id="rId2"/>
              </a:rPr>
              <a:t>http://meetings.internet2.edu/2016-technology-exchange/detail/10004491/</a:t>
            </a:r>
            <a:r>
              <a:rPr lang="en-US" dirty="0"/>
              <a:t> (includes video)</a:t>
            </a:r>
          </a:p>
          <a:p>
            <a:r>
              <a:rPr lang="en-US" dirty="0"/>
              <a:t>Introducing </a:t>
            </a:r>
            <a:r>
              <a:rPr lang="en-US" dirty="0" err="1"/>
              <a:t>pScheduler</a:t>
            </a:r>
            <a:r>
              <a:rPr lang="en-US" dirty="0"/>
              <a:t> talk by Mark </a:t>
            </a:r>
            <a:r>
              <a:rPr lang="en-US" dirty="0" err="1"/>
              <a:t>Feit</a:t>
            </a:r>
            <a:r>
              <a:rPr lang="en-US" dirty="0"/>
              <a:t>:</a:t>
            </a:r>
          </a:p>
          <a:p>
            <a:pPr lvl="1"/>
            <a:r>
              <a:rPr lang="en-US" dirty="0">
                <a:hlinkClick r:id="rId3"/>
              </a:rPr>
              <a:t>http://meetings.internet2.edu/2016-technology-exchange/detail/10004321/</a:t>
            </a:r>
            <a:r>
              <a:rPr lang="en-US" dirty="0"/>
              <a:t> (also includes video)</a:t>
            </a: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40</a:t>
            </a:fld>
            <a:endParaRPr lang="en-US"/>
          </a:p>
        </p:txBody>
      </p:sp>
    </p:spTree>
    <p:extLst>
      <p:ext uri="{BB962C8B-B14F-4D97-AF65-F5344CB8AC3E}">
        <p14:creationId xmlns:p14="http://schemas.microsoft.com/office/powerpoint/2010/main" val="287532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4542"/>
            <a:ext cx="8229600" cy="449582"/>
          </a:xfrm>
        </p:spPr>
        <p:txBody>
          <a:bodyPr>
            <a:normAutofit fontScale="90000"/>
          </a:bodyPr>
          <a:lstStyle/>
          <a:p>
            <a:r>
              <a:rPr lang="en-US" dirty="0"/>
              <a:t>Useful URLs</a:t>
            </a:r>
          </a:p>
        </p:txBody>
      </p:sp>
      <p:sp>
        <p:nvSpPr>
          <p:cNvPr id="3" name="Content Placeholder 2"/>
          <p:cNvSpPr>
            <a:spLocks noGrp="1"/>
          </p:cNvSpPr>
          <p:nvPr>
            <p:ph idx="1"/>
          </p:nvPr>
        </p:nvSpPr>
        <p:spPr>
          <a:xfrm>
            <a:off x="457200" y="1032344"/>
            <a:ext cx="8229600" cy="3221391"/>
          </a:xfrm>
        </p:spPr>
        <p:txBody>
          <a:bodyPr>
            <a:normAutofit fontScale="92500" lnSpcReduction="20000"/>
          </a:bodyPr>
          <a:lstStyle/>
          <a:p>
            <a:r>
              <a:rPr lang="en-US" dirty="0">
                <a:hlinkClick r:id="rId3"/>
              </a:rPr>
              <a:t>http://docs.perfsonar.net/</a:t>
            </a:r>
            <a:r>
              <a:rPr lang="en-US" dirty="0"/>
              <a:t> </a:t>
            </a:r>
          </a:p>
          <a:p>
            <a:r>
              <a:rPr lang="en-US" dirty="0">
                <a:hlinkClick r:id="rId4"/>
              </a:rPr>
              <a:t>http://www.perfsonar.net/</a:t>
            </a:r>
            <a:endParaRPr lang="en-US" dirty="0"/>
          </a:p>
          <a:p>
            <a:r>
              <a:rPr lang="en-US" dirty="0">
                <a:hlinkClick r:id="rId5"/>
              </a:rPr>
              <a:t>http://fasterdata.es.net/</a:t>
            </a:r>
            <a:endParaRPr lang="en-US" dirty="0"/>
          </a:p>
          <a:p>
            <a:pPr lvl="1"/>
            <a:r>
              <a:rPr lang="en-US" dirty="0"/>
              <a:t>http://</a:t>
            </a:r>
            <a:r>
              <a:rPr lang="en-US" dirty="0" err="1"/>
              <a:t>fasterdata.es.net</a:t>
            </a:r>
            <a:r>
              <a:rPr lang="en-US" dirty="0"/>
              <a:t>/performance-testing/network-troubleshooting-tools/</a:t>
            </a:r>
          </a:p>
          <a:p>
            <a:r>
              <a:rPr lang="en-US" dirty="0">
                <a:hlinkClick r:id="rId6"/>
              </a:rPr>
              <a:t>https://github.com/perfsonar</a:t>
            </a:r>
            <a:endParaRPr lang="en-US" dirty="0"/>
          </a:p>
          <a:p>
            <a:pPr lvl="1"/>
            <a:r>
              <a:rPr lang="en-US" dirty="0"/>
              <a:t>https://</a:t>
            </a:r>
            <a:r>
              <a:rPr lang="en-US" dirty="0" err="1"/>
              <a:t>github.com</a:t>
            </a:r>
            <a:r>
              <a:rPr lang="en-US" dirty="0"/>
              <a:t>/</a:t>
            </a:r>
            <a:r>
              <a:rPr lang="en-US" dirty="0" err="1"/>
              <a:t>perfsonar</a:t>
            </a:r>
            <a:r>
              <a:rPr lang="en-US" dirty="0"/>
              <a:t>/project/wiki</a:t>
            </a:r>
          </a:p>
          <a:p>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41</a:t>
            </a:fld>
            <a:endParaRPr lang="en-US"/>
          </a:p>
        </p:txBody>
      </p:sp>
    </p:spTree>
    <p:extLst>
      <p:ext uri="{BB962C8B-B14F-4D97-AF65-F5344CB8AC3E}">
        <p14:creationId xmlns:p14="http://schemas.microsoft.com/office/powerpoint/2010/main" val="42447577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Extra Slides</a:t>
            </a:r>
          </a:p>
        </p:txBody>
      </p:sp>
    </p:spTree>
    <p:extLst>
      <p:ext uri="{BB962C8B-B14F-4D97-AF65-F5344CB8AC3E}">
        <p14:creationId xmlns:p14="http://schemas.microsoft.com/office/powerpoint/2010/main" val="362869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Removed from </a:t>
            </a:r>
            <a:r>
              <a:rPr lang="en-US" dirty="0" err="1"/>
              <a:t>perfSONAR</a:t>
            </a:r>
            <a:r>
              <a:rPr lang="en-US" dirty="0"/>
              <a:t> 4.0</a:t>
            </a:r>
          </a:p>
        </p:txBody>
      </p:sp>
      <p:sp>
        <p:nvSpPr>
          <p:cNvPr id="3" name="Content Placeholder 2"/>
          <p:cNvSpPr>
            <a:spLocks noGrp="1"/>
          </p:cNvSpPr>
          <p:nvPr>
            <p:ph idx="1"/>
          </p:nvPr>
        </p:nvSpPr>
        <p:spPr/>
        <p:txBody>
          <a:bodyPr>
            <a:normAutofit fontScale="62500" lnSpcReduction="20000"/>
          </a:bodyPr>
          <a:lstStyle/>
          <a:p>
            <a:r>
              <a:rPr lang="en-US" dirty="0"/>
              <a:t>Web100 and NDT no longer included in </a:t>
            </a:r>
            <a:r>
              <a:rPr lang="en-US" u="sng" dirty="0"/>
              <a:t>new</a:t>
            </a:r>
            <a:r>
              <a:rPr lang="en-US" dirty="0"/>
              <a:t> </a:t>
            </a:r>
            <a:r>
              <a:rPr lang="en-US" dirty="0" err="1"/>
              <a:t>perfSONAR</a:t>
            </a:r>
            <a:r>
              <a:rPr lang="en-US" dirty="0"/>
              <a:t> 4.0 installs</a:t>
            </a:r>
          </a:p>
          <a:p>
            <a:pPr lvl="1"/>
            <a:r>
              <a:rPr lang="en-US" dirty="0" err="1"/>
              <a:t>CentOS</a:t>
            </a:r>
            <a:r>
              <a:rPr lang="en-US" dirty="0"/>
              <a:t> 7 kernel does not support web100</a:t>
            </a:r>
            <a:endParaRPr lang="en-US" dirty="0" smtClean="0"/>
          </a:p>
          <a:p>
            <a:r>
              <a:rPr lang="en-US" dirty="0" smtClean="0"/>
              <a:t>Upgrade </a:t>
            </a:r>
            <a:r>
              <a:rPr lang="en-US" dirty="0"/>
              <a:t>does NOT remove NDT or web100 packages from </a:t>
            </a:r>
            <a:r>
              <a:rPr lang="en-US" u="sng" dirty="0"/>
              <a:t>existing</a:t>
            </a:r>
            <a:r>
              <a:rPr lang="en-US" dirty="0"/>
              <a:t> installs</a:t>
            </a:r>
          </a:p>
          <a:p>
            <a:r>
              <a:rPr lang="en-US" dirty="0"/>
              <a:t>Will continue to build web100 kernels until</a:t>
            </a:r>
            <a:r>
              <a:rPr lang="en-US" dirty="0" smtClean="0"/>
              <a:t> October 17, 2017</a:t>
            </a:r>
          </a:p>
          <a:p>
            <a:r>
              <a:rPr lang="en-US" dirty="0" smtClean="0"/>
              <a:t>The Measurement Lab project (</a:t>
            </a:r>
            <a:r>
              <a:rPr lang="en-US" dirty="0" smtClean="0">
                <a:hlinkClick r:id="rId3"/>
              </a:rPr>
              <a:t>https://www.measurementlab.net/</a:t>
            </a:r>
            <a:r>
              <a:rPr lang="en-US" dirty="0" smtClean="0"/>
              <a:t>) will be updating their platform, including new hardware, modern kernels and cluster management software. This includes migrating key tools (including NDT) from Web100 to TCP_INFO.</a:t>
            </a:r>
          </a:p>
          <a:p>
            <a:pPr lvl="1"/>
            <a:r>
              <a:rPr lang="en-US" dirty="0" smtClean="0"/>
              <a:t>https://www.ietf.org/proceedings/98/slides/slides-98-maprg-refreshing-mlab-matt-mathis-00.pdf</a:t>
            </a:r>
          </a:p>
          <a:p>
            <a:endParaRPr lang="en-US" dirty="0" smtClean="0"/>
          </a:p>
          <a:p>
            <a:endParaRPr lang="en-US" dirty="0" smtClean="0"/>
          </a:p>
          <a:p>
            <a:pPr lvl="1"/>
            <a:endParaRPr lang="en-US" dirty="0"/>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perfSONAR</a:t>
            </a:r>
            <a:r>
              <a:rPr lang="en-US" dirty="0"/>
              <a:t> 4.0 Components</a:t>
            </a: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6</a:t>
            </a:fld>
            <a:endParaRPr lang="en-US"/>
          </a:p>
        </p:txBody>
      </p:sp>
      <p:pic>
        <p:nvPicPr>
          <p:cNvPr id="9" name="Picture 8" descr="perfSONAR 4.0 - All-2.png"/>
          <p:cNvPicPr>
            <a:picLocks noChangeAspect="1"/>
          </p:cNvPicPr>
          <p:nvPr/>
        </p:nvPicPr>
        <p:blipFill>
          <a:blip r:embed="rId3"/>
          <a:stretch>
            <a:fillRect/>
          </a:stretch>
        </p:blipFill>
        <p:spPr>
          <a:xfrm>
            <a:off x="1313160" y="1168294"/>
            <a:ext cx="6171365" cy="3307813"/>
          </a:xfrm>
          <a:prstGeom prst="rect">
            <a:avLst/>
          </a:prstGeom>
        </p:spPr>
      </p:pic>
    </p:spTree>
    <p:extLst>
      <p:ext uri="{BB962C8B-B14F-4D97-AF65-F5344CB8AC3E}">
        <p14:creationId xmlns:p14="http://schemas.microsoft.com/office/powerpoint/2010/main" val="52851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Focus</a:t>
            </a:r>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7</a:t>
            </a:fld>
            <a:endParaRPr lang="en-US"/>
          </a:p>
        </p:txBody>
      </p:sp>
      <p:pic>
        <p:nvPicPr>
          <p:cNvPr id="7" name="Picture 6" descr="perfSONAR 4.0 - Webinar Highlights.png"/>
          <p:cNvPicPr>
            <a:picLocks noChangeAspect="1"/>
          </p:cNvPicPr>
          <p:nvPr/>
        </p:nvPicPr>
        <p:blipFill>
          <a:blip r:embed="rId3"/>
          <a:stretch>
            <a:fillRect/>
          </a:stretch>
        </p:blipFill>
        <p:spPr>
          <a:xfrm>
            <a:off x="1118658" y="1106714"/>
            <a:ext cx="6365867" cy="33885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err="1"/>
              <a:t>MaDDash</a:t>
            </a:r>
            <a:r>
              <a:rPr lang="en-US" dirty="0"/>
              <a:t> 2.0</a:t>
            </a:r>
          </a:p>
        </p:txBody>
      </p:sp>
      <p:sp>
        <p:nvSpPr>
          <p:cNvPr id="8" name="Subtitle 7"/>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r>
              <a:rPr lang="en-US"/>
              <a:t>March 3, 2017</a:t>
            </a:r>
          </a:p>
        </p:txBody>
      </p:sp>
      <p:sp>
        <p:nvSpPr>
          <p:cNvPr id="5" name="Footer Placeholder 4"/>
          <p:cNvSpPr>
            <a:spLocks noGrp="1"/>
          </p:cNvSpPr>
          <p:nvPr>
            <p:ph type="ftr" sz="quarter" idx="11"/>
          </p:nvPr>
        </p:nvSpPr>
        <p:spPr/>
        <p:txBody>
          <a:bodyPr/>
          <a:lstStyle/>
          <a:p>
            <a:r>
              <a:rPr lang="en-US"/>
              <a:t>© 2017, http://www.perfsonar.net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a:t>
            </a:r>
            <a:r>
              <a:rPr lang="en-US" dirty="0" err="1"/>
              <a:t>MaDDash</a:t>
            </a:r>
            <a:r>
              <a:rPr lang="en-US" dirty="0"/>
              <a:t> 2.0</a:t>
            </a:r>
          </a:p>
        </p:txBody>
      </p:sp>
      <p:sp>
        <p:nvSpPr>
          <p:cNvPr id="3" name="Content Placeholder 2"/>
          <p:cNvSpPr>
            <a:spLocks noGrp="1"/>
          </p:cNvSpPr>
          <p:nvPr>
            <p:ph idx="1"/>
          </p:nvPr>
        </p:nvSpPr>
        <p:spPr>
          <a:xfrm>
            <a:off x="457200" y="1303820"/>
            <a:ext cx="5582378" cy="3290803"/>
          </a:xfrm>
        </p:spPr>
        <p:txBody>
          <a:bodyPr>
            <a:normAutofit fontScale="70000" lnSpcReduction="20000"/>
          </a:bodyPr>
          <a:lstStyle/>
          <a:p>
            <a:r>
              <a:rPr lang="en-US" dirty="0" err="1"/>
              <a:t>MaDAlert</a:t>
            </a:r>
            <a:r>
              <a:rPr lang="en-US" dirty="0"/>
              <a:t> developed at University of Michigan as subproject of </a:t>
            </a:r>
            <a:r>
              <a:rPr lang="en-US" dirty="0" err="1"/>
              <a:t>PuNDIT</a:t>
            </a:r>
            <a:r>
              <a:rPr lang="en-US" dirty="0"/>
              <a:t> project</a:t>
            </a:r>
          </a:p>
          <a:p>
            <a:r>
              <a:rPr lang="en-US" dirty="0"/>
              <a:t>Looks at dashboards and scans for patterns</a:t>
            </a:r>
          </a:p>
          <a:p>
            <a:pPr lvl="1"/>
            <a:r>
              <a:rPr lang="en-US" dirty="0"/>
              <a:t>Example: If every box for a host is orange, good indication host is down</a:t>
            </a:r>
          </a:p>
          <a:p>
            <a:r>
              <a:rPr lang="en-US" dirty="0"/>
              <a:t>Provides REST API to reports</a:t>
            </a:r>
          </a:p>
          <a:p>
            <a:r>
              <a:rPr lang="en-US" dirty="0"/>
              <a:t>Integrated with </a:t>
            </a:r>
            <a:r>
              <a:rPr lang="en-US" dirty="0" err="1"/>
              <a:t>MaDDash</a:t>
            </a:r>
            <a:r>
              <a:rPr lang="en-US" dirty="0"/>
              <a:t> UI to make identifying common problems easier</a:t>
            </a:r>
          </a:p>
          <a:p>
            <a:r>
              <a:rPr lang="en-US" dirty="0"/>
              <a:t>Native email notifications as well as </a:t>
            </a:r>
            <a:r>
              <a:rPr lang="en-US" dirty="0" err="1"/>
              <a:t>Nagios</a:t>
            </a:r>
            <a:r>
              <a:rPr lang="en-US" dirty="0"/>
              <a:t> checks available</a:t>
            </a:r>
          </a:p>
          <a:p>
            <a:pPr lvl="1"/>
            <a:endParaRPr lang="en-US" dirty="0"/>
          </a:p>
          <a:p>
            <a:pPr lvl="1"/>
            <a:endParaRPr lang="en-US" dirty="0"/>
          </a:p>
        </p:txBody>
      </p:sp>
      <p:sp>
        <p:nvSpPr>
          <p:cNvPr id="4" name="Date Placeholder 3"/>
          <p:cNvSpPr>
            <a:spLocks noGrp="1"/>
          </p:cNvSpPr>
          <p:nvPr>
            <p:ph type="dt" sz="half" idx="10"/>
          </p:nvPr>
        </p:nvSpPr>
        <p:spPr/>
        <p:txBody>
          <a:bodyPr/>
          <a:lstStyle/>
          <a:p>
            <a:fld id="{85FA1B8A-8F99-CA48-8E57-88973DFA4A08}" type="datetime4">
              <a:rPr lang="en-US" smtClean="0"/>
              <a:pPr/>
              <a:t>April 19, 2017</a:t>
            </a:fld>
            <a:endParaRPr lang="en-US"/>
          </a:p>
        </p:txBody>
      </p:sp>
      <p:sp>
        <p:nvSpPr>
          <p:cNvPr id="5" name="Footer Placeholder 4"/>
          <p:cNvSpPr>
            <a:spLocks noGrp="1"/>
          </p:cNvSpPr>
          <p:nvPr>
            <p:ph type="ftr" sz="quarter" idx="11"/>
          </p:nvPr>
        </p:nvSpPr>
        <p:spPr/>
        <p:txBody>
          <a:bodyPr/>
          <a:lstStyle/>
          <a:p>
            <a:r>
              <a:rPr lang="en-US" dirty="0"/>
              <a:t>© 2016, http://</a:t>
            </a:r>
            <a:r>
              <a:rPr lang="en-US" dirty="0" err="1"/>
              <a:t>www.perfsonar.net</a:t>
            </a:r>
            <a:endParaRPr lang="en-US" dirty="0"/>
          </a:p>
        </p:txBody>
      </p:sp>
      <p:sp>
        <p:nvSpPr>
          <p:cNvPr id="6" name="Slide Number Placeholder 5"/>
          <p:cNvSpPr>
            <a:spLocks noGrp="1"/>
          </p:cNvSpPr>
          <p:nvPr>
            <p:ph type="sldNum" sz="quarter" idx="12"/>
          </p:nvPr>
        </p:nvSpPr>
        <p:spPr/>
        <p:txBody>
          <a:bodyPr/>
          <a:lstStyle/>
          <a:p>
            <a:fld id="{318151B9-CF22-1341-A1FA-AF855BA4AD15}" type="slidenum">
              <a:rPr lang="en-US" smtClean="0"/>
              <a:pPr/>
              <a:t>9</a:t>
            </a:fld>
            <a:endParaRPr lang="en-US"/>
          </a:p>
        </p:txBody>
      </p:sp>
      <p:pic>
        <p:nvPicPr>
          <p:cNvPr id="8" name="Picture 7" descr="grid.png"/>
          <p:cNvPicPr>
            <a:picLocks noChangeAspect="1"/>
          </p:cNvPicPr>
          <p:nvPr/>
        </p:nvPicPr>
        <p:blipFill>
          <a:blip r:embed="rId3"/>
          <a:stretch>
            <a:fillRect/>
          </a:stretch>
        </p:blipFill>
        <p:spPr>
          <a:xfrm>
            <a:off x="6039578" y="1231791"/>
            <a:ext cx="2889894" cy="3290803"/>
          </a:xfrm>
          <a:prstGeom prst="rect">
            <a:avLst/>
          </a:prstGeom>
        </p:spPr>
      </p:pic>
    </p:spTree>
    <p:extLst>
      <p:ext uri="{BB962C8B-B14F-4D97-AF65-F5344CB8AC3E}">
        <p14:creationId xmlns:p14="http://schemas.microsoft.com/office/powerpoint/2010/main" val="107968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16583</TotalTime>
  <Words>2777</Words>
  <Application>Microsoft Macintosh PowerPoint</Application>
  <PresentationFormat>On-screen Show (16:9)</PresentationFormat>
  <Paragraphs>527</Paragraphs>
  <Slides>42</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Calibri</vt:lpstr>
      <vt:lpstr>Courier</vt:lpstr>
      <vt:lpstr>Courier New</vt:lpstr>
      <vt:lpstr>Mangal</vt:lpstr>
      <vt:lpstr>ＭＳ Ｐゴシック</vt:lpstr>
      <vt:lpstr>Arial</vt:lpstr>
      <vt:lpstr>Office Theme</vt:lpstr>
      <vt:lpstr>Overview of New Features in perfSONAR 4.0</vt:lpstr>
      <vt:lpstr>What is perfSONAR?</vt:lpstr>
      <vt:lpstr>perfSONAR 3.5 Components</vt:lpstr>
      <vt:lpstr>New in perfSONAR 4.0</vt:lpstr>
      <vt:lpstr>Removed from perfSONAR 4.0</vt:lpstr>
      <vt:lpstr>perfSONAR 4.0 Components</vt:lpstr>
      <vt:lpstr>Today’s Focus</vt:lpstr>
      <vt:lpstr>MaDDash 2.0</vt:lpstr>
      <vt:lpstr>New: MaDDash 2.0</vt:lpstr>
      <vt:lpstr>MaDDash Alert Emails: Native</vt:lpstr>
      <vt:lpstr>MaDDash Alert Emails: Nagios</vt:lpstr>
      <vt:lpstr>New Graphs</vt:lpstr>
      <vt:lpstr>New: Graphs</vt:lpstr>
      <vt:lpstr>New Plots Demo</vt:lpstr>
      <vt:lpstr>pScheduler  The perfSONAR Scheduler</vt:lpstr>
      <vt:lpstr>What is pScheduler?</vt:lpstr>
      <vt:lpstr>Why replace BWCTL?</vt:lpstr>
      <vt:lpstr>Highlighted Improvements</vt:lpstr>
      <vt:lpstr>Major Improvement:  Extensibility</vt:lpstr>
      <vt:lpstr>Test Abstraction</vt:lpstr>
      <vt:lpstr>Technical Improvements</vt:lpstr>
      <vt:lpstr>Sample pScheduler Throughput Command</vt:lpstr>
      <vt:lpstr>Sample pScheduler Packet Loss/Latency Test Command</vt:lpstr>
      <vt:lpstr>Sample pScheduler Traceroute Command</vt:lpstr>
      <vt:lpstr>Other Useful pScheduler Commands</vt:lpstr>
      <vt:lpstr>Plotting the Schedule</vt:lpstr>
      <vt:lpstr>BWCTL Backward Compatibility</vt:lpstr>
      <vt:lpstr>pScheduler Archivers</vt:lpstr>
      <vt:lpstr>pScheduler Packaging</vt:lpstr>
      <vt:lpstr>Upgrading to 4.0</vt:lpstr>
      <vt:lpstr>perfSONAR Bundles</vt:lpstr>
      <vt:lpstr>perfSONAR Toolkit</vt:lpstr>
      <vt:lpstr>perfSONAR 4.0 resource requirements</vt:lpstr>
      <vt:lpstr>perfSONAR bundle requirements</vt:lpstr>
      <vt:lpstr>Time to Update to CentOS7?</vt:lpstr>
      <vt:lpstr>perfSONAR on Low Cost Hardware</vt:lpstr>
      <vt:lpstr>Important Dates</vt:lpstr>
      <vt:lpstr>Email Lists and Reference Materials</vt:lpstr>
      <vt:lpstr>Mailing Lists…</vt:lpstr>
      <vt:lpstr>More Descriptive Information</vt:lpstr>
      <vt:lpstr>Useful URLs</vt:lpstr>
      <vt:lpstr>Extra Slides</vt:lpstr>
    </vt:vector>
  </TitlesOfParts>
  <Company>ESnet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Zurawski</dc:creator>
  <cp:lastModifiedBy>Michael R Johnson</cp:lastModifiedBy>
  <cp:revision>382</cp:revision>
  <dcterms:created xsi:type="dcterms:W3CDTF">2017-04-19T15:47:51Z</dcterms:created>
  <dcterms:modified xsi:type="dcterms:W3CDTF">2017-04-19T21:58:28Z</dcterms:modified>
</cp:coreProperties>
</file>