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58" r:id="rId4"/>
    <p:sldId id="263" r:id="rId5"/>
    <p:sldId id="321" r:id="rId6"/>
    <p:sldId id="284" r:id="rId7"/>
    <p:sldId id="330" r:id="rId8"/>
    <p:sldId id="331" r:id="rId9"/>
    <p:sldId id="315" r:id="rId10"/>
    <p:sldId id="289" r:id="rId11"/>
    <p:sldId id="332" r:id="rId12"/>
    <p:sldId id="288" r:id="rId13"/>
    <p:sldId id="333" r:id="rId14"/>
    <p:sldId id="334" r:id="rId15"/>
    <p:sldId id="322" r:id="rId16"/>
    <p:sldId id="346" r:id="rId17"/>
    <p:sldId id="345" r:id="rId18"/>
    <p:sldId id="297" r:id="rId19"/>
    <p:sldId id="327" r:id="rId20"/>
    <p:sldId id="325" r:id="rId21"/>
    <p:sldId id="326" r:id="rId22"/>
    <p:sldId id="302" r:id="rId23"/>
    <p:sldId id="343" r:id="rId24"/>
    <p:sldId id="341" r:id="rId25"/>
    <p:sldId id="342" r:id="rId26"/>
    <p:sldId id="316" r:id="rId27"/>
    <p:sldId id="329" r:id="rId28"/>
    <p:sldId id="344" r:id="rId29"/>
    <p:sldId id="283"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728"/>
    <a:srgbClr val="317A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E8364-92E1-F94E-9424-FB7FFDAA28CE}" v="18" dt="2023-02-01T07:43:36.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47" autoAdjust="0"/>
    <p:restoredTop sz="94660"/>
  </p:normalViewPr>
  <p:slideViewPr>
    <p:cSldViewPr snapToGrid="0">
      <p:cViewPr varScale="1">
        <p:scale>
          <a:sx n="125" d="100"/>
          <a:sy n="125" d="100"/>
        </p:scale>
        <p:origin x="544" y="168"/>
      </p:cViewPr>
      <p:guideLst/>
    </p:cSldViewPr>
  </p:slideViewPr>
  <p:notesTextViewPr>
    <p:cViewPr>
      <p:scale>
        <a:sx n="1" d="1"/>
        <a:sy n="1" d="1"/>
      </p:scale>
      <p:origin x="0" y="0"/>
    </p:cViewPr>
  </p:notesTextViewPr>
  <p:notesViewPr>
    <p:cSldViewPr snapToGrid="0">
      <p:cViewPr varScale="1">
        <p:scale>
          <a:sx n="54" d="100"/>
          <a:sy n="54" d="100"/>
        </p:scale>
        <p:origin x="195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8F3E3C-FBCD-46C1-BA32-1D7590B6F119}" type="datetimeFigureOut">
              <a:rPr lang="zh-CN" altLang="en-US" smtClean="0"/>
              <a:t>2023/2/1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E4A17-252F-4AA7-BDE4-ECC957CC3CE2}" type="slidenum">
              <a:rPr lang="zh-CN" altLang="en-US" smtClean="0"/>
              <a:t>‹#›</a:t>
            </a:fld>
            <a:endParaRPr lang="zh-CN" altLang="en-US"/>
          </a:p>
        </p:txBody>
      </p:sp>
    </p:spTree>
    <p:extLst>
      <p:ext uri="{BB962C8B-B14F-4D97-AF65-F5344CB8AC3E}">
        <p14:creationId xmlns:p14="http://schemas.microsoft.com/office/powerpoint/2010/main" val="3527538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00691-BC26-4A87-A8FA-24BEF44534A5}" type="datetimeFigureOut">
              <a:rPr lang="zh-CN" altLang="en-US" smtClean="0"/>
              <a:t>2023/2/1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384D0-E8C0-4FB2-93D8-B1A58490B2C5}" type="slidenum">
              <a:rPr lang="zh-CN" altLang="en-US" smtClean="0"/>
              <a:t>‹#›</a:t>
            </a:fld>
            <a:endParaRPr lang="zh-CN" altLang="en-US"/>
          </a:p>
        </p:txBody>
      </p:sp>
    </p:spTree>
    <p:extLst>
      <p:ext uri="{BB962C8B-B14F-4D97-AF65-F5344CB8AC3E}">
        <p14:creationId xmlns:p14="http://schemas.microsoft.com/office/powerpoint/2010/main" val="2207947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a:t>
            </a:fld>
            <a:endParaRPr lang="zh-CN" altLang="en-US"/>
          </a:p>
        </p:txBody>
      </p:sp>
    </p:spTree>
    <p:extLst>
      <p:ext uri="{BB962C8B-B14F-4D97-AF65-F5344CB8AC3E}">
        <p14:creationId xmlns:p14="http://schemas.microsoft.com/office/powerpoint/2010/main" val="1459355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10</a:t>
            </a:fld>
            <a:endParaRPr lang="zh-CN" altLang="en-US"/>
          </a:p>
        </p:txBody>
      </p:sp>
    </p:spTree>
    <p:extLst>
      <p:ext uri="{BB962C8B-B14F-4D97-AF65-F5344CB8AC3E}">
        <p14:creationId xmlns:p14="http://schemas.microsoft.com/office/powerpoint/2010/main" val="3623927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11</a:t>
            </a:fld>
            <a:endParaRPr lang="zh-CN" altLang="en-US"/>
          </a:p>
        </p:txBody>
      </p:sp>
    </p:spTree>
    <p:extLst>
      <p:ext uri="{BB962C8B-B14F-4D97-AF65-F5344CB8AC3E}">
        <p14:creationId xmlns:p14="http://schemas.microsoft.com/office/powerpoint/2010/main" val="262261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12</a:t>
            </a:fld>
            <a:endParaRPr lang="zh-CN" altLang="en-US"/>
          </a:p>
        </p:txBody>
      </p:sp>
    </p:spTree>
    <p:extLst>
      <p:ext uri="{BB962C8B-B14F-4D97-AF65-F5344CB8AC3E}">
        <p14:creationId xmlns:p14="http://schemas.microsoft.com/office/powerpoint/2010/main" val="615033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13</a:t>
            </a:fld>
            <a:endParaRPr lang="zh-CN" altLang="en-US"/>
          </a:p>
        </p:txBody>
      </p:sp>
    </p:spTree>
    <p:extLst>
      <p:ext uri="{BB962C8B-B14F-4D97-AF65-F5344CB8AC3E}">
        <p14:creationId xmlns:p14="http://schemas.microsoft.com/office/powerpoint/2010/main" val="354049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14</a:t>
            </a:fld>
            <a:endParaRPr lang="zh-CN" altLang="en-US"/>
          </a:p>
        </p:txBody>
      </p:sp>
    </p:spTree>
    <p:extLst>
      <p:ext uri="{BB962C8B-B14F-4D97-AF65-F5344CB8AC3E}">
        <p14:creationId xmlns:p14="http://schemas.microsoft.com/office/powerpoint/2010/main" val="1757649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15</a:t>
            </a:fld>
            <a:endParaRPr lang="zh-CN" altLang="en-US"/>
          </a:p>
        </p:txBody>
      </p:sp>
    </p:spTree>
    <p:extLst>
      <p:ext uri="{BB962C8B-B14F-4D97-AF65-F5344CB8AC3E}">
        <p14:creationId xmlns:p14="http://schemas.microsoft.com/office/powerpoint/2010/main" val="3301371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16</a:t>
            </a:fld>
            <a:endParaRPr lang="zh-CN" altLang="en-US"/>
          </a:p>
        </p:txBody>
      </p:sp>
    </p:spTree>
    <p:extLst>
      <p:ext uri="{BB962C8B-B14F-4D97-AF65-F5344CB8AC3E}">
        <p14:creationId xmlns:p14="http://schemas.microsoft.com/office/powerpoint/2010/main" val="1957690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17</a:t>
            </a:fld>
            <a:endParaRPr lang="zh-CN" altLang="en-US"/>
          </a:p>
        </p:txBody>
      </p:sp>
    </p:spTree>
    <p:extLst>
      <p:ext uri="{BB962C8B-B14F-4D97-AF65-F5344CB8AC3E}">
        <p14:creationId xmlns:p14="http://schemas.microsoft.com/office/powerpoint/2010/main" val="764729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18</a:t>
            </a:fld>
            <a:endParaRPr lang="zh-CN" altLang="en-US"/>
          </a:p>
        </p:txBody>
      </p:sp>
    </p:spTree>
    <p:extLst>
      <p:ext uri="{BB962C8B-B14F-4D97-AF65-F5344CB8AC3E}">
        <p14:creationId xmlns:p14="http://schemas.microsoft.com/office/powerpoint/2010/main" val="3032553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19</a:t>
            </a:fld>
            <a:endParaRPr lang="zh-CN" altLang="en-US"/>
          </a:p>
        </p:txBody>
      </p:sp>
    </p:spTree>
    <p:extLst>
      <p:ext uri="{BB962C8B-B14F-4D97-AF65-F5344CB8AC3E}">
        <p14:creationId xmlns:p14="http://schemas.microsoft.com/office/powerpoint/2010/main" val="719565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2</a:t>
            </a:fld>
            <a:endParaRPr lang="zh-CN" altLang="en-US"/>
          </a:p>
        </p:txBody>
      </p:sp>
    </p:spTree>
    <p:extLst>
      <p:ext uri="{BB962C8B-B14F-4D97-AF65-F5344CB8AC3E}">
        <p14:creationId xmlns:p14="http://schemas.microsoft.com/office/powerpoint/2010/main" val="3336838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20</a:t>
            </a:fld>
            <a:endParaRPr lang="zh-CN" altLang="en-US"/>
          </a:p>
        </p:txBody>
      </p:sp>
    </p:spTree>
    <p:extLst>
      <p:ext uri="{BB962C8B-B14F-4D97-AF65-F5344CB8AC3E}">
        <p14:creationId xmlns:p14="http://schemas.microsoft.com/office/powerpoint/2010/main" val="2382950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21</a:t>
            </a:fld>
            <a:endParaRPr lang="zh-CN" altLang="en-US"/>
          </a:p>
        </p:txBody>
      </p:sp>
    </p:spTree>
    <p:extLst>
      <p:ext uri="{BB962C8B-B14F-4D97-AF65-F5344CB8AC3E}">
        <p14:creationId xmlns:p14="http://schemas.microsoft.com/office/powerpoint/2010/main" val="966849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22</a:t>
            </a:fld>
            <a:endParaRPr lang="zh-CN" altLang="en-US"/>
          </a:p>
        </p:txBody>
      </p:sp>
    </p:spTree>
    <p:extLst>
      <p:ext uri="{BB962C8B-B14F-4D97-AF65-F5344CB8AC3E}">
        <p14:creationId xmlns:p14="http://schemas.microsoft.com/office/powerpoint/2010/main" val="2406862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23</a:t>
            </a:fld>
            <a:endParaRPr lang="zh-CN" altLang="en-US"/>
          </a:p>
        </p:txBody>
      </p:sp>
    </p:spTree>
    <p:extLst>
      <p:ext uri="{BB962C8B-B14F-4D97-AF65-F5344CB8AC3E}">
        <p14:creationId xmlns:p14="http://schemas.microsoft.com/office/powerpoint/2010/main" val="1644357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24</a:t>
            </a:fld>
            <a:endParaRPr lang="zh-CN" altLang="en-US"/>
          </a:p>
        </p:txBody>
      </p:sp>
    </p:spTree>
    <p:extLst>
      <p:ext uri="{BB962C8B-B14F-4D97-AF65-F5344CB8AC3E}">
        <p14:creationId xmlns:p14="http://schemas.microsoft.com/office/powerpoint/2010/main" val="702152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25</a:t>
            </a:fld>
            <a:endParaRPr lang="zh-CN" altLang="en-US"/>
          </a:p>
        </p:txBody>
      </p:sp>
    </p:spTree>
    <p:extLst>
      <p:ext uri="{BB962C8B-B14F-4D97-AF65-F5344CB8AC3E}">
        <p14:creationId xmlns:p14="http://schemas.microsoft.com/office/powerpoint/2010/main" val="2764784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26</a:t>
            </a:fld>
            <a:endParaRPr lang="zh-CN" altLang="en-US"/>
          </a:p>
        </p:txBody>
      </p:sp>
    </p:spTree>
    <p:extLst>
      <p:ext uri="{BB962C8B-B14F-4D97-AF65-F5344CB8AC3E}">
        <p14:creationId xmlns:p14="http://schemas.microsoft.com/office/powerpoint/2010/main" val="2316589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27</a:t>
            </a:fld>
            <a:endParaRPr lang="zh-CN" altLang="en-US"/>
          </a:p>
        </p:txBody>
      </p:sp>
    </p:spTree>
    <p:extLst>
      <p:ext uri="{BB962C8B-B14F-4D97-AF65-F5344CB8AC3E}">
        <p14:creationId xmlns:p14="http://schemas.microsoft.com/office/powerpoint/2010/main" val="1971851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28</a:t>
            </a:fld>
            <a:endParaRPr lang="zh-CN" altLang="en-US"/>
          </a:p>
        </p:txBody>
      </p:sp>
    </p:spTree>
    <p:extLst>
      <p:ext uri="{BB962C8B-B14F-4D97-AF65-F5344CB8AC3E}">
        <p14:creationId xmlns:p14="http://schemas.microsoft.com/office/powerpoint/2010/main" val="2054326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29</a:t>
            </a:fld>
            <a:endParaRPr lang="zh-CN" altLang="en-US"/>
          </a:p>
        </p:txBody>
      </p:sp>
    </p:spTree>
    <p:extLst>
      <p:ext uri="{BB962C8B-B14F-4D97-AF65-F5344CB8AC3E}">
        <p14:creationId xmlns:p14="http://schemas.microsoft.com/office/powerpoint/2010/main" val="2395332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3</a:t>
            </a:fld>
            <a:endParaRPr lang="zh-CN" altLang="en-US"/>
          </a:p>
        </p:txBody>
      </p:sp>
    </p:spTree>
    <p:extLst>
      <p:ext uri="{BB962C8B-B14F-4D97-AF65-F5344CB8AC3E}">
        <p14:creationId xmlns:p14="http://schemas.microsoft.com/office/powerpoint/2010/main" val="331776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4</a:t>
            </a:fld>
            <a:endParaRPr lang="zh-CN" altLang="en-US"/>
          </a:p>
        </p:txBody>
      </p:sp>
    </p:spTree>
    <p:extLst>
      <p:ext uri="{BB962C8B-B14F-4D97-AF65-F5344CB8AC3E}">
        <p14:creationId xmlns:p14="http://schemas.microsoft.com/office/powerpoint/2010/main" val="305810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5</a:t>
            </a:fld>
            <a:endParaRPr lang="zh-CN" altLang="en-US"/>
          </a:p>
        </p:txBody>
      </p:sp>
    </p:spTree>
    <p:extLst>
      <p:ext uri="{BB962C8B-B14F-4D97-AF65-F5344CB8AC3E}">
        <p14:creationId xmlns:p14="http://schemas.microsoft.com/office/powerpoint/2010/main" val="245351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6</a:t>
            </a:fld>
            <a:endParaRPr lang="zh-CN" altLang="en-US"/>
          </a:p>
        </p:txBody>
      </p:sp>
    </p:spTree>
    <p:extLst>
      <p:ext uri="{BB962C8B-B14F-4D97-AF65-F5344CB8AC3E}">
        <p14:creationId xmlns:p14="http://schemas.microsoft.com/office/powerpoint/2010/main" val="221131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7</a:t>
            </a:fld>
            <a:endParaRPr lang="zh-CN" altLang="en-US"/>
          </a:p>
        </p:txBody>
      </p:sp>
    </p:spTree>
    <p:extLst>
      <p:ext uri="{BB962C8B-B14F-4D97-AF65-F5344CB8AC3E}">
        <p14:creationId xmlns:p14="http://schemas.microsoft.com/office/powerpoint/2010/main" val="2554644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8</a:t>
            </a:fld>
            <a:endParaRPr lang="zh-CN" altLang="en-US"/>
          </a:p>
        </p:txBody>
      </p:sp>
    </p:spTree>
    <p:extLst>
      <p:ext uri="{BB962C8B-B14F-4D97-AF65-F5344CB8AC3E}">
        <p14:creationId xmlns:p14="http://schemas.microsoft.com/office/powerpoint/2010/main" val="37916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9</a:t>
            </a:fld>
            <a:endParaRPr lang="zh-CN" altLang="en-US"/>
          </a:p>
        </p:txBody>
      </p:sp>
    </p:spTree>
    <p:extLst>
      <p:ext uri="{BB962C8B-B14F-4D97-AF65-F5344CB8AC3E}">
        <p14:creationId xmlns:p14="http://schemas.microsoft.com/office/powerpoint/2010/main" val="1302282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66003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808909"/>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100000">
              <a:schemeClr val="accent1"/>
            </a:gs>
            <a:gs pos="0">
              <a:schemeClr val="accent1">
                <a:lumMod val="90000"/>
                <a:lumOff val="10000"/>
              </a:schemeClr>
            </a:gs>
          </a:gsLst>
          <a:lin ang="2700000" scaled="0"/>
        </a:gradFill>
        <a:effectLst/>
      </p:bgPr>
    </p:bg>
    <p:spTree>
      <p:nvGrpSpPr>
        <p:cNvPr id="1" name=""/>
        <p:cNvGrpSpPr/>
        <p:nvPr/>
      </p:nvGrpSpPr>
      <p:grpSpPr>
        <a:xfrm>
          <a:off x="0" y="0"/>
          <a:ext cx="0" cy="0"/>
          <a:chOff x="0" y="0"/>
          <a:chExt cx="0" cy="0"/>
        </a:xfrm>
      </p:grpSpPr>
      <p:sp>
        <p:nvSpPr>
          <p:cNvPr id="7" name="文本占位符 14"/>
          <p:cNvSpPr>
            <a:spLocks noGrp="1"/>
          </p:cNvSpPr>
          <p:nvPr>
            <p:ph type="body" sz="quarter" idx="13" hasCustomPrompt="1"/>
          </p:nvPr>
        </p:nvSpPr>
        <p:spPr>
          <a:xfrm>
            <a:off x="2134720" y="3885016"/>
            <a:ext cx="7905392" cy="1338828"/>
          </a:xfrm>
        </p:spPr>
        <p:txBody>
          <a:bodyPr wrap="square" anchor="ctr" anchorCtr="0">
            <a:spAutoFit/>
          </a:bodyPr>
          <a:lstStyle>
            <a:lvl1pPr marL="0" indent="0" algn="ctr">
              <a:lnSpc>
                <a:spcPct val="150000"/>
              </a:lnSpc>
              <a:spcBef>
                <a:spcPts val="0"/>
              </a:spcBef>
              <a:buNone/>
              <a:defRPr sz="1800">
                <a:solidFill>
                  <a:schemeClr val="bg1"/>
                </a:solidFill>
              </a:defRPr>
            </a:lvl1pPr>
          </a:lstStyle>
          <a:p>
            <a:pPr lvl="0"/>
            <a:r>
              <a:rPr lang="zh-CN" altLang="en-US" dirty="0"/>
              <a:t>点击此处输入与此小标题或图形相关的文字描述内容或数据分析。</a:t>
            </a:r>
          </a:p>
          <a:p>
            <a:pPr lvl="0"/>
            <a:r>
              <a:rPr lang="zh-CN" altLang="en-US" dirty="0"/>
              <a:t>点击此处输入与此小标题或者与此图形相关的内容介绍、数据统计、事件分析、总结概述等文字描述内容。</a:t>
            </a:r>
          </a:p>
        </p:txBody>
      </p:sp>
      <p:sp>
        <p:nvSpPr>
          <p:cNvPr id="17" name="文本占位符 14"/>
          <p:cNvSpPr>
            <a:spLocks noGrp="1"/>
          </p:cNvSpPr>
          <p:nvPr>
            <p:ph type="body" sz="quarter" idx="20" hasCustomPrompt="1"/>
          </p:nvPr>
        </p:nvSpPr>
        <p:spPr>
          <a:xfrm>
            <a:off x="4932202" y="2441418"/>
            <a:ext cx="2310428" cy="584775"/>
          </a:xfrm>
        </p:spPr>
        <p:txBody>
          <a:bodyPr wrap="none" anchor="ctr" anchorCtr="0">
            <a:noAutofit/>
          </a:bodyPr>
          <a:lstStyle>
            <a:lvl1pPr marL="0" indent="0" algn="ctr">
              <a:lnSpc>
                <a:spcPct val="100000"/>
              </a:lnSpc>
              <a:spcBef>
                <a:spcPts val="0"/>
              </a:spcBef>
              <a:buNone/>
              <a:defRPr sz="3600">
                <a:solidFill>
                  <a:schemeClr val="bg1"/>
                </a:solidFill>
              </a:defRPr>
            </a:lvl1pPr>
          </a:lstStyle>
          <a:p>
            <a:pPr lvl="0"/>
            <a:r>
              <a:rPr lang="zh-CN" altLang="en-US" dirty="0"/>
              <a:t>文本样式</a:t>
            </a:r>
          </a:p>
        </p:txBody>
      </p:sp>
      <p:sp>
        <p:nvSpPr>
          <p:cNvPr id="18" name="文本占位符 16"/>
          <p:cNvSpPr>
            <a:spLocks noGrp="1"/>
          </p:cNvSpPr>
          <p:nvPr>
            <p:ph type="body" sz="quarter" idx="14" hasCustomPrompt="1"/>
          </p:nvPr>
        </p:nvSpPr>
        <p:spPr>
          <a:xfrm>
            <a:off x="4932203" y="2972459"/>
            <a:ext cx="2310427" cy="381516"/>
          </a:xfrm>
        </p:spPr>
        <p:txBody>
          <a:bodyPr wrap="none" anchor="ctr" anchorCtr="0">
            <a:noAutofit/>
          </a:bodyPr>
          <a:lstStyle>
            <a:lvl1pPr marL="0" indent="0" algn="ctr">
              <a:lnSpc>
                <a:spcPct val="100000"/>
              </a:lnSpc>
              <a:spcBef>
                <a:spcPts val="0"/>
              </a:spcBef>
              <a:buNone/>
              <a:defRPr sz="1600">
                <a:solidFill>
                  <a:schemeClr val="bg1"/>
                </a:solidFill>
              </a:defRPr>
            </a:lvl1pPr>
          </a:lstStyle>
          <a:p>
            <a:pPr lvl="0"/>
            <a:r>
              <a:rPr lang="en-US" altLang="zh-CN" dirty="0"/>
              <a:t>WENBENYANGSHI</a:t>
            </a:r>
            <a:endParaRPr lang="zh-CN" altLang="en-US" dirty="0"/>
          </a:p>
        </p:txBody>
      </p:sp>
      <p:cxnSp>
        <p:nvCxnSpPr>
          <p:cNvPr id="3" name="直接连接符 2"/>
          <p:cNvCxnSpPr/>
          <p:nvPr userDrawn="1"/>
        </p:nvCxnSpPr>
        <p:spPr>
          <a:xfrm>
            <a:off x="5582494" y="3642609"/>
            <a:ext cx="10270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a:xfrm>
            <a:off x="0" y="2441419"/>
            <a:ext cx="419794" cy="1975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userDrawn="1"/>
        </p:nvSpPr>
        <p:spPr>
          <a:xfrm>
            <a:off x="11772206" y="2441419"/>
            <a:ext cx="419794" cy="1975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iconfont-1054-809967"/>
          <p:cNvSpPr>
            <a:spLocks noChangeAspect="1"/>
          </p:cNvSpPr>
          <p:nvPr userDrawn="1"/>
        </p:nvSpPr>
        <p:spPr bwMode="auto">
          <a:xfrm>
            <a:off x="5791159" y="1505156"/>
            <a:ext cx="609642" cy="609402"/>
          </a:xfrm>
          <a:custGeom>
            <a:avLst/>
            <a:gdLst>
              <a:gd name="T0" fmla="*/ 8570 w 10548"/>
              <a:gd name="T1" fmla="*/ 6585 h 10541"/>
              <a:gd name="T2" fmla="*/ 6988 w 10548"/>
              <a:gd name="T3" fmla="*/ 7376 h 10541"/>
              <a:gd name="T4" fmla="*/ 3880 w 10548"/>
              <a:gd name="T5" fmla="*/ 5817 h 10541"/>
              <a:gd name="T6" fmla="*/ 3955 w 10548"/>
              <a:gd name="T7" fmla="*/ 5274 h 10541"/>
              <a:gd name="T8" fmla="*/ 3865 w 10548"/>
              <a:gd name="T9" fmla="*/ 4682 h 10541"/>
              <a:gd name="T10" fmla="*/ 6962 w 10548"/>
              <a:gd name="T11" fmla="*/ 3128 h 10541"/>
              <a:gd name="T12" fmla="*/ 8570 w 10548"/>
              <a:gd name="T13" fmla="*/ 3955 h 10541"/>
              <a:gd name="T14" fmla="*/ 10548 w 10548"/>
              <a:gd name="T15" fmla="*/ 1977 h 10541"/>
              <a:gd name="T16" fmla="*/ 8570 w 10548"/>
              <a:gd name="T17" fmla="*/ 0 h 10541"/>
              <a:gd name="T18" fmla="*/ 6593 w 10548"/>
              <a:gd name="T19" fmla="*/ 1977 h 10541"/>
              <a:gd name="T20" fmla="*/ 6605 w 10548"/>
              <a:gd name="T21" fmla="*/ 2201 h 10541"/>
              <a:gd name="T22" fmla="*/ 3339 w 10548"/>
              <a:gd name="T23" fmla="*/ 3840 h 10541"/>
              <a:gd name="T24" fmla="*/ 1978 w 10548"/>
              <a:gd name="T25" fmla="*/ 3296 h 10541"/>
              <a:gd name="T26" fmla="*/ 0 w 10548"/>
              <a:gd name="T27" fmla="*/ 5274 h 10541"/>
              <a:gd name="T28" fmla="*/ 1978 w 10548"/>
              <a:gd name="T29" fmla="*/ 7252 h 10541"/>
              <a:gd name="T30" fmla="*/ 3377 w 10548"/>
              <a:gd name="T31" fmla="*/ 6671 h 10541"/>
              <a:gd name="T32" fmla="*/ 6611 w 10548"/>
              <a:gd name="T33" fmla="*/ 8293 h 10541"/>
              <a:gd name="T34" fmla="*/ 6593 w 10548"/>
              <a:gd name="T35" fmla="*/ 8563 h 10541"/>
              <a:gd name="T36" fmla="*/ 8570 w 10548"/>
              <a:gd name="T37" fmla="*/ 10541 h 10541"/>
              <a:gd name="T38" fmla="*/ 10548 w 10548"/>
              <a:gd name="T39" fmla="*/ 8563 h 10541"/>
              <a:gd name="T40" fmla="*/ 8570 w 10548"/>
              <a:gd name="T41" fmla="*/ 6585 h 10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48" h="10541">
                <a:moveTo>
                  <a:pt x="8570" y="6585"/>
                </a:moveTo>
                <a:cubicBezTo>
                  <a:pt x="7924" y="6585"/>
                  <a:pt x="7349" y="6896"/>
                  <a:pt x="6988" y="7376"/>
                </a:cubicBezTo>
                <a:lnTo>
                  <a:pt x="3880" y="5817"/>
                </a:lnTo>
                <a:cubicBezTo>
                  <a:pt x="3929" y="5644"/>
                  <a:pt x="3955" y="5462"/>
                  <a:pt x="3955" y="5274"/>
                </a:cubicBezTo>
                <a:cubicBezTo>
                  <a:pt x="3955" y="5068"/>
                  <a:pt x="3924" y="4869"/>
                  <a:pt x="3865" y="4682"/>
                </a:cubicBezTo>
                <a:lnTo>
                  <a:pt x="6962" y="3128"/>
                </a:lnTo>
                <a:cubicBezTo>
                  <a:pt x="7321" y="3629"/>
                  <a:pt x="7907" y="3955"/>
                  <a:pt x="8570" y="3955"/>
                </a:cubicBezTo>
                <a:cubicBezTo>
                  <a:pt x="9663" y="3955"/>
                  <a:pt x="10548" y="3070"/>
                  <a:pt x="10548" y="1977"/>
                </a:cubicBezTo>
                <a:cubicBezTo>
                  <a:pt x="10548" y="885"/>
                  <a:pt x="9663" y="0"/>
                  <a:pt x="8570" y="0"/>
                </a:cubicBezTo>
                <a:cubicBezTo>
                  <a:pt x="7478" y="0"/>
                  <a:pt x="6593" y="885"/>
                  <a:pt x="6593" y="1977"/>
                </a:cubicBezTo>
                <a:cubicBezTo>
                  <a:pt x="6593" y="2053"/>
                  <a:pt x="6597" y="2128"/>
                  <a:pt x="6605" y="2201"/>
                </a:cubicBezTo>
                <a:lnTo>
                  <a:pt x="3339" y="3840"/>
                </a:lnTo>
                <a:cubicBezTo>
                  <a:pt x="2985" y="3503"/>
                  <a:pt x="2505" y="3296"/>
                  <a:pt x="1978" y="3296"/>
                </a:cubicBezTo>
                <a:cubicBezTo>
                  <a:pt x="885" y="3296"/>
                  <a:pt x="0" y="4182"/>
                  <a:pt x="0" y="5274"/>
                </a:cubicBezTo>
                <a:cubicBezTo>
                  <a:pt x="0" y="6366"/>
                  <a:pt x="885" y="7252"/>
                  <a:pt x="1978" y="7252"/>
                </a:cubicBezTo>
                <a:cubicBezTo>
                  <a:pt x="2524" y="7252"/>
                  <a:pt x="3019" y="7030"/>
                  <a:pt x="3377" y="6671"/>
                </a:cubicBezTo>
                <a:lnTo>
                  <a:pt x="6611" y="8293"/>
                </a:lnTo>
                <a:cubicBezTo>
                  <a:pt x="6599" y="8382"/>
                  <a:pt x="6593" y="8472"/>
                  <a:pt x="6593" y="8563"/>
                </a:cubicBezTo>
                <a:cubicBezTo>
                  <a:pt x="6593" y="9656"/>
                  <a:pt x="7478" y="10541"/>
                  <a:pt x="8570" y="10541"/>
                </a:cubicBezTo>
                <a:cubicBezTo>
                  <a:pt x="9663" y="10541"/>
                  <a:pt x="10548" y="9656"/>
                  <a:pt x="10548" y="8563"/>
                </a:cubicBezTo>
                <a:cubicBezTo>
                  <a:pt x="10548" y="7471"/>
                  <a:pt x="9663" y="6585"/>
                  <a:pt x="8570" y="6585"/>
                </a:cubicBezTo>
                <a:close/>
              </a:path>
            </a:pathLst>
          </a:custGeom>
          <a:solidFill>
            <a:schemeClr val="bg1"/>
          </a:solidFill>
          <a:ln>
            <a:noFill/>
          </a:ln>
        </p:spPr>
      </p:sp>
    </p:spTree>
    <p:extLst>
      <p:ext uri="{BB962C8B-B14F-4D97-AF65-F5344CB8AC3E}">
        <p14:creationId xmlns:p14="http://schemas.microsoft.com/office/powerpoint/2010/main" val="25314982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par>
                          <p:cTn id="18" fill="hold">
                            <p:stCondLst>
                              <p:cond delay="1250"/>
                            </p:stCondLst>
                            <p:childTnLst>
                              <p:par>
                                <p:cTn id="19" presetID="16" presetClass="entr" presetSubtype="37"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outVertical)">
                                      <p:cBhvr>
                                        <p:cTn id="21" dur="500"/>
                                        <p:tgtEl>
                                          <p:spTgt spid="3"/>
                                        </p:tgtEl>
                                      </p:cBhvr>
                                    </p:animEffect>
                                  </p:childTnLst>
                                </p:cTn>
                              </p:par>
                            </p:childTnLst>
                          </p:cTn>
                        </p:par>
                        <p:par>
                          <p:cTn id="22" fill="hold">
                            <p:stCondLst>
                              <p:cond delay="1750"/>
                            </p:stCondLst>
                            <p:childTnLst>
                              <p:par>
                                <p:cTn id="23" presetID="53" presetClass="entr" presetSubtype="16" fill="hold" grpId="0" nodeType="afterEffect">
                                  <p:stCondLst>
                                    <p:cond delay="0"/>
                                  </p:stCondLst>
                                  <p:iterate type="lt">
                                    <p:tmPct val="3000"/>
                                  </p:iterate>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53" presetClass="entr" presetSubtype="16" fill="hold" nodeType="afterEffect">
                  <p:stCondLst>
                    <p:cond delay="0"/>
                  </p:stCondLst>
                  <p:iterate type="lt">
                    <p:tmPct val="3000"/>
                  </p:iterate>
                  <p:childTnLst>
                    <p:set>
                      <p:cBhvr>
                        <p:cTn dur="1" fill="hold">
                          <p:stCondLst>
                            <p:cond delay="0"/>
                          </p:stCondLst>
                        </p:cTn>
                        <p:tgtEl>
                          <p:spTgt spid="7"/>
                        </p:tgtEl>
                        <p:attrNameLst>
                          <p:attrName>style.visibility</p:attrName>
                        </p:attrNameLst>
                      </p:cBhvr>
                      <p:to>
                        <p:strVal val="visible"/>
                      </p:to>
                    </p:set>
                    <p:anim calcmode="lin" valueType="num">
                      <p:cBhvr>
                        <p:cTn dur="500" fill="hold"/>
                        <p:tgtEl>
                          <p:spTgt spid="7"/>
                        </p:tgtEl>
                        <p:attrNameLst>
                          <p:attrName>ppt_w</p:attrName>
                        </p:attrNameLst>
                      </p:cBhvr>
                      <p:tavLst>
                        <p:tav tm="0">
                          <p:val>
                            <p:fltVal val="0"/>
                          </p:val>
                        </p:tav>
                        <p:tav tm="100000">
                          <p:val>
                            <p:strVal val="#ppt_w"/>
                          </p:val>
                        </p:tav>
                      </p:tavLst>
                    </p:anim>
                    <p:anim calcmode="lin" valueType="num">
                      <p:cBhvr>
                        <p:cTn dur="500" fill="hold"/>
                        <p:tgtEl>
                          <p:spTgt spid="7"/>
                        </p:tgtEl>
                        <p:attrNameLst>
                          <p:attrName>ppt_h</p:attrName>
                        </p:attrNameLst>
                      </p:cBhvr>
                      <p:tavLst>
                        <p:tav tm="0">
                          <p:val>
                            <p:fltVal val="0"/>
                          </p:val>
                        </p:tav>
                        <p:tav tm="100000">
                          <p:val>
                            <p:strVal val="#ppt_h"/>
                          </p:val>
                        </p:tav>
                      </p:tavLst>
                    </p:anim>
                    <p:animEffect transition="in" filter="fade">
                      <p:cBhvr>
                        <p:cTn dur="500"/>
                        <p:tgtEl>
                          <p:spTgt spid="7"/>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999" y="289301"/>
            <a:ext cx="5060223" cy="480131"/>
          </a:xfrm>
        </p:spPr>
        <p:txBody>
          <a:bodyPr wrap="none" lIns="0" rIns="0">
            <a:noAutofit/>
          </a:bodyPr>
          <a:lstStyle>
            <a:lvl1pPr algn="l">
              <a:defRPr sz="2800" b="0">
                <a:solidFill>
                  <a:schemeClr val="accent1"/>
                </a:solidFill>
              </a:defRPr>
            </a:lvl1pPr>
          </a:lstStyle>
          <a:p>
            <a:r>
              <a:rPr lang="zh-CN" altLang="en-US" dirty="0"/>
              <a:t>输入标题</a:t>
            </a:r>
          </a:p>
        </p:txBody>
      </p:sp>
      <p:sp>
        <p:nvSpPr>
          <p:cNvPr id="3" name="矩形 2"/>
          <p:cNvSpPr/>
          <p:nvPr userDrawn="1"/>
        </p:nvSpPr>
        <p:spPr>
          <a:xfrm>
            <a:off x="0" y="0"/>
            <a:ext cx="564776" cy="755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userDrawn="1"/>
        </p:nvSpPr>
        <p:spPr>
          <a:xfrm>
            <a:off x="9624337" y="342408"/>
            <a:ext cx="1871663" cy="307777"/>
          </a:xfrm>
          <a:prstGeom prst="rect">
            <a:avLst/>
          </a:prstGeom>
          <a:noFill/>
        </p:spPr>
        <p:txBody>
          <a:bodyPr wrap="square" lIns="0" rIns="0" rtlCol="0">
            <a:spAutoFit/>
          </a:bodyPr>
          <a:lstStyle/>
          <a:p>
            <a:pPr algn="r"/>
            <a:r>
              <a:rPr lang="en-US" altLang="zh-CN" sz="1400" dirty="0">
                <a:solidFill>
                  <a:schemeClr val="tx1">
                    <a:lumMod val="65000"/>
                    <a:lumOff val="35000"/>
                  </a:schemeClr>
                </a:solidFill>
              </a:rPr>
              <a:t>PAGE </a:t>
            </a:r>
            <a:fld id="{938324FC-C370-4E80-AA9F-F3A32BD4C644}" type="slidenum">
              <a:rPr lang="en-US" altLang="zh-CN" sz="1400" smtClean="0">
                <a:solidFill>
                  <a:schemeClr val="tx1">
                    <a:lumMod val="65000"/>
                    <a:lumOff val="35000"/>
                  </a:schemeClr>
                </a:solidFill>
              </a:rPr>
              <a:pPr algn="r"/>
              <a:t>‹#›</a:t>
            </a:fld>
            <a:endParaRPr lang="zh-CN" altLang="en-US" sz="1400" dirty="0">
              <a:solidFill>
                <a:schemeClr val="tx1">
                  <a:lumMod val="65000"/>
                  <a:lumOff val="35000"/>
                </a:schemeClr>
              </a:solidFill>
            </a:endParaRPr>
          </a:p>
        </p:txBody>
      </p:sp>
      <p:sp>
        <p:nvSpPr>
          <p:cNvPr id="7" name="矩形 6"/>
          <p:cNvSpPr/>
          <p:nvPr userDrawn="1"/>
        </p:nvSpPr>
        <p:spPr>
          <a:xfrm>
            <a:off x="11627224" y="0"/>
            <a:ext cx="564776" cy="755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9816838"/>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1984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21518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47D22-9896-4CDC-AC41-67924EE0DE7C}" type="datetimeFigureOut">
              <a:rPr lang="zh-CN" altLang="en-US" smtClean="0"/>
              <a:t>2023/2/1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4B3FB-6FDD-43B6-ACB1-4F3BF8EFAC8C}" type="slidenum">
              <a:rPr lang="zh-CN" altLang="en-US" smtClean="0"/>
              <a:t>‹#›</a:t>
            </a:fld>
            <a:endParaRPr lang="zh-CN" altLang="en-US"/>
          </a:p>
        </p:txBody>
      </p:sp>
    </p:spTree>
    <p:extLst>
      <p:ext uri="{BB962C8B-B14F-4D97-AF65-F5344CB8AC3E}">
        <p14:creationId xmlns:p14="http://schemas.microsoft.com/office/powerpoint/2010/main" val="57781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gs>
            <a:gs pos="0">
              <a:schemeClr val="accent1">
                <a:lumMod val="90000"/>
                <a:lumOff val="10000"/>
              </a:schemeClr>
            </a:gs>
          </a:gsLst>
          <a:lin ang="2700000" scaled="0"/>
        </a:gradFill>
        <a:effectLst/>
      </p:bgPr>
    </p:bg>
    <p:spTree>
      <p:nvGrpSpPr>
        <p:cNvPr id="1" name=""/>
        <p:cNvGrpSpPr/>
        <p:nvPr/>
      </p:nvGrpSpPr>
      <p:grpSpPr>
        <a:xfrm>
          <a:off x="0" y="0"/>
          <a:ext cx="0" cy="0"/>
          <a:chOff x="0" y="0"/>
          <a:chExt cx="0" cy="0"/>
        </a:xfrm>
      </p:grpSpPr>
      <p:sp>
        <p:nvSpPr>
          <p:cNvPr id="2" name="平行四边形 1"/>
          <p:cNvSpPr/>
          <p:nvPr/>
        </p:nvSpPr>
        <p:spPr>
          <a:xfrm>
            <a:off x="738546" y="1888760"/>
            <a:ext cx="6609088" cy="4969239"/>
          </a:xfrm>
          <a:prstGeom prst="parallelogram">
            <a:avLst>
              <a:gd name="adj" fmla="val 83142"/>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1" name="任意多边形 10"/>
          <p:cNvSpPr/>
          <p:nvPr/>
        </p:nvSpPr>
        <p:spPr>
          <a:xfrm>
            <a:off x="0" y="101520"/>
            <a:ext cx="7506129" cy="6858000"/>
          </a:xfrm>
          <a:custGeom>
            <a:avLst/>
            <a:gdLst>
              <a:gd name="connsiteX0" fmla="*/ 4086867 w 7506129"/>
              <a:gd name="connsiteY0" fmla="*/ 0 h 6858000"/>
              <a:gd name="connsiteX1" fmla="*/ 7506129 w 7506129"/>
              <a:gd name="connsiteY1" fmla="*/ 0 h 6858000"/>
              <a:gd name="connsiteX2" fmla="*/ 1804251 w 7506129"/>
              <a:gd name="connsiteY2" fmla="*/ 6858000 h 6858000"/>
              <a:gd name="connsiteX3" fmla="*/ 0 w 7506129"/>
              <a:gd name="connsiteY3" fmla="*/ 6858000 h 6858000"/>
              <a:gd name="connsiteX4" fmla="*/ 0 w 7506129"/>
              <a:gd name="connsiteY4" fmla="*/ 491552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6129" h="6858000">
                <a:moveTo>
                  <a:pt x="4086867" y="0"/>
                </a:moveTo>
                <a:lnTo>
                  <a:pt x="7506129" y="0"/>
                </a:lnTo>
                <a:lnTo>
                  <a:pt x="1804251" y="6858000"/>
                </a:lnTo>
                <a:lnTo>
                  <a:pt x="0" y="6858000"/>
                </a:lnTo>
                <a:lnTo>
                  <a:pt x="0" y="4915527"/>
                </a:lnTo>
                <a:close/>
              </a:path>
            </a:pathLst>
          </a:custGeom>
          <a:solidFill>
            <a:schemeClr val="accent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2" name="平行四边形 11"/>
          <p:cNvSpPr/>
          <p:nvPr/>
        </p:nvSpPr>
        <p:spPr>
          <a:xfrm>
            <a:off x="7347633" y="1"/>
            <a:ext cx="2455933" cy="2484242"/>
          </a:xfrm>
          <a:prstGeom prst="parallelogram">
            <a:avLst>
              <a:gd name="adj" fmla="val 8764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0" name="文本框 9"/>
          <p:cNvSpPr txBox="1"/>
          <p:nvPr/>
        </p:nvSpPr>
        <p:spPr>
          <a:xfrm>
            <a:off x="2470245" y="2867573"/>
            <a:ext cx="9199241" cy="1723549"/>
          </a:xfrm>
          <a:prstGeom prst="rect">
            <a:avLst/>
          </a:prstGeom>
          <a:noFill/>
        </p:spPr>
        <p:txBody>
          <a:bodyPr wrap="square" rtlCol="0">
            <a:spAutoFit/>
          </a:bodyPr>
          <a:lstStyle/>
          <a:p>
            <a:pPr algn="r"/>
            <a:r>
              <a:rPr lang="en-US" altLang="zh-CN" sz="6600" b="1" dirty="0">
                <a:solidFill>
                  <a:schemeClr val="bg1"/>
                </a:solidFill>
                <a:latin typeface="Times New Roman" panose="02020603050405020304" pitchFamily="18" charset="0"/>
                <a:ea typeface="字魂105号-简雅黑" panose="00000500000000000000" pitchFamily="2" charset="-122"/>
                <a:cs typeface="Times New Roman" panose="02020603050405020304" pitchFamily="18" charset="0"/>
                <a:sym typeface="思源黑体 CN Normal" panose="020B0400000000000000" pitchFamily="34" charset="-122"/>
              </a:rPr>
              <a:t>BUSINESS REPORT</a:t>
            </a:r>
          </a:p>
          <a:p>
            <a:pPr algn="r"/>
            <a:r>
              <a:rPr lang="en-US" altLang="zh-CN" sz="3600" b="1" dirty="0">
                <a:solidFill>
                  <a:schemeClr val="bg1"/>
                </a:solidFill>
                <a:latin typeface="Times New Roman" panose="02020603050405020304" pitchFamily="18" charset="0"/>
                <a:ea typeface="字魂105号-简雅黑" panose="00000500000000000000" pitchFamily="2" charset="-122"/>
                <a:cs typeface="Times New Roman" panose="02020603050405020304" pitchFamily="18" charset="0"/>
                <a:sym typeface="思源黑体 CN Normal" panose="020B0400000000000000" pitchFamily="34" charset="-122"/>
              </a:rPr>
              <a:t>——Data Challenge</a:t>
            </a:r>
            <a:endParaRPr lang="zh-CN" altLang="en-US" sz="3600" b="1" dirty="0">
              <a:solidFill>
                <a:schemeClr val="bg1"/>
              </a:solidFill>
              <a:latin typeface="Times New Roman" panose="02020603050405020304" pitchFamily="18" charset="0"/>
              <a:ea typeface="字魂105号-简雅黑" panose="00000500000000000000" pitchFamily="2" charset="-122"/>
              <a:cs typeface="Times New Roman" panose="02020603050405020304" pitchFamily="18" charset="0"/>
              <a:sym typeface="思源黑体 CN Normal" panose="020B0400000000000000" pitchFamily="34" charset="-122"/>
            </a:endParaRPr>
          </a:p>
        </p:txBody>
      </p:sp>
      <p:sp>
        <p:nvSpPr>
          <p:cNvPr id="16" name="文本框 15"/>
          <p:cNvSpPr txBox="1"/>
          <p:nvPr/>
        </p:nvSpPr>
        <p:spPr>
          <a:xfrm>
            <a:off x="9803566" y="5086174"/>
            <a:ext cx="1865920" cy="707886"/>
          </a:xfrm>
          <a:prstGeom prst="rect">
            <a:avLst/>
          </a:prstGeom>
          <a:noFill/>
        </p:spPr>
        <p:txBody>
          <a:bodyPr wrap="square" rtlCol="0">
            <a:spAutoFit/>
          </a:bodyPr>
          <a:lstStyle/>
          <a:p>
            <a:pPr algn="r"/>
            <a:r>
              <a:rPr lang="en-US" altLang="zh-CN" sz="2000" dirty="0" err="1">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Chuwen</a:t>
            </a:r>
            <a:r>
              <a:rPr lang="en-US" altLang="zh-CN" sz="20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 Feng</a:t>
            </a:r>
          </a:p>
          <a:p>
            <a:pPr algn="r"/>
            <a:r>
              <a:rPr lang="en-US" altLang="zh-CN" sz="20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11/16/2022</a:t>
            </a:r>
            <a:endParaRPr lang="zh-CN" altLang="en-US" sz="20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pic>
        <p:nvPicPr>
          <p:cNvPr id="4" name="Picture 3">
            <a:extLst>
              <a:ext uri="{FF2B5EF4-FFF2-40B4-BE49-F238E27FC236}">
                <a16:creationId xmlns:a16="http://schemas.microsoft.com/office/drawing/2014/main" id="{EA11B7E4-D703-6860-3CF7-510781D03E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86" y="0"/>
            <a:ext cx="3068489" cy="1726025"/>
          </a:xfrm>
          <a:prstGeom prst="rect">
            <a:avLst/>
          </a:prstGeom>
        </p:spPr>
      </p:pic>
    </p:spTree>
    <p:extLst>
      <p:ext uri="{BB962C8B-B14F-4D97-AF65-F5344CB8AC3E}">
        <p14:creationId xmlns:p14="http://schemas.microsoft.com/office/powerpoint/2010/main" val="355408479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p:nvPr/>
        </p:nvCxnSpPr>
        <p:spPr>
          <a:xfrm flipH="1">
            <a:off x="1852735" y="915328"/>
            <a:ext cx="7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85">
            <a:extLst>
              <a:ext uri="{FF2B5EF4-FFF2-40B4-BE49-F238E27FC236}">
                <a16:creationId xmlns:a16="http://schemas.microsoft.com/office/drawing/2014/main" id="{0CEADA0F-3A8C-AB26-FB8E-4105AA7EC85A}"/>
              </a:ext>
            </a:extLst>
          </p:cNvPr>
          <p:cNvSpPr/>
          <p:nvPr/>
        </p:nvSpPr>
        <p:spPr>
          <a:xfrm>
            <a:off x="87438" y="271362"/>
            <a:ext cx="5835380" cy="52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sym typeface="+mn-lt"/>
              </a:rPr>
              <a:t>Data Quality Checks &amp; Cleansing</a:t>
            </a:r>
          </a:p>
        </p:txBody>
      </p:sp>
      <p:sp>
        <p:nvSpPr>
          <p:cNvPr id="5" name="TextBox 4">
            <a:extLst>
              <a:ext uri="{FF2B5EF4-FFF2-40B4-BE49-F238E27FC236}">
                <a16:creationId xmlns:a16="http://schemas.microsoft.com/office/drawing/2014/main" id="{E5C1D7D2-F9BF-D888-2DC4-921DDABFCD6D}"/>
              </a:ext>
            </a:extLst>
          </p:cNvPr>
          <p:cNvSpPr txBox="1"/>
          <p:nvPr/>
        </p:nvSpPr>
        <p:spPr>
          <a:xfrm>
            <a:off x="426026" y="1231326"/>
            <a:ext cx="10338956" cy="4801314"/>
          </a:xfrm>
          <a:prstGeom prst="rect">
            <a:avLst/>
          </a:prstGeom>
          <a:noFill/>
        </p:spPr>
        <p:txBody>
          <a:bodyPr wrap="square" rtlCol="0">
            <a:spAutoFit/>
          </a:bodyPr>
          <a:lstStyle/>
          <a:p>
            <a:pPr>
              <a:buFont typeface="+mj-lt"/>
              <a:buAutoNum type="arabicPeriod"/>
            </a:pPr>
            <a:r>
              <a:rPr lang="en-US" sz="1800" b="1" dirty="0">
                <a:effectLst/>
                <a:latin typeface="Calibri" panose="020F0502020204030204" pitchFamily="34" charset="0"/>
              </a:rPr>
              <a:t>Check for Duplicates </a:t>
            </a:r>
            <a:endParaRPr lang="en-US" dirty="0">
              <a:effectLst/>
            </a:endParaRPr>
          </a:p>
          <a:p>
            <a:r>
              <a:rPr lang="en-US" sz="1800" dirty="0">
                <a:effectLst/>
                <a:latin typeface="Calibri" panose="020F0502020204030204" pitchFamily="34" charset="0"/>
              </a:rPr>
              <a:t>From this, we found out duplicates in the these three files. </a:t>
            </a:r>
          </a:p>
          <a:p>
            <a:endParaRPr lang="en-US" sz="1800" dirty="0">
              <a:effectLst/>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r>
              <a:rPr lang="en-US" b="1" dirty="0">
                <a:latin typeface="Calibri" panose="020F0502020204030204" pitchFamily="34" charset="0"/>
                <a:cs typeface="Calibri" panose="020F0502020204030204" pitchFamily="34" charset="0"/>
              </a:rPr>
              <a:t>2. Subset the Data Frame </a:t>
            </a:r>
          </a:p>
          <a:p>
            <a:r>
              <a:rPr lang="en-US" dirty="0">
                <a:latin typeface="Calibri" panose="020F0502020204030204" pitchFamily="34" charset="0"/>
                <a:cs typeface="Calibri" panose="020F0502020204030204" pitchFamily="34" charset="0"/>
              </a:rPr>
              <a:t>Subset </a:t>
            </a:r>
            <a:r>
              <a:rPr lang="en-US" dirty="0" err="1">
                <a:latin typeface="Calibri" panose="020F0502020204030204" pitchFamily="34" charset="0"/>
                <a:cs typeface="Calibri" panose="020F0502020204030204" pitchFamily="34" charset="0"/>
              </a:rPr>
              <a:t>df_Airport_Codes</a:t>
            </a:r>
            <a:r>
              <a:rPr lang="en-US" dirty="0">
                <a:latin typeface="Calibri" panose="020F0502020204030204" pitchFamily="34" charset="0"/>
                <a:cs typeface="Calibri" panose="020F0502020204030204" pitchFamily="34" charset="0"/>
              </a:rPr>
              <a:t> data frame to include only data about the </a:t>
            </a:r>
            <a:r>
              <a:rPr lang="en-US" b="1" dirty="0">
                <a:latin typeface="Calibri" panose="020F0502020204030204" pitchFamily="34" charset="0"/>
                <a:cs typeface="Calibri" panose="020F0502020204030204" pitchFamily="34" charset="0"/>
              </a:rPr>
              <a:t>medium and large airports in the US</a:t>
            </a:r>
            <a:r>
              <a:rPr lang="en-US" dirty="0">
                <a:latin typeface="Calibri" panose="020F0502020204030204" pitchFamily="34" charset="0"/>
                <a:cs typeface="Calibri" panose="020F0502020204030204" pitchFamily="34" charset="0"/>
              </a:rPr>
              <a:t>. Subset </a:t>
            </a:r>
            <a:r>
              <a:rPr lang="en-US" dirty="0" err="1">
                <a:latin typeface="Calibri" panose="020F0502020204030204" pitchFamily="34" charset="0"/>
                <a:cs typeface="Calibri" panose="020F0502020204030204" pitchFamily="34" charset="0"/>
              </a:rPr>
              <a:t>df_Flights</a:t>
            </a:r>
            <a:r>
              <a:rPr lang="en-US" dirty="0">
                <a:latin typeface="Calibri" panose="020F0502020204030204" pitchFamily="34" charset="0"/>
                <a:cs typeface="Calibri" panose="020F0502020204030204" pitchFamily="34" charset="0"/>
              </a:rPr>
              <a:t> data frame to include only data about </a:t>
            </a:r>
            <a:r>
              <a:rPr lang="en-US" b="1" dirty="0">
                <a:latin typeface="Calibri" panose="020F0502020204030204" pitchFamily="34" charset="0"/>
                <a:cs typeface="Calibri" panose="020F0502020204030204" pitchFamily="34" charset="0"/>
              </a:rPr>
              <a:t>not canceled flights</a:t>
            </a:r>
            <a:r>
              <a:rPr lang="en-US" dirty="0">
                <a:latin typeface="Calibri" panose="020F0502020204030204" pitchFamily="34" charset="0"/>
                <a:cs typeface="Calibri" panose="020F0502020204030204" pitchFamily="34" charset="0"/>
              </a:rPr>
              <a:t>. Subset </a:t>
            </a:r>
            <a:r>
              <a:rPr lang="en-US" dirty="0" err="1">
                <a:latin typeface="Calibri" panose="020F0502020204030204" pitchFamily="34" charset="0"/>
                <a:cs typeface="Calibri" panose="020F0502020204030204" pitchFamily="34" charset="0"/>
              </a:rPr>
              <a:t>df_Tickets</a:t>
            </a:r>
            <a:r>
              <a:rPr lang="en-US" dirty="0">
                <a:latin typeface="Calibri" panose="020F0502020204030204" pitchFamily="34" charset="0"/>
                <a:cs typeface="Calibri" panose="020F0502020204030204" pitchFamily="34" charset="0"/>
              </a:rPr>
              <a:t> data frame to include only data about </a:t>
            </a:r>
            <a:r>
              <a:rPr lang="en-US" b="1" dirty="0">
                <a:latin typeface="Calibri" panose="020F0502020204030204" pitchFamily="34" charset="0"/>
                <a:cs typeface="Calibri" panose="020F0502020204030204" pitchFamily="34" charset="0"/>
              </a:rPr>
              <a:t>round-trip flights</a:t>
            </a:r>
            <a:r>
              <a:rPr lang="en-US" dirty="0">
                <a:latin typeface="Calibri" panose="020F0502020204030204" pitchFamily="34" charset="0"/>
                <a:cs typeface="Calibri" panose="020F0502020204030204" pitchFamily="34" charset="0"/>
              </a:rPr>
              <a:t>. </a:t>
            </a:r>
          </a:p>
          <a:p>
            <a:endParaRPr lang="en-US" dirty="0">
              <a:latin typeface="Calibri" panose="020F0502020204030204" pitchFamily="34" charset="0"/>
            </a:endParaRPr>
          </a:p>
          <a:p>
            <a:endParaRPr lang="en-US" dirty="0">
              <a:latin typeface="Calibri" panose="020F0502020204030204" pitchFamily="34" charset="0"/>
            </a:endParaRPr>
          </a:p>
          <a:p>
            <a:endParaRPr lang="en-US" sz="1800" dirty="0">
              <a:effectLst/>
              <a:latin typeface="Calibri" panose="020F0502020204030204" pitchFamily="34" charset="0"/>
            </a:endParaRPr>
          </a:p>
          <a:p>
            <a:endParaRPr lang="en-US" b="1" dirty="0">
              <a:latin typeface="Calibri" panose="020F0502020204030204" pitchFamily="34" charset="0"/>
            </a:endParaRPr>
          </a:p>
          <a:p>
            <a:endParaRPr lang="en-US" b="1" dirty="0">
              <a:latin typeface="Calibri" panose="020F0502020204030204" pitchFamily="34" charset="0"/>
            </a:endParaRPr>
          </a:p>
        </p:txBody>
      </p:sp>
      <p:graphicFrame>
        <p:nvGraphicFramePr>
          <p:cNvPr id="12" name="Table 12">
            <a:extLst>
              <a:ext uri="{FF2B5EF4-FFF2-40B4-BE49-F238E27FC236}">
                <a16:creationId xmlns:a16="http://schemas.microsoft.com/office/drawing/2014/main" id="{35EC514A-DD40-78FF-CA08-8F856DB2354C}"/>
              </a:ext>
            </a:extLst>
          </p:cNvPr>
          <p:cNvGraphicFramePr>
            <a:graphicFrameLocks noGrp="1"/>
          </p:cNvGraphicFramePr>
          <p:nvPr>
            <p:extLst>
              <p:ext uri="{D42A27DB-BD31-4B8C-83A1-F6EECF244321}">
                <p14:modId xmlns:p14="http://schemas.microsoft.com/office/powerpoint/2010/main" val="2287749510"/>
              </p:ext>
            </p:extLst>
          </p:nvPr>
        </p:nvGraphicFramePr>
        <p:xfrm>
          <a:off x="426026" y="1901527"/>
          <a:ext cx="6899566" cy="1463040"/>
        </p:xfrm>
        <a:graphic>
          <a:graphicData uri="http://schemas.openxmlformats.org/drawingml/2006/table">
            <a:tbl>
              <a:tblPr firstRow="1" bandRow="1">
                <a:tableStyleId>{5C22544A-7EE6-4342-B048-85BDC9FD1C3A}</a:tableStyleId>
              </a:tblPr>
              <a:tblGrid>
                <a:gridCol w="2732810">
                  <a:extLst>
                    <a:ext uri="{9D8B030D-6E8A-4147-A177-3AD203B41FA5}">
                      <a16:colId xmlns:a16="http://schemas.microsoft.com/office/drawing/2014/main" val="3621507555"/>
                    </a:ext>
                  </a:extLst>
                </a:gridCol>
                <a:gridCol w="4166756">
                  <a:extLst>
                    <a:ext uri="{9D8B030D-6E8A-4147-A177-3AD203B41FA5}">
                      <a16:colId xmlns:a16="http://schemas.microsoft.com/office/drawing/2014/main" val="4009024051"/>
                    </a:ext>
                  </a:extLst>
                </a:gridCol>
              </a:tblGrid>
              <a:tr h="298686">
                <a:tc>
                  <a:txBody>
                    <a:bodyPr/>
                    <a:lstStyle/>
                    <a:p>
                      <a:pPr algn="ctr"/>
                      <a:r>
                        <a:rPr lang="en-US" dirty="0"/>
                        <a:t>Files</a:t>
                      </a:r>
                    </a:p>
                  </a:txBody>
                  <a:tcPr/>
                </a:tc>
                <a:tc>
                  <a:txBody>
                    <a:bodyPr/>
                    <a:lstStyle/>
                    <a:p>
                      <a:pPr algn="ctr"/>
                      <a:r>
                        <a:rPr lang="en-US" dirty="0"/>
                        <a:t>Duplicates</a:t>
                      </a:r>
                    </a:p>
                  </a:txBody>
                  <a:tcPr/>
                </a:tc>
                <a:extLst>
                  <a:ext uri="{0D108BD9-81ED-4DB2-BD59-A6C34878D82A}">
                    <a16:rowId xmlns:a16="http://schemas.microsoft.com/office/drawing/2014/main" val="3909282449"/>
                  </a:ext>
                </a:extLst>
              </a:tr>
              <a:tr h="298686">
                <a:tc>
                  <a:txBody>
                    <a:bodyPr/>
                    <a:lstStyle/>
                    <a:p>
                      <a:pPr algn="ctr"/>
                      <a:r>
                        <a:rPr lang="en-US" dirty="0" err="1">
                          <a:latin typeface="Calibri" panose="020F0502020204030204" pitchFamily="34" charset="0"/>
                          <a:cs typeface="Calibri" panose="020F0502020204030204" pitchFamily="34" charset="0"/>
                        </a:rPr>
                        <a:t>Df_Airport_Codes</a:t>
                      </a:r>
                      <a:endParaRPr lang="en-US" dirty="0">
                        <a:latin typeface="Calibri" panose="020F0502020204030204" pitchFamily="34" charset="0"/>
                        <a:cs typeface="Calibri" panose="020F0502020204030204" pitchFamily="34" charset="0"/>
                      </a:endParaRPr>
                    </a:p>
                  </a:txBody>
                  <a:tcPr/>
                </a:tc>
                <a:tc>
                  <a:txBody>
                    <a:bodyPr/>
                    <a:lstStyle/>
                    <a:p>
                      <a:pPr algn="ctr"/>
                      <a:r>
                        <a:rPr lang="en-US" sz="1600" dirty="0"/>
                        <a:t>101</a:t>
                      </a:r>
                    </a:p>
                  </a:txBody>
                  <a:tcPr/>
                </a:tc>
                <a:extLst>
                  <a:ext uri="{0D108BD9-81ED-4DB2-BD59-A6C34878D82A}">
                    <a16:rowId xmlns:a16="http://schemas.microsoft.com/office/drawing/2014/main" val="3297918312"/>
                  </a:ext>
                </a:extLst>
              </a:tr>
              <a:tr h="298686">
                <a:tc>
                  <a:txBody>
                    <a:bodyPr/>
                    <a:lstStyle/>
                    <a:p>
                      <a:pPr algn="ctr"/>
                      <a:r>
                        <a:rPr lang="en-US" dirty="0" err="1">
                          <a:latin typeface="Calibri" panose="020F0502020204030204" pitchFamily="34" charset="0"/>
                          <a:cs typeface="Calibri" panose="020F0502020204030204" pitchFamily="34" charset="0"/>
                        </a:rPr>
                        <a:t>df_Flights</a:t>
                      </a:r>
                      <a:endParaRPr lang="en-US" dirty="0">
                        <a:latin typeface="Calibri" panose="020F0502020204030204" pitchFamily="34" charset="0"/>
                        <a:cs typeface="Calibri" panose="020F0502020204030204" pitchFamily="34" charset="0"/>
                      </a:endParaRPr>
                    </a:p>
                  </a:txBody>
                  <a:tcPr/>
                </a:tc>
                <a:tc>
                  <a:txBody>
                    <a:bodyPr/>
                    <a:lstStyle/>
                    <a:p>
                      <a:pPr algn="ctr"/>
                      <a:r>
                        <a:rPr lang="en-US" sz="1600" dirty="0"/>
                        <a:t>4545</a:t>
                      </a:r>
                    </a:p>
                  </a:txBody>
                  <a:tcPr/>
                </a:tc>
                <a:extLst>
                  <a:ext uri="{0D108BD9-81ED-4DB2-BD59-A6C34878D82A}">
                    <a16:rowId xmlns:a16="http://schemas.microsoft.com/office/drawing/2014/main" val="3725779078"/>
                  </a:ext>
                </a:extLst>
              </a:tr>
              <a:tr h="298686">
                <a:tc>
                  <a:txBody>
                    <a:bodyPr/>
                    <a:lstStyle/>
                    <a:p>
                      <a:pPr algn="ctr"/>
                      <a:r>
                        <a:rPr lang="en-US" dirty="0" err="1">
                          <a:latin typeface="Calibri" panose="020F0502020204030204" pitchFamily="34" charset="0"/>
                          <a:cs typeface="Calibri" panose="020F0502020204030204" pitchFamily="34" charset="0"/>
                        </a:rPr>
                        <a:t>Df_Tickets</a:t>
                      </a:r>
                      <a:endParaRPr lang="en-US" dirty="0">
                        <a:latin typeface="Calibri" panose="020F0502020204030204" pitchFamily="34" charset="0"/>
                        <a:cs typeface="Calibri" panose="020F0502020204030204" pitchFamily="34" charset="0"/>
                      </a:endParaRPr>
                    </a:p>
                  </a:txBody>
                  <a:tcPr/>
                </a:tc>
                <a:tc>
                  <a:txBody>
                    <a:bodyPr/>
                    <a:lstStyle/>
                    <a:p>
                      <a:pPr algn="ctr"/>
                      <a:r>
                        <a:rPr lang="en-US" sz="1600" dirty="0"/>
                        <a:t>71898</a:t>
                      </a:r>
                    </a:p>
                  </a:txBody>
                  <a:tcPr/>
                </a:tc>
                <a:extLst>
                  <a:ext uri="{0D108BD9-81ED-4DB2-BD59-A6C34878D82A}">
                    <a16:rowId xmlns:a16="http://schemas.microsoft.com/office/drawing/2014/main" val="1522578601"/>
                  </a:ext>
                </a:extLst>
              </a:tr>
            </a:tbl>
          </a:graphicData>
        </a:graphic>
      </p:graphicFrame>
      <p:graphicFrame>
        <p:nvGraphicFramePr>
          <p:cNvPr id="15" name="Table 12">
            <a:extLst>
              <a:ext uri="{FF2B5EF4-FFF2-40B4-BE49-F238E27FC236}">
                <a16:creationId xmlns:a16="http://schemas.microsoft.com/office/drawing/2014/main" id="{ABEDAA76-E37B-2EAE-7F6B-715DA900BCAB}"/>
              </a:ext>
            </a:extLst>
          </p:cNvPr>
          <p:cNvGraphicFramePr>
            <a:graphicFrameLocks noGrp="1"/>
          </p:cNvGraphicFramePr>
          <p:nvPr>
            <p:extLst>
              <p:ext uri="{D42A27DB-BD31-4B8C-83A1-F6EECF244321}">
                <p14:modId xmlns:p14="http://schemas.microsoft.com/office/powerpoint/2010/main" val="1599726365"/>
              </p:ext>
            </p:extLst>
          </p:nvPr>
        </p:nvGraphicFramePr>
        <p:xfrm>
          <a:off x="426026" y="4687450"/>
          <a:ext cx="9362210" cy="1463040"/>
        </p:xfrm>
        <a:graphic>
          <a:graphicData uri="http://schemas.openxmlformats.org/drawingml/2006/table">
            <a:tbl>
              <a:tblPr firstRow="1" bandRow="1">
                <a:tableStyleId>{5C22544A-7EE6-4342-B048-85BDC9FD1C3A}</a:tableStyleId>
              </a:tblPr>
              <a:tblGrid>
                <a:gridCol w="2311982">
                  <a:extLst>
                    <a:ext uri="{9D8B030D-6E8A-4147-A177-3AD203B41FA5}">
                      <a16:colId xmlns:a16="http://schemas.microsoft.com/office/drawing/2014/main" val="3621507555"/>
                    </a:ext>
                  </a:extLst>
                </a:gridCol>
                <a:gridCol w="3525114">
                  <a:extLst>
                    <a:ext uri="{9D8B030D-6E8A-4147-A177-3AD203B41FA5}">
                      <a16:colId xmlns:a16="http://schemas.microsoft.com/office/drawing/2014/main" val="4009024051"/>
                    </a:ext>
                  </a:extLst>
                </a:gridCol>
                <a:gridCol w="3525114">
                  <a:extLst>
                    <a:ext uri="{9D8B030D-6E8A-4147-A177-3AD203B41FA5}">
                      <a16:colId xmlns:a16="http://schemas.microsoft.com/office/drawing/2014/main" val="1131425120"/>
                    </a:ext>
                  </a:extLst>
                </a:gridCol>
              </a:tblGrid>
              <a:tr h="298686">
                <a:tc>
                  <a:txBody>
                    <a:bodyPr/>
                    <a:lstStyle/>
                    <a:p>
                      <a:pPr algn="ctr"/>
                      <a:r>
                        <a:rPr lang="en-US" dirty="0"/>
                        <a:t>Files</a:t>
                      </a:r>
                    </a:p>
                  </a:txBody>
                  <a:tcPr/>
                </a:tc>
                <a:tc>
                  <a:txBody>
                    <a:bodyPr/>
                    <a:lstStyle/>
                    <a:p>
                      <a:pPr algn="ctr"/>
                      <a:r>
                        <a:rPr lang="en-US" dirty="0"/>
                        <a:t>Before subset</a:t>
                      </a:r>
                    </a:p>
                  </a:txBody>
                  <a:tcPr/>
                </a:tc>
                <a:tc>
                  <a:txBody>
                    <a:bodyPr/>
                    <a:lstStyle/>
                    <a:p>
                      <a:pPr algn="ctr"/>
                      <a:r>
                        <a:rPr lang="en-US" dirty="0"/>
                        <a:t>After subset</a:t>
                      </a:r>
                    </a:p>
                  </a:txBody>
                  <a:tcPr/>
                </a:tc>
                <a:extLst>
                  <a:ext uri="{0D108BD9-81ED-4DB2-BD59-A6C34878D82A}">
                    <a16:rowId xmlns:a16="http://schemas.microsoft.com/office/drawing/2014/main" val="3909282449"/>
                  </a:ext>
                </a:extLst>
              </a:tr>
              <a:tr h="298686">
                <a:tc>
                  <a:txBody>
                    <a:bodyPr/>
                    <a:lstStyle/>
                    <a:p>
                      <a:pPr algn="ctr"/>
                      <a:r>
                        <a:rPr lang="en-US" dirty="0" err="1">
                          <a:latin typeface="Calibri" panose="020F0502020204030204" pitchFamily="34" charset="0"/>
                          <a:cs typeface="Calibri" panose="020F0502020204030204" pitchFamily="34" charset="0"/>
                        </a:rPr>
                        <a:t>Df_Airport_Codes</a:t>
                      </a:r>
                      <a:endParaRPr lang="en-US" dirty="0">
                        <a:latin typeface="Calibri" panose="020F0502020204030204" pitchFamily="34" charset="0"/>
                        <a:cs typeface="Calibri" panose="020F0502020204030204" pitchFamily="34" charset="0"/>
                      </a:endParaRPr>
                    </a:p>
                  </a:txBody>
                  <a:tcPr/>
                </a:tc>
                <a:tc>
                  <a:txBody>
                    <a:bodyPr/>
                    <a:lstStyle/>
                    <a:p>
                      <a:pPr algn="ctr"/>
                      <a:r>
                        <a:rPr lang="en-US" sz="1600" dirty="0"/>
                        <a:t>55268</a:t>
                      </a:r>
                    </a:p>
                  </a:txBody>
                  <a:tcPr/>
                </a:tc>
                <a:tc>
                  <a:txBody>
                    <a:bodyPr/>
                    <a:lstStyle/>
                    <a:p>
                      <a:pPr algn="ctr"/>
                      <a:r>
                        <a:rPr lang="en-US" sz="1600" dirty="0"/>
                        <a:t>858</a:t>
                      </a:r>
                    </a:p>
                  </a:txBody>
                  <a:tcPr/>
                </a:tc>
                <a:extLst>
                  <a:ext uri="{0D108BD9-81ED-4DB2-BD59-A6C34878D82A}">
                    <a16:rowId xmlns:a16="http://schemas.microsoft.com/office/drawing/2014/main" val="3297918312"/>
                  </a:ext>
                </a:extLst>
              </a:tr>
              <a:tr h="298686">
                <a:tc>
                  <a:txBody>
                    <a:bodyPr/>
                    <a:lstStyle/>
                    <a:p>
                      <a:pPr algn="ctr"/>
                      <a:r>
                        <a:rPr lang="en-US" dirty="0" err="1">
                          <a:latin typeface="Calibri" panose="020F0502020204030204" pitchFamily="34" charset="0"/>
                          <a:cs typeface="Calibri" panose="020F0502020204030204" pitchFamily="34" charset="0"/>
                        </a:rPr>
                        <a:t>df_Flights</a:t>
                      </a:r>
                      <a:endParaRPr lang="en-US" dirty="0">
                        <a:latin typeface="Calibri" panose="020F0502020204030204" pitchFamily="34" charset="0"/>
                        <a:cs typeface="Calibri" panose="020F0502020204030204" pitchFamily="34" charset="0"/>
                      </a:endParaRPr>
                    </a:p>
                  </a:txBody>
                  <a:tcPr/>
                </a:tc>
                <a:tc>
                  <a:txBody>
                    <a:bodyPr/>
                    <a:lstStyle/>
                    <a:p>
                      <a:pPr algn="ctr"/>
                      <a:r>
                        <a:rPr lang="en-US" sz="1600" dirty="0"/>
                        <a:t>1911341</a:t>
                      </a:r>
                    </a:p>
                  </a:txBody>
                  <a:tcPr/>
                </a:tc>
                <a:tc>
                  <a:txBody>
                    <a:bodyPr/>
                    <a:lstStyle/>
                    <a:p>
                      <a:pPr algn="ctr"/>
                      <a:r>
                        <a:rPr lang="en-US" sz="1600" dirty="0"/>
                        <a:t>1859862</a:t>
                      </a:r>
                    </a:p>
                  </a:txBody>
                  <a:tcPr/>
                </a:tc>
                <a:extLst>
                  <a:ext uri="{0D108BD9-81ED-4DB2-BD59-A6C34878D82A}">
                    <a16:rowId xmlns:a16="http://schemas.microsoft.com/office/drawing/2014/main" val="3725779078"/>
                  </a:ext>
                </a:extLst>
              </a:tr>
              <a:tr h="298686">
                <a:tc>
                  <a:txBody>
                    <a:bodyPr/>
                    <a:lstStyle/>
                    <a:p>
                      <a:pPr algn="ctr"/>
                      <a:r>
                        <a:rPr lang="en-US" dirty="0" err="1">
                          <a:latin typeface="Calibri" panose="020F0502020204030204" pitchFamily="34" charset="0"/>
                          <a:cs typeface="Calibri" panose="020F0502020204030204" pitchFamily="34" charset="0"/>
                        </a:rPr>
                        <a:t>Df_Tickets</a:t>
                      </a:r>
                      <a:endParaRPr lang="en-US" dirty="0">
                        <a:latin typeface="Calibri" panose="020F0502020204030204" pitchFamily="34" charset="0"/>
                        <a:cs typeface="Calibri" panose="020F0502020204030204" pitchFamily="34" charset="0"/>
                      </a:endParaRPr>
                    </a:p>
                  </a:txBody>
                  <a:tcPr/>
                </a:tc>
                <a:tc>
                  <a:txBody>
                    <a:bodyPr/>
                    <a:lstStyle/>
                    <a:p>
                      <a:pPr algn="ctr"/>
                      <a:r>
                        <a:rPr lang="en-US" sz="1600" dirty="0"/>
                        <a:t>1095387</a:t>
                      </a:r>
                    </a:p>
                  </a:txBody>
                  <a:tcPr/>
                </a:tc>
                <a:tc>
                  <a:txBody>
                    <a:bodyPr/>
                    <a:lstStyle/>
                    <a:p>
                      <a:pPr algn="ctr"/>
                      <a:r>
                        <a:rPr lang="en-US" sz="1600" dirty="0"/>
                        <a:t>661036</a:t>
                      </a:r>
                    </a:p>
                  </a:txBody>
                  <a:tcPr/>
                </a:tc>
                <a:extLst>
                  <a:ext uri="{0D108BD9-81ED-4DB2-BD59-A6C34878D82A}">
                    <a16:rowId xmlns:a16="http://schemas.microsoft.com/office/drawing/2014/main" val="1522578601"/>
                  </a:ext>
                </a:extLst>
              </a:tr>
            </a:tbl>
          </a:graphicData>
        </a:graphic>
      </p:graphicFrame>
      <p:pic>
        <p:nvPicPr>
          <p:cNvPr id="3" name="Picture 2" descr="Text&#10;&#10;Description automatically generated with medium confidence">
            <a:extLst>
              <a:ext uri="{FF2B5EF4-FFF2-40B4-BE49-F238E27FC236}">
                <a16:creationId xmlns:a16="http://schemas.microsoft.com/office/drawing/2014/main" id="{CB9DD644-2C9F-D53F-05BD-A324A2D00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003" y="2649108"/>
            <a:ext cx="4143155" cy="620561"/>
          </a:xfrm>
          <a:prstGeom prst="rect">
            <a:avLst/>
          </a:prstGeom>
        </p:spPr>
      </p:pic>
      <p:pic>
        <p:nvPicPr>
          <p:cNvPr id="6" name="Picture 5">
            <a:extLst>
              <a:ext uri="{FF2B5EF4-FFF2-40B4-BE49-F238E27FC236}">
                <a16:creationId xmlns:a16="http://schemas.microsoft.com/office/drawing/2014/main" id="{7E8260F2-838C-F77A-2305-C2B2E9526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026" y="6233786"/>
            <a:ext cx="7772400" cy="507744"/>
          </a:xfrm>
          <a:prstGeom prst="rect">
            <a:avLst/>
          </a:prstGeom>
        </p:spPr>
      </p:pic>
    </p:spTree>
    <p:extLst>
      <p:ext uri="{BB962C8B-B14F-4D97-AF65-F5344CB8AC3E}">
        <p14:creationId xmlns:p14="http://schemas.microsoft.com/office/powerpoint/2010/main" val="346937855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p:nvPr/>
        </p:nvCxnSpPr>
        <p:spPr>
          <a:xfrm flipH="1">
            <a:off x="1852735" y="915328"/>
            <a:ext cx="7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85">
            <a:extLst>
              <a:ext uri="{FF2B5EF4-FFF2-40B4-BE49-F238E27FC236}">
                <a16:creationId xmlns:a16="http://schemas.microsoft.com/office/drawing/2014/main" id="{0CEADA0F-3A8C-AB26-FB8E-4105AA7EC85A}"/>
              </a:ext>
            </a:extLst>
          </p:cNvPr>
          <p:cNvSpPr/>
          <p:nvPr/>
        </p:nvSpPr>
        <p:spPr>
          <a:xfrm>
            <a:off x="87438" y="271362"/>
            <a:ext cx="5835380" cy="52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sym typeface="+mn-lt"/>
              </a:rPr>
              <a:t>Data Quality Checks &amp; Cleansing</a:t>
            </a:r>
          </a:p>
        </p:txBody>
      </p:sp>
      <p:sp>
        <p:nvSpPr>
          <p:cNvPr id="5" name="TextBox 4">
            <a:extLst>
              <a:ext uri="{FF2B5EF4-FFF2-40B4-BE49-F238E27FC236}">
                <a16:creationId xmlns:a16="http://schemas.microsoft.com/office/drawing/2014/main" id="{E5C1D7D2-F9BF-D888-2DC4-921DDABFCD6D}"/>
              </a:ext>
            </a:extLst>
          </p:cNvPr>
          <p:cNvSpPr txBox="1"/>
          <p:nvPr/>
        </p:nvSpPr>
        <p:spPr>
          <a:xfrm>
            <a:off x="426026" y="1231326"/>
            <a:ext cx="10338956" cy="4801314"/>
          </a:xfrm>
          <a:prstGeom prst="rect">
            <a:avLst/>
          </a:prstGeom>
          <a:noFill/>
        </p:spPr>
        <p:txBody>
          <a:bodyPr wrap="square" rtlCol="0">
            <a:spAutoFit/>
          </a:bodyPr>
          <a:lstStyle/>
          <a:p>
            <a:r>
              <a:rPr lang="en-US" b="1" dirty="0">
                <a:latin typeface="Calibri" panose="020F0502020204030204" pitchFamily="34" charset="0"/>
              </a:rPr>
              <a:t>3</a:t>
            </a:r>
            <a:r>
              <a:rPr lang="en-US" sz="1800" b="1" dirty="0">
                <a:effectLst/>
                <a:latin typeface="Calibri" panose="020F0502020204030204" pitchFamily="34" charset="0"/>
              </a:rPr>
              <a:t>. Removing Unnecessary Columns to have a good analysis </a:t>
            </a:r>
            <a:endParaRPr lang="en-US" dirty="0">
              <a:effectLst/>
            </a:endParaRPr>
          </a:p>
          <a:p>
            <a:r>
              <a:rPr lang="en-US" sz="1800" dirty="0">
                <a:effectLst/>
                <a:latin typeface="Calibri" panose="020F0502020204030204" pitchFamily="34" charset="0"/>
              </a:rPr>
              <a:t>To have the best analysis we need to keep only the important pieces and discard other pieces of information. </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altLang="zh-CN" b="1" i="0" dirty="0">
                <a:effectLst/>
                <a:latin typeface="Calibri" panose="020F0502020204030204" pitchFamily="34" charset="0"/>
                <a:cs typeface="Calibri" panose="020F0502020204030204" pitchFamily="34" charset="0"/>
              </a:rPr>
              <a:t>4.</a:t>
            </a:r>
            <a:r>
              <a:rPr lang="zh-CN" altLang="en-US" b="1" i="0" dirty="0">
                <a:effectLst/>
                <a:latin typeface="Calibri" panose="020F0502020204030204" pitchFamily="34" charset="0"/>
                <a:cs typeface="Calibri" panose="020F0502020204030204" pitchFamily="34" charset="0"/>
              </a:rPr>
              <a:t> </a:t>
            </a:r>
            <a:r>
              <a:rPr lang="en-US" altLang="zh-CN" b="1" i="0" dirty="0">
                <a:effectLst/>
                <a:latin typeface="Calibri" panose="020F0502020204030204" pitchFamily="34" charset="0"/>
                <a:cs typeface="Calibri" panose="020F0502020204030204" pitchFamily="34" charset="0"/>
              </a:rPr>
              <a:t>Typecasting </a:t>
            </a:r>
            <a:r>
              <a:rPr lang="en-US" altLang="zh-CN" b="1" dirty="0">
                <a:latin typeface="Calibri" panose="020F0502020204030204" pitchFamily="34" charset="0"/>
                <a:cs typeface="Calibri" panose="020F0502020204030204" pitchFamily="34" charset="0"/>
              </a:rPr>
              <a:t>S</a:t>
            </a:r>
            <a:r>
              <a:rPr lang="en-US" altLang="zh-CN" b="1" i="0" dirty="0">
                <a:effectLst/>
                <a:latin typeface="Calibri" panose="020F0502020204030204" pitchFamily="34" charset="0"/>
                <a:cs typeface="Calibri" panose="020F0502020204030204" pitchFamily="34" charset="0"/>
              </a:rPr>
              <a:t>ome </a:t>
            </a:r>
            <a:r>
              <a:rPr lang="en-US" altLang="zh-CN" b="1" dirty="0">
                <a:latin typeface="Calibri" panose="020F0502020204030204" pitchFamily="34" charset="0"/>
                <a:cs typeface="Calibri" panose="020F0502020204030204" pitchFamily="34" charset="0"/>
              </a:rPr>
              <a:t>O</a:t>
            </a:r>
            <a:r>
              <a:rPr lang="en-US" altLang="zh-CN" b="1" i="0" dirty="0">
                <a:effectLst/>
                <a:latin typeface="Calibri" panose="020F0502020204030204" pitchFamily="34" charset="0"/>
                <a:cs typeface="Calibri" panose="020F0502020204030204" pitchFamily="34" charset="0"/>
              </a:rPr>
              <a:t>bject </a:t>
            </a:r>
            <a:r>
              <a:rPr lang="en-US" altLang="zh-CN" b="1" dirty="0">
                <a:latin typeface="Calibri" panose="020F0502020204030204" pitchFamily="34" charset="0"/>
                <a:cs typeface="Calibri" panose="020F0502020204030204" pitchFamily="34" charset="0"/>
              </a:rPr>
              <a:t>C</a:t>
            </a:r>
            <a:r>
              <a:rPr lang="en-US" altLang="zh-CN" b="1" i="0" dirty="0">
                <a:effectLst/>
                <a:latin typeface="Calibri" panose="020F0502020204030204" pitchFamily="34" charset="0"/>
                <a:cs typeface="Calibri" panose="020F0502020204030204" pitchFamily="34" charset="0"/>
              </a:rPr>
              <a:t>olumns to Float</a:t>
            </a:r>
          </a:p>
          <a:p>
            <a:r>
              <a:rPr lang="en-US" b="0" i="0" dirty="0">
                <a:effectLst/>
                <a:latin typeface="-apple-system"/>
              </a:rPr>
              <a:t>In the </a:t>
            </a:r>
            <a:r>
              <a:rPr lang="en-US" b="0" i="0" dirty="0" err="1">
                <a:effectLst/>
                <a:latin typeface="-apple-system"/>
              </a:rPr>
              <a:t>df_Flights</a:t>
            </a:r>
            <a:r>
              <a:rPr lang="en-US" b="0" i="0" dirty="0">
                <a:effectLst/>
                <a:latin typeface="-apple-system"/>
              </a:rPr>
              <a:t> dataset, typecasting the columns ”DISTANCE” and ”AIR_TIME” from the object into float. </a:t>
            </a:r>
          </a:p>
          <a:p>
            <a:endParaRPr lang="en-US"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5. Handle null value </a:t>
            </a:r>
          </a:p>
          <a:p>
            <a:r>
              <a:rPr lang="en-US" dirty="0">
                <a:latin typeface="Calibri" panose="020F0502020204030204" pitchFamily="34" charset="0"/>
                <a:cs typeface="Calibri" panose="020F0502020204030204" pitchFamily="34" charset="0"/>
              </a:rPr>
              <a:t>Since the percentage of missing values is small, so I’d like to drop them.</a:t>
            </a:r>
            <a:endParaRPr lang="en-US" dirty="0">
              <a:effectLst/>
              <a:latin typeface="Calibri" panose="020F0502020204030204" pitchFamily="34" charset="0"/>
              <a:cs typeface="Calibri" panose="020F0502020204030204" pitchFamily="34" charset="0"/>
            </a:endParaRPr>
          </a:p>
          <a:p>
            <a:endParaRPr lang="en-US" dirty="0">
              <a:effectLst/>
              <a:latin typeface="Calibri" panose="020F0502020204030204" pitchFamily="34" charset="0"/>
              <a:cs typeface="Calibri" panose="020F0502020204030204" pitchFamily="34" charset="0"/>
            </a:endParaRPr>
          </a:p>
          <a:p>
            <a:endParaRPr lang="en-US" dirty="0">
              <a:effectLst/>
              <a:latin typeface="Calibri" panose="020F0502020204030204" pitchFamily="34" charset="0"/>
              <a:cs typeface="Calibri" panose="020F0502020204030204" pitchFamily="34" charset="0"/>
            </a:endParaRPr>
          </a:p>
        </p:txBody>
      </p:sp>
      <p:graphicFrame>
        <p:nvGraphicFramePr>
          <p:cNvPr id="2" name="Table 11">
            <a:extLst>
              <a:ext uri="{FF2B5EF4-FFF2-40B4-BE49-F238E27FC236}">
                <a16:creationId xmlns:a16="http://schemas.microsoft.com/office/drawing/2014/main" id="{CC572059-D319-4339-CB21-17A9073B8721}"/>
              </a:ext>
            </a:extLst>
          </p:cNvPr>
          <p:cNvGraphicFramePr>
            <a:graphicFrameLocks noGrp="1"/>
          </p:cNvGraphicFramePr>
          <p:nvPr>
            <p:extLst>
              <p:ext uri="{D42A27DB-BD31-4B8C-83A1-F6EECF244321}">
                <p14:modId xmlns:p14="http://schemas.microsoft.com/office/powerpoint/2010/main" val="1799900153"/>
              </p:ext>
            </p:extLst>
          </p:nvPr>
        </p:nvGraphicFramePr>
        <p:xfrm>
          <a:off x="426026" y="1851813"/>
          <a:ext cx="10713029" cy="1463040"/>
        </p:xfrm>
        <a:graphic>
          <a:graphicData uri="http://schemas.openxmlformats.org/drawingml/2006/table">
            <a:tbl>
              <a:tblPr firstRow="1" bandRow="1">
                <a:tableStyleId>{5C22544A-7EE6-4342-B048-85BDC9FD1C3A}</a:tableStyleId>
              </a:tblPr>
              <a:tblGrid>
                <a:gridCol w="1735283">
                  <a:extLst>
                    <a:ext uri="{9D8B030D-6E8A-4147-A177-3AD203B41FA5}">
                      <a16:colId xmlns:a16="http://schemas.microsoft.com/office/drawing/2014/main" val="3718785647"/>
                    </a:ext>
                  </a:extLst>
                </a:gridCol>
                <a:gridCol w="8977746">
                  <a:extLst>
                    <a:ext uri="{9D8B030D-6E8A-4147-A177-3AD203B41FA5}">
                      <a16:colId xmlns:a16="http://schemas.microsoft.com/office/drawing/2014/main" val="49173014"/>
                    </a:ext>
                  </a:extLst>
                </a:gridCol>
              </a:tblGrid>
              <a:tr h="345536">
                <a:tc>
                  <a:txBody>
                    <a:bodyPr/>
                    <a:lstStyle/>
                    <a:p>
                      <a:pPr algn="ctr"/>
                      <a:r>
                        <a:rPr lang="en-US" dirty="0"/>
                        <a:t>Files</a:t>
                      </a:r>
                    </a:p>
                  </a:txBody>
                  <a:tcPr/>
                </a:tc>
                <a:tc>
                  <a:txBody>
                    <a:bodyPr/>
                    <a:lstStyle/>
                    <a:p>
                      <a:pPr algn="ctr"/>
                      <a:r>
                        <a:rPr lang="en-US" dirty="0"/>
                        <a:t>Columns Removed</a:t>
                      </a:r>
                    </a:p>
                  </a:txBody>
                  <a:tcPr/>
                </a:tc>
                <a:extLst>
                  <a:ext uri="{0D108BD9-81ED-4DB2-BD59-A6C34878D82A}">
                    <a16:rowId xmlns:a16="http://schemas.microsoft.com/office/drawing/2014/main" val="3378689640"/>
                  </a:ext>
                </a:extLst>
              </a:tr>
              <a:tr h="345536">
                <a:tc>
                  <a:txBody>
                    <a:bodyPr/>
                    <a:lstStyle/>
                    <a:p>
                      <a:pPr algn="ctr"/>
                      <a:r>
                        <a:rPr lang="en-US" dirty="0" err="1">
                          <a:latin typeface="Times New Roman" panose="02020603050405020304" pitchFamily="18" charset="0"/>
                          <a:cs typeface="Times New Roman" panose="02020603050405020304" pitchFamily="18" charset="0"/>
                        </a:rPr>
                        <a:t>Airport_Codes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'NAME','CONTINENT','ISO_COUNTRY','MUNICIPALITY','COORDINATES','ELEVATION_FT'</a:t>
                      </a:r>
                    </a:p>
                  </a:txBody>
                  <a:tcPr/>
                </a:tc>
                <a:extLst>
                  <a:ext uri="{0D108BD9-81ED-4DB2-BD59-A6C34878D82A}">
                    <a16:rowId xmlns:a16="http://schemas.microsoft.com/office/drawing/2014/main" val="2095644410"/>
                  </a:ext>
                </a:extLst>
              </a:tr>
              <a:tr h="345536">
                <a:tc>
                  <a:txBody>
                    <a:bodyPr/>
                    <a:lstStyle/>
                    <a:p>
                      <a:pPr algn="ctr"/>
                      <a:r>
                        <a:rPr lang="en-US" dirty="0">
                          <a:latin typeface="Times New Roman" panose="02020603050405020304" pitchFamily="18" charset="0"/>
                          <a:cs typeface="Times New Roman" panose="02020603050405020304" pitchFamily="18" charset="0"/>
                        </a:rPr>
                        <a:t>Flights</a:t>
                      </a:r>
                    </a:p>
                  </a:txBody>
                  <a:tcPr/>
                </a:tc>
                <a:tc>
                  <a:txBody>
                    <a:bodyPr/>
                    <a:lstStyle/>
                    <a:p>
                      <a:r>
                        <a:rPr lang="en-US" sz="1400" dirty="0">
                          <a:latin typeface="Times New Roman" panose="02020603050405020304" pitchFamily="18" charset="0"/>
                          <a:cs typeface="Times New Roman" panose="02020603050405020304" pitchFamily="18" charset="0"/>
                        </a:rPr>
                        <a:t>'OP_CARRIER','FL_DATE','OP_CARRIER_FL_NUM','CANCELLED','ORIGIN_AIRPORT_ID','DEST_AIRPORT_ID'</a:t>
                      </a:r>
                    </a:p>
                  </a:txBody>
                  <a:tcPr/>
                </a:tc>
                <a:extLst>
                  <a:ext uri="{0D108BD9-81ED-4DB2-BD59-A6C34878D82A}">
                    <a16:rowId xmlns:a16="http://schemas.microsoft.com/office/drawing/2014/main" val="2325642494"/>
                  </a:ext>
                </a:extLst>
              </a:tr>
              <a:tr h="345536">
                <a:tc>
                  <a:txBody>
                    <a:bodyPr/>
                    <a:lstStyle/>
                    <a:p>
                      <a:pPr algn="ctr"/>
                      <a:r>
                        <a:rPr lang="en-US" dirty="0">
                          <a:latin typeface="Times New Roman" panose="02020603050405020304" pitchFamily="18" charset="0"/>
                          <a:cs typeface="Times New Roman" panose="02020603050405020304" pitchFamily="18" charset="0"/>
                        </a:rPr>
                        <a:t>Tickets</a:t>
                      </a:r>
                    </a:p>
                  </a:txBody>
                  <a:tcPr/>
                </a:tc>
                <a:tc>
                  <a:txBody>
                    <a:bodyPr/>
                    <a:lstStyle/>
                    <a:p>
                      <a:r>
                        <a:rPr lang="en-US" sz="1200" dirty="0"/>
                        <a:t>'ITIN_ID’, 'YEAR’, 'QUARTER’, 'ORIGIN_COUNTRY’, 'ORIGIN_STATE_ABR’, 'ROUNDTRIP’,’REPORTING_CARRIER’</a:t>
                      </a:r>
                    </a:p>
                  </a:txBody>
                  <a:tcPr/>
                </a:tc>
                <a:extLst>
                  <a:ext uri="{0D108BD9-81ED-4DB2-BD59-A6C34878D82A}">
                    <a16:rowId xmlns:a16="http://schemas.microsoft.com/office/drawing/2014/main" val="2704835369"/>
                  </a:ext>
                </a:extLst>
              </a:tr>
            </a:tbl>
          </a:graphicData>
        </a:graphic>
      </p:graphicFrame>
      <p:graphicFrame>
        <p:nvGraphicFramePr>
          <p:cNvPr id="3" name="Table 12">
            <a:extLst>
              <a:ext uri="{FF2B5EF4-FFF2-40B4-BE49-F238E27FC236}">
                <a16:creationId xmlns:a16="http://schemas.microsoft.com/office/drawing/2014/main" id="{F4FE8D83-53FA-151D-C035-BEEEFC14C421}"/>
              </a:ext>
            </a:extLst>
          </p:cNvPr>
          <p:cNvGraphicFramePr>
            <a:graphicFrameLocks noGrp="1"/>
          </p:cNvGraphicFramePr>
          <p:nvPr>
            <p:extLst>
              <p:ext uri="{D42A27DB-BD31-4B8C-83A1-F6EECF244321}">
                <p14:modId xmlns:p14="http://schemas.microsoft.com/office/powerpoint/2010/main" val="1960005436"/>
              </p:ext>
            </p:extLst>
          </p:nvPr>
        </p:nvGraphicFramePr>
        <p:xfrm>
          <a:off x="426026" y="5367610"/>
          <a:ext cx="6899566" cy="1463040"/>
        </p:xfrm>
        <a:graphic>
          <a:graphicData uri="http://schemas.openxmlformats.org/drawingml/2006/table">
            <a:tbl>
              <a:tblPr firstRow="1" bandRow="1">
                <a:tableStyleId>{5C22544A-7EE6-4342-B048-85BDC9FD1C3A}</a:tableStyleId>
              </a:tblPr>
              <a:tblGrid>
                <a:gridCol w="2732810">
                  <a:extLst>
                    <a:ext uri="{9D8B030D-6E8A-4147-A177-3AD203B41FA5}">
                      <a16:colId xmlns:a16="http://schemas.microsoft.com/office/drawing/2014/main" val="3621507555"/>
                    </a:ext>
                  </a:extLst>
                </a:gridCol>
                <a:gridCol w="4166756">
                  <a:extLst>
                    <a:ext uri="{9D8B030D-6E8A-4147-A177-3AD203B41FA5}">
                      <a16:colId xmlns:a16="http://schemas.microsoft.com/office/drawing/2014/main" val="4009024051"/>
                    </a:ext>
                  </a:extLst>
                </a:gridCol>
              </a:tblGrid>
              <a:tr h="298686">
                <a:tc>
                  <a:txBody>
                    <a:bodyPr/>
                    <a:lstStyle/>
                    <a:p>
                      <a:pPr algn="ctr"/>
                      <a:r>
                        <a:rPr lang="en-US" dirty="0"/>
                        <a:t>Files</a:t>
                      </a:r>
                    </a:p>
                  </a:txBody>
                  <a:tcPr/>
                </a:tc>
                <a:tc>
                  <a:txBody>
                    <a:bodyPr/>
                    <a:lstStyle/>
                    <a:p>
                      <a:pPr algn="ctr"/>
                      <a:r>
                        <a:rPr lang="en-US" dirty="0"/>
                        <a:t>Percentage of Null Value</a:t>
                      </a:r>
                    </a:p>
                  </a:txBody>
                  <a:tcPr/>
                </a:tc>
                <a:extLst>
                  <a:ext uri="{0D108BD9-81ED-4DB2-BD59-A6C34878D82A}">
                    <a16:rowId xmlns:a16="http://schemas.microsoft.com/office/drawing/2014/main" val="3909282449"/>
                  </a:ext>
                </a:extLst>
              </a:tr>
              <a:tr h="298686">
                <a:tc>
                  <a:txBody>
                    <a:bodyPr/>
                    <a:lstStyle/>
                    <a:p>
                      <a:pPr algn="ctr"/>
                      <a:r>
                        <a:rPr lang="en-US" dirty="0" err="1">
                          <a:latin typeface="Calibri" panose="020F0502020204030204" pitchFamily="34" charset="0"/>
                          <a:cs typeface="Calibri" panose="020F0502020204030204" pitchFamily="34" charset="0"/>
                        </a:rPr>
                        <a:t>Df_Airport_Codes</a:t>
                      </a:r>
                      <a:endParaRPr lang="en-US" dirty="0">
                        <a:latin typeface="Calibri" panose="020F0502020204030204" pitchFamily="34" charset="0"/>
                        <a:cs typeface="Calibri" panose="020F0502020204030204" pitchFamily="34" charset="0"/>
                      </a:endParaRPr>
                    </a:p>
                  </a:txBody>
                  <a:tcPr/>
                </a:tc>
                <a:tc>
                  <a:txBody>
                    <a:bodyPr/>
                    <a:lstStyle/>
                    <a:p>
                      <a:pPr algn="ctr"/>
                      <a:r>
                        <a:rPr lang="en-US" sz="1600" dirty="0"/>
                        <a:t>4%</a:t>
                      </a:r>
                    </a:p>
                  </a:txBody>
                  <a:tcPr/>
                </a:tc>
                <a:extLst>
                  <a:ext uri="{0D108BD9-81ED-4DB2-BD59-A6C34878D82A}">
                    <a16:rowId xmlns:a16="http://schemas.microsoft.com/office/drawing/2014/main" val="3297918312"/>
                  </a:ext>
                </a:extLst>
              </a:tr>
              <a:tr h="298686">
                <a:tc>
                  <a:txBody>
                    <a:bodyPr/>
                    <a:lstStyle/>
                    <a:p>
                      <a:pPr algn="ctr"/>
                      <a:r>
                        <a:rPr lang="en-US" dirty="0" err="1">
                          <a:latin typeface="Calibri" panose="020F0502020204030204" pitchFamily="34" charset="0"/>
                          <a:cs typeface="Calibri" panose="020F0502020204030204" pitchFamily="34" charset="0"/>
                        </a:rPr>
                        <a:t>df_Flights</a:t>
                      </a:r>
                      <a:endParaRPr lang="en-US" dirty="0">
                        <a:latin typeface="Calibri" panose="020F0502020204030204" pitchFamily="34" charset="0"/>
                        <a:cs typeface="Calibri" panose="020F0502020204030204" pitchFamily="34" charset="0"/>
                      </a:endParaRPr>
                    </a:p>
                  </a:txBody>
                  <a:tcPr/>
                </a:tc>
                <a:tc>
                  <a:txBody>
                    <a:bodyPr/>
                    <a:lstStyle/>
                    <a:p>
                      <a:pPr algn="ctr"/>
                      <a:r>
                        <a:rPr lang="en-US" sz="1600" dirty="0"/>
                        <a:t>0.5%</a:t>
                      </a:r>
                    </a:p>
                  </a:txBody>
                  <a:tcPr/>
                </a:tc>
                <a:extLst>
                  <a:ext uri="{0D108BD9-81ED-4DB2-BD59-A6C34878D82A}">
                    <a16:rowId xmlns:a16="http://schemas.microsoft.com/office/drawing/2014/main" val="3725779078"/>
                  </a:ext>
                </a:extLst>
              </a:tr>
              <a:tr h="298686">
                <a:tc>
                  <a:txBody>
                    <a:bodyPr/>
                    <a:lstStyle/>
                    <a:p>
                      <a:pPr algn="ctr"/>
                      <a:r>
                        <a:rPr lang="en-US" dirty="0" err="1">
                          <a:latin typeface="Calibri" panose="020F0502020204030204" pitchFamily="34" charset="0"/>
                          <a:cs typeface="Calibri" panose="020F0502020204030204" pitchFamily="34" charset="0"/>
                        </a:rPr>
                        <a:t>Df_Tickets</a:t>
                      </a:r>
                      <a:endParaRPr lang="en-US" dirty="0">
                        <a:latin typeface="Calibri" panose="020F0502020204030204" pitchFamily="34" charset="0"/>
                        <a:cs typeface="Calibri" panose="020F0502020204030204" pitchFamily="34" charset="0"/>
                      </a:endParaRPr>
                    </a:p>
                  </a:txBody>
                  <a:tcPr/>
                </a:tc>
                <a:tc>
                  <a:txBody>
                    <a:bodyPr/>
                    <a:lstStyle/>
                    <a:p>
                      <a:pPr algn="ctr"/>
                      <a:r>
                        <a:rPr lang="en-US" sz="1600" dirty="0"/>
                        <a:t>0.4%</a:t>
                      </a:r>
                    </a:p>
                  </a:txBody>
                  <a:tcPr/>
                </a:tc>
                <a:extLst>
                  <a:ext uri="{0D108BD9-81ED-4DB2-BD59-A6C34878D82A}">
                    <a16:rowId xmlns:a16="http://schemas.microsoft.com/office/drawing/2014/main" val="1522578601"/>
                  </a:ext>
                </a:extLst>
              </a:tr>
            </a:tbl>
          </a:graphicData>
        </a:graphic>
      </p:graphicFrame>
      <p:pic>
        <p:nvPicPr>
          <p:cNvPr id="6" name="Picture 5" descr="Text&#10;&#10;Description automatically generated">
            <a:extLst>
              <a:ext uri="{FF2B5EF4-FFF2-40B4-BE49-F238E27FC236}">
                <a16:creationId xmlns:a16="http://schemas.microsoft.com/office/drawing/2014/main" id="{DC8F91E9-FE7D-EE52-1F0C-C418D1DBA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40" y="4054099"/>
            <a:ext cx="4702155" cy="820572"/>
          </a:xfrm>
          <a:prstGeom prst="rect">
            <a:avLst/>
          </a:prstGeom>
        </p:spPr>
      </p:pic>
    </p:spTree>
    <p:extLst>
      <p:ext uri="{BB962C8B-B14F-4D97-AF65-F5344CB8AC3E}">
        <p14:creationId xmlns:p14="http://schemas.microsoft.com/office/powerpoint/2010/main" val="379700793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0"/>
            <a:ext cx="405406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4" name="组合 23">
            <a:extLst>
              <a:ext uri="{FF2B5EF4-FFF2-40B4-BE49-F238E27FC236}">
                <a16:creationId xmlns:a16="http://schemas.microsoft.com/office/drawing/2014/main" id="{57624EAB-D74F-4EF8-AEDD-B4ABCDAF3CA0}"/>
              </a:ext>
            </a:extLst>
          </p:cNvPr>
          <p:cNvGrpSpPr/>
          <p:nvPr/>
        </p:nvGrpSpPr>
        <p:grpSpPr>
          <a:xfrm>
            <a:off x="4481556" y="3194093"/>
            <a:ext cx="2156028" cy="1565434"/>
            <a:chOff x="1322752" y="4301234"/>
            <a:chExt cx="2210533" cy="1565434"/>
          </a:xfrm>
        </p:grpSpPr>
        <p:sp>
          <p:nvSpPr>
            <p:cNvPr id="25" name="文本框 24">
              <a:extLst>
                <a:ext uri="{FF2B5EF4-FFF2-40B4-BE49-F238E27FC236}">
                  <a16:creationId xmlns:a16="http://schemas.microsoft.com/office/drawing/2014/main" id="{64161DE4-4D2B-4050-A185-FBD5FE79AC3A}"/>
                </a:ext>
              </a:extLst>
            </p:cNvPr>
            <p:cNvSpPr txBox="1"/>
            <p:nvPr/>
          </p:nvSpPr>
          <p:spPr>
            <a:xfrm>
              <a:off x="1657016" y="4301234"/>
              <a:ext cx="1551772" cy="33855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lIns="0" rIns="0" rtlCol="0">
              <a:spAutoFit/>
            </a:bodyPr>
            <a:lstStyle/>
            <a:p>
              <a:pPr algn="ct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AIR_TIME</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26" name="文本框 25">
              <a:extLst>
                <a:ext uri="{FF2B5EF4-FFF2-40B4-BE49-F238E27FC236}">
                  <a16:creationId xmlns:a16="http://schemas.microsoft.com/office/drawing/2014/main" id="{56B8E382-9F15-4620-A2A7-C695A692D36A}"/>
                </a:ext>
              </a:extLst>
            </p:cNvPr>
            <p:cNvSpPr txBox="1"/>
            <p:nvPr/>
          </p:nvSpPr>
          <p:spPr>
            <a:xfrm>
              <a:off x="1322752" y="5035671"/>
              <a:ext cx="2210533" cy="830997"/>
            </a:xfrm>
            <a:prstGeom prst="rect">
              <a:avLst/>
            </a:prstGeom>
            <a:noFill/>
          </p:spPr>
          <p:txBody>
            <a:bodyPr wrap="square" lIns="0" rIns="0" rtlCol="0">
              <a:spAutoFit/>
            </a:bodyPr>
            <a:lstStyle/>
            <a:p>
              <a:pPr algn="ct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flight time  is an integer between 30 and 600 minutes.</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grpSp>
      <p:grpSp>
        <p:nvGrpSpPr>
          <p:cNvPr id="32" name="组合 31">
            <a:extLst>
              <a:ext uri="{FF2B5EF4-FFF2-40B4-BE49-F238E27FC236}">
                <a16:creationId xmlns:a16="http://schemas.microsoft.com/office/drawing/2014/main" id="{57624EAB-D74F-4EF8-AEDD-B4ABCDAF3CA0}"/>
              </a:ext>
            </a:extLst>
          </p:cNvPr>
          <p:cNvGrpSpPr/>
          <p:nvPr/>
        </p:nvGrpSpPr>
        <p:grpSpPr>
          <a:xfrm>
            <a:off x="6952964" y="3178211"/>
            <a:ext cx="2156028" cy="1560555"/>
            <a:chOff x="1304526" y="3109185"/>
            <a:chExt cx="2210533" cy="1560555"/>
          </a:xfrm>
        </p:grpSpPr>
        <p:sp>
          <p:nvSpPr>
            <p:cNvPr id="33" name="文本框 32">
              <a:extLst>
                <a:ext uri="{FF2B5EF4-FFF2-40B4-BE49-F238E27FC236}">
                  <a16:creationId xmlns:a16="http://schemas.microsoft.com/office/drawing/2014/main" id="{64161DE4-4D2B-4050-A185-FBD5FE79AC3A}"/>
                </a:ext>
              </a:extLst>
            </p:cNvPr>
            <p:cNvSpPr txBox="1"/>
            <p:nvPr/>
          </p:nvSpPr>
          <p:spPr>
            <a:xfrm>
              <a:off x="1507646" y="3109185"/>
              <a:ext cx="1949760" cy="33855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lIns="0" rIns="0" rtlCol="0">
              <a:spAutoFit/>
            </a:bodyPr>
            <a:lstStyle/>
            <a:p>
              <a:pPr algn="ct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OCCUPANCY_RATE</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34" name="文本框 33">
              <a:extLst>
                <a:ext uri="{FF2B5EF4-FFF2-40B4-BE49-F238E27FC236}">
                  <a16:creationId xmlns:a16="http://schemas.microsoft.com/office/drawing/2014/main" id="{56B8E382-9F15-4620-A2A7-C695A692D36A}"/>
                </a:ext>
              </a:extLst>
            </p:cNvPr>
            <p:cNvSpPr txBox="1"/>
            <p:nvPr/>
          </p:nvSpPr>
          <p:spPr>
            <a:xfrm>
              <a:off x="1304526" y="3838743"/>
              <a:ext cx="2210533" cy="830997"/>
            </a:xfrm>
            <a:prstGeom prst="rect">
              <a:avLst/>
            </a:prstGeom>
            <a:noFill/>
          </p:spPr>
          <p:txBody>
            <a:bodyPr wrap="square" lIns="0" rIns="0" rtlCol="0">
              <a:spAutoFit/>
            </a:bodyPr>
            <a:lstStyle/>
            <a:p>
              <a:pPr algn="ct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Occupancy of flight rate is a floating number is between 0 and 1.</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grpSp>
      <p:sp>
        <p:nvSpPr>
          <p:cNvPr id="47" name="文本框 46"/>
          <p:cNvSpPr txBox="1"/>
          <p:nvPr/>
        </p:nvSpPr>
        <p:spPr>
          <a:xfrm>
            <a:off x="696000" y="761420"/>
            <a:ext cx="3231426" cy="523220"/>
          </a:xfrm>
          <a:prstGeom prst="rect">
            <a:avLst/>
          </a:prstGeom>
          <a:noFill/>
        </p:spPr>
        <p:txBody>
          <a:bodyPr wrap="square" lIns="0" rIns="0" rtlCol="0">
            <a:spAutoFit/>
          </a:bodyPr>
          <a:lstStyle/>
          <a:p>
            <a:pPr>
              <a:spcBef>
                <a:spcPts val="600"/>
              </a:spcBef>
            </a:pPr>
            <a:r>
              <a:rPr lang="en-US" altLang="zh-CN" sz="2800" b="1" dirty="0">
                <a:solidFill>
                  <a:schemeClr val="bg1"/>
                </a:solidFill>
                <a:latin typeface="Times New Roman" panose="02020603050405020304" pitchFamily="18" charset="0"/>
                <a:cs typeface="Times New Roman" panose="02020603050405020304" pitchFamily="18" charset="0"/>
                <a:sym typeface="+mn-lt"/>
              </a:rPr>
              <a:t>Assumptions</a:t>
            </a:r>
          </a:p>
        </p:txBody>
      </p:sp>
      <p:cxnSp>
        <p:nvCxnSpPr>
          <p:cNvPr id="49" name="直接连接符 48"/>
          <p:cNvCxnSpPr/>
          <p:nvPr/>
        </p:nvCxnSpPr>
        <p:spPr>
          <a:xfrm flipH="1">
            <a:off x="596359" y="1512686"/>
            <a:ext cx="7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14">
            <a:extLst>
              <a:ext uri="{FF2B5EF4-FFF2-40B4-BE49-F238E27FC236}">
                <a16:creationId xmlns:a16="http://schemas.microsoft.com/office/drawing/2014/main" id="{37CCFEEC-79F4-1604-E679-DD027FCB6F39}"/>
              </a:ext>
            </a:extLst>
          </p:cNvPr>
          <p:cNvSpPr/>
          <p:nvPr/>
        </p:nvSpPr>
        <p:spPr>
          <a:xfrm>
            <a:off x="4810554" y="2956097"/>
            <a:ext cx="1513509" cy="81218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8" name="矩形 14">
            <a:extLst>
              <a:ext uri="{FF2B5EF4-FFF2-40B4-BE49-F238E27FC236}">
                <a16:creationId xmlns:a16="http://schemas.microsoft.com/office/drawing/2014/main" id="{3DC91C9D-F203-5758-CA41-EC028A6D9FB8}"/>
              </a:ext>
            </a:extLst>
          </p:cNvPr>
          <p:cNvSpPr/>
          <p:nvPr/>
        </p:nvSpPr>
        <p:spPr>
          <a:xfrm>
            <a:off x="7151076" y="2941395"/>
            <a:ext cx="1901685" cy="81218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11" name="矩形 14">
            <a:extLst>
              <a:ext uri="{FF2B5EF4-FFF2-40B4-BE49-F238E27FC236}">
                <a16:creationId xmlns:a16="http://schemas.microsoft.com/office/drawing/2014/main" id="{58D2251E-20ED-4AD6-369D-E42706803F35}"/>
              </a:ext>
            </a:extLst>
          </p:cNvPr>
          <p:cNvSpPr/>
          <p:nvPr/>
        </p:nvSpPr>
        <p:spPr>
          <a:xfrm>
            <a:off x="9786581" y="818445"/>
            <a:ext cx="1513509" cy="81218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55" name="TextBox 54">
            <a:extLst>
              <a:ext uri="{FF2B5EF4-FFF2-40B4-BE49-F238E27FC236}">
                <a16:creationId xmlns:a16="http://schemas.microsoft.com/office/drawing/2014/main" id="{93A7DFBE-09E1-F9B5-9AF0-8FB695793B3B}"/>
              </a:ext>
            </a:extLst>
          </p:cNvPr>
          <p:cNvSpPr txBox="1"/>
          <p:nvPr/>
        </p:nvSpPr>
        <p:spPr>
          <a:xfrm>
            <a:off x="9456069" y="1772489"/>
            <a:ext cx="2610389" cy="830997"/>
          </a:xfrm>
          <a:prstGeom prst="rect">
            <a:avLst/>
          </a:prstGeom>
          <a:noFill/>
        </p:spPr>
        <p:txBody>
          <a:bodyPr wrap="square" rtlCol="0">
            <a:spAutoFit/>
          </a:bodyPr>
          <a:lstStyle/>
          <a:p>
            <a: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t>Each airplane is dedicated to one round trip route between the 2 airports </a:t>
            </a:r>
          </a:p>
        </p:txBody>
      </p:sp>
      <p:sp>
        <p:nvSpPr>
          <p:cNvPr id="56" name="TextBox 55">
            <a:extLst>
              <a:ext uri="{FF2B5EF4-FFF2-40B4-BE49-F238E27FC236}">
                <a16:creationId xmlns:a16="http://schemas.microsoft.com/office/drawing/2014/main" id="{20EA5794-D3EF-3A40-F7D7-B27F2D07C30F}"/>
              </a:ext>
            </a:extLst>
          </p:cNvPr>
          <p:cNvSpPr txBox="1"/>
          <p:nvPr/>
        </p:nvSpPr>
        <p:spPr>
          <a:xfrm>
            <a:off x="10047048" y="1031550"/>
            <a:ext cx="992579" cy="369332"/>
          </a:xfrm>
          <a:prstGeom prst="rect">
            <a:avLst/>
          </a:prstGeom>
          <a:noFill/>
        </p:spPr>
        <p:txBody>
          <a:bodyPr wrap="non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Airplane</a:t>
            </a:r>
          </a:p>
        </p:txBody>
      </p:sp>
      <p:sp>
        <p:nvSpPr>
          <p:cNvPr id="2" name="文本框 13">
            <a:extLst>
              <a:ext uri="{FF2B5EF4-FFF2-40B4-BE49-F238E27FC236}">
                <a16:creationId xmlns:a16="http://schemas.microsoft.com/office/drawing/2014/main" id="{707BAC3F-F1B7-A6DB-5441-830F21E073E1}"/>
              </a:ext>
            </a:extLst>
          </p:cNvPr>
          <p:cNvSpPr txBox="1"/>
          <p:nvPr/>
        </p:nvSpPr>
        <p:spPr>
          <a:xfrm>
            <a:off x="571670" y="1731395"/>
            <a:ext cx="2829504" cy="2648802"/>
          </a:xfrm>
          <a:prstGeom prst="rect">
            <a:avLst/>
          </a:prstGeom>
          <a:noFill/>
        </p:spPr>
        <p:txBody>
          <a:bodyPr wrap="square" lIns="0" rIns="0" rtlCol="0">
            <a:spAutoFit/>
          </a:bodyPr>
          <a:lstStyle/>
          <a:p>
            <a:pPr>
              <a:lnSpc>
                <a:spcPct val="150000"/>
              </a:lnSpc>
              <a:spcAft>
                <a:spcPts val="1200"/>
              </a:spcAft>
            </a:pPr>
            <a:r>
              <a:rPr lang="en-US" dirty="0">
                <a:solidFill>
                  <a:schemeClr val="bg2"/>
                </a:solidFill>
                <a:latin typeface="Times New Roman" panose="02020603050405020304" pitchFamily="18" charset="0"/>
                <a:cs typeface="Times New Roman" panose="02020603050405020304" pitchFamily="18" charset="0"/>
              </a:rPr>
              <a:t>If you find yourself uncertain of what the “right” answer is, use your best judgment, make an assumption, document the rationale, and keep going. </a:t>
            </a:r>
          </a:p>
          <a:p>
            <a:pPr>
              <a:lnSpc>
                <a:spcPct val="150000"/>
              </a:lnSpc>
              <a:spcAft>
                <a:spcPts val="1200"/>
              </a:spcAft>
            </a:pPr>
            <a:endParaRPr lang="zh-CN" altLang="en-US" sz="1600" dirty="0">
              <a:solidFill>
                <a:schemeClr val="bg2"/>
              </a:solidFill>
              <a:latin typeface="Times New Roman" panose="02020603050405020304" pitchFamily="18" charset="0"/>
              <a:cs typeface="Times New Roman" panose="02020603050405020304" pitchFamily="18" charset="0"/>
              <a:sym typeface="+mn-lt"/>
            </a:endParaRPr>
          </a:p>
        </p:txBody>
      </p:sp>
      <p:grpSp>
        <p:nvGrpSpPr>
          <p:cNvPr id="4" name="组合 19">
            <a:extLst>
              <a:ext uri="{FF2B5EF4-FFF2-40B4-BE49-F238E27FC236}">
                <a16:creationId xmlns:a16="http://schemas.microsoft.com/office/drawing/2014/main" id="{57624EAB-D74F-4EF8-AEDD-B4ABCDAF3CA0}"/>
              </a:ext>
            </a:extLst>
          </p:cNvPr>
          <p:cNvGrpSpPr/>
          <p:nvPr/>
        </p:nvGrpSpPr>
        <p:grpSpPr>
          <a:xfrm>
            <a:off x="9245166" y="3194093"/>
            <a:ext cx="2529573" cy="1609315"/>
            <a:chOff x="1064158" y="3494596"/>
            <a:chExt cx="2593521" cy="1609315"/>
          </a:xfrm>
        </p:grpSpPr>
        <p:sp>
          <p:nvSpPr>
            <p:cNvPr id="19" name="文本框 20">
              <a:extLst>
                <a:ext uri="{FF2B5EF4-FFF2-40B4-BE49-F238E27FC236}">
                  <a16:creationId xmlns:a16="http://schemas.microsoft.com/office/drawing/2014/main" id="{64161DE4-4D2B-4050-A185-FBD5FE79AC3A}"/>
                </a:ext>
              </a:extLst>
            </p:cNvPr>
            <p:cNvSpPr txBox="1"/>
            <p:nvPr/>
          </p:nvSpPr>
          <p:spPr>
            <a:xfrm>
              <a:off x="1605819" y="3494596"/>
              <a:ext cx="1551772" cy="33855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lIns="0" rIns="0" rtlCol="0">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DISTANCE</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23" name="文本框 21">
              <a:extLst>
                <a:ext uri="{FF2B5EF4-FFF2-40B4-BE49-F238E27FC236}">
                  <a16:creationId xmlns:a16="http://schemas.microsoft.com/office/drawing/2014/main" id="{56B8E382-9F15-4620-A2A7-C695A692D36A}"/>
                </a:ext>
              </a:extLst>
            </p:cNvPr>
            <p:cNvSpPr txBox="1"/>
            <p:nvPr/>
          </p:nvSpPr>
          <p:spPr>
            <a:xfrm>
              <a:off x="1064158" y="4272914"/>
              <a:ext cx="2593521" cy="830997"/>
            </a:xfrm>
            <a:prstGeom prst="rect">
              <a:avLst/>
            </a:prstGeom>
            <a:noFill/>
          </p:spPr>
          <p:txBody>
            <a:bodyPr wrap="square" lIns="0" r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distance between airports is a floating</a:t>
              </a:r>
              <a:r>
                <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number between 310 and 5100 miles.</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grpSp>
      <p:sp>
        <p:nvSpPr>
          <p:cNvPr id="14" name="矩形 14">
            <a:extLst>
              <a:ext uri="{FF2B5EF4-FFF2-40B4-BE49-F238E27FC236}">
                <a16:creationId xmlns:a16="http://schemas.microsoft.com/office/drawing/2014/main" id="{D820F4A9-44CB-6328-6F30-90E9D1F2BD0B}"/>
              </a:ext>
            </a:extLst>
          </p:cNvPr>
          <p:cNvSpPr/>
          <p:nvPr/>
        </p:nvSpPr>
        <p:spPr>
          <a:xfrm>
            <a:off x="9786581" y="2957277"/>
            <a:ext cx="1513509" cy="81218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grpSp>
        <p:nvGrpSpPr>
          <p:cNvPr id="27" name="组合 27">
            <a:extLst>
              <a:ext uri="{FF2B5EF4-FFF2-40B4-BE49-F238E27FC236}">
                <a16:creationId xmlns:a16="http://schemas.microsoft.com/office/drawing/2014/main" id="{57624EAB-D74F-4EF8-AEDD-B4ABCDAF3CA0}"/>
              </a:ext>
            </a:extLst>
          </p:cNvPr>
          <p:cNvGrpSpPr/>
          <p:nvPr/>
        </p:nvGrpSpPr>
        <p:grpSpPr>
          <a:xfrm>
            <a:off x="7008664" y="1080144"/>
            <a:ext cx="2156028" cy="1287043"/>
            <a:chOff x="1330686" y="3126012"/>
            <a:chExt cx="2210533" cy="1287043"/>
          </a:xfrm>
        </p:grpSpPr>
        <p:sp>
          <p:nvSpPr>
            <p:cNvPr id="35" name="文本框 28">
              <a:extLst>
                <a:ext uri="{FF2B5EF4-FFF2-40B4-BE49-F238E27FC236}">
                  <a16:creationId xmlns:a16="http://schemas.microsoft.com/office/drawing/2014/main" id="{64161DE4-4D2B-4050-A185-FBD5FE79AC3A}"/>
                </a:ext>
              </a:extLst>
            </p:cNvPr>
            <p:cNvSpPr txBox="1"/>
            <p:nvPr/>
          </p:nvSpPr>
          <p:spPr>
            <a:xfrm>
              <a:off x="1660067" y="3126012"/>
              <a:ext cx="1551772" cy="33855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lIns="0" rIns="0" rtlCol="0">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TYPE</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39" name="文本框 29">
              <a:extLst>
                <a:ext uri="{FF2B5EF4-FFF2-40B4-BE49-F238E27FC236}">
                  <a16:creationId xmlns:a16="http://schemas.microsoft.com/office/drawing/2014/main" id="{56B8E382-9F15-4620-A2A7-C695A692D36A}"/>
                </a:ext>
              </a:extLst>
            </p:cNvPr>
            <p:cNvSpPr txBox="1"/>
            <p:nvPr/>
          </p:nvSpPr>
          <p:spPr>
            <a:xfrm>
              <a:off x="1330686" y="3828280"/>
              <a:ext cx="2210533" cy="584775"/>
            </a:xfrm>
            <a:prstGeom prst="rect">
              <a:avLst/>
            </a:prstGeom>
            <a:noFill/>
          </p:spPr>
          <p:txBody>
            <a:bodyPr wrap="square" lIns="0" r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We only consider medium and large airports.</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grpSp>
      <p:sp>
        <p:nvSpPr>
          <p:cNvPr id="31" name="矩形 14">
            <a:extLst>
              <a:ext uri="{FF2B5EF4-FFF2-40B4-BE49-F238E27FC236}">
                <a16:creationId xmlns:a16="http://schemas.microsoft.com/office/drawing/2014/main" id="{D1E7D0A1-7308-6321-D41B-4D123539045D}"/>
              </a:ext>
            </a:extLst>
          </p:cNvPr>
          <p:cNvSpPr/>
          <p:nvPr/>
        </p:nvSpPr>
        <p:spPr>
          <a:xfrm>
            <a:off x="7388559" y="826501"/>
            <a:ext cx="1513509" cy="81218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grpSp>
        <p:nvGrpSpPr>
          <p:cNvPr id="3" name="组合 23">
            <a:extLst>
              <a:ext uri="{FF2B5EF4-FFF2-40B4-BE49-F238E27FC236}">
                <a16:creationId xmlns:a16="http://schemas.microsoft.com/office/drawing/2014/main" id="{C51071C6-1627-45FE-1D17-363990D35F79}"/>
              </a:ext>
            </a:extLst>
          </p:cNvPr>
          <p:cNvGrpSpPr/>
          <p:nvPr/>
        </p:nvGrpSpPr>
        <p:grpSpPr>
          <a:xfrm>
            <a:off x="4561259" y="1073724"/>
            <a:ext cx="2156028" cy="1565434"/>
            <a:chOff x="1322752" y="4301234"/>
            <a:chExt cx="2210533" cy="1565434"/>
          </a:xfrm>
        </p:grpSpPr>
        <p:sp>
          <p:nvSpPr>
            <p:cNvPr id="6" name="文本框 24">
              <a:extLst>
                <a:ext uri="{FF2B5EF4-FFF2-40B4-BE49-F238E27FC236}">
                  <a16:creationId xmlns:a16="http://schemas.microsoft.com/office/drawing/2014/main" id="{B93589D4-DE4D-914D-A0E1-ED7203486DF5}"/>
                </a:ext>
              </a:extLst>
            </p:cNvPr>
            <p:cNvSpPr txBox="1"/>
            <p:nvPr/>
          </p:nvSpPr>
          <p:spPr>
            <a:xfrm>
              <a:off x="1657016" y="4301234"/>
              <a:ext cx="1551772" cy="33855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lIns="0" rIns="0" rtlCol="0">
              <a:spAutoFit/>
            </a:bodyPr>
            <a:lstStyle/>
            <a:p>
              <a:pPr algn="ct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PASSENGERS</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7" name="文本框 25">
              <a:extLst>
                <a:ext uri="{FF2B5EF4-FFF2-40B4-BE49-F238E27FC236}">
                  <a16:creationId xmlns:a16="http://schemas.microsoft.com/office/drawing/2014/main" id="{3970569B-7404-3589-6F65-99D3F962401A}"/>
                </a:ext>
              </a:extLst>
            </p:cNvPr>
            <p:cNvSpPr txBox="1"/>
            <p:nvPr/>
          </p:nvSpPr>
          <p:spPr>
            <a:xfrm>
              <a:off x="1322752" y="5035671"/>
              <a:ext cx="2210533" cy="830997"/>
            </a:xfrm>
            <a:prstGeom prst="rect">
              <a:avLst/>
            </a:prstGeom>
            <a:noFill/>
          </p:spPr>
          <p:txBody>
            <a:bodyPr wrap="square" lIns="0" rIns="0" rtlCol="0">
              <a:spAutoFit/>
            </a:bodyPr>
            <a:lstStyle/>
            <a:p>
              <a:pPr algn="ct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number of round trip passengers should between 0 and 300.</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grpSp>
      <p:sp>
        <p:nvSpPr>
          <p:cNvPr id="12" name="文本框 33">
            <a:extLst>
              <a:ext uri="{FF2B5EF4-FFF2-40B4-BE49-F238E27FC236}">
                <a16:creationId xmlns:a16="http://schemas.microsoft.com/office/drawing/2014/main" id="{01BCED27-C2B3-906B-6223-638DAC80E72F}"/>
              </a:ext>
            </a:extLst>
          </p:cNvPr>
          <p:cNvSpPr txBox="1"/>
          <p:nvPr/>
        </p:nvSpPr>
        <p:spPr>
          <a:xfrm>
            <a:off x="7032667" y="5884224"/>
            <a:ext cx="2156028" cy="338554"/>
          </a:xfrm>
          <a:prstGeom prst="rect">
            <a:avLst/>
          </a:prstGeom>
          <a:noFill/>
        </p:spPr>
        <p:txBody>
          <a:bodyPr wrap="square" lIns="0" rIns="0" rtlCol="0">
            <a:spAutoFit/>
          </a:bodyPr>
          <a:lstStyle/>
          <a:p>
            <a:pPr algn="ct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20" name="矩形 14">
            <a:extLst>
              <a:ext uri="{FF2B5EF4-FFF2-40B4-BE49-F238E27FC236}">
                <a16:creationId xmlns:a16="http://schemas.microsoft.com/office/drawing/2014/main" id="{FF7F3B8D-8D39-7BB8-BBDA-5A61F0EB7317}"/>
              </a:ext>
            </a:extLst>
          </p:cNvPr>
          <p:cNvSpPr/>
          <p:nvPr/>
        </p:nvSpPr>
        <p:spPr>
          <a:xfrm>
            <a:off x="4890257" y="835728"/>
            <a:ext cx="1513509" cy="81218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31405599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p:nvPr/>
        </p:nvCxnSpPr>
        <p:spPr>
          <a:xfrm flipH="1">
            <a:off x="1852735" y="915328"/>
            <a:ext cx="7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85">
            <a:extLst>
              <a:ext uri="{FF2B5EF4-FFF2-40B4-BE49-F238E27FC236}">
                <a16:creationId xmlns:a16="http://schemas.microsoft.com/office/drawing/2014/main" id="{0CEADA0F-3A8C-AB26-FB8E-4105AA7EC85A}"/>
              </a:ext>
            </a:extLst>
          </p:cNvPr>
          <p:cNvSpPr/>
          <p:nvPr/>
        </p:nvSpPr>
        <p:spPr>
          <a:xfrm>
            <a:off x="87438" y="271362"/>
            <a:ext cx="5835380" cy="52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sym typeface="+mn-lt"/>
              </a:rPr>
              <a:t>Data Quality Checks &amp; Cleansing</a:t>
            </a:r>
          </a:p>
        </p:txBody>
      </p:sp>
      <p:sp>
        <p:nvSpPr>
          <p:cNvPr id="3" name="TextBox 2">
            <a:extLst>
              <a:ext uri="{FF2B5EF4-FFF2-40B4-BE49-F238E27FC236}">
                <a16:creationId xmlns:a16="http://schemas.microsoft.com/office/drawing/2014/main" id="{E7E7EA40-A13C-A9C8-BBFD-42BD9E9ED396}"/>
              </a:ext>
            </a:extLst>
          </p:cNvPr>
          <p:cNvSpPr txBox="1"/>
          <p:nvPr/>
        </p:nvSpPr>
        <p:spPr>
          <a:xfrm>
            <a:off x="670462" y="1231326"/>
            <a:ext cx="10603674" cy="590931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6. Handle Outliers</a:t>
            </a:r>
          </a:p>
          <a:p>
            <a:r>
              <a:rPr lang="en-US" dirty="0">
                <a:latin typeface="Calibri" panose="020F0502020204030204" pitchFamily="34" charset="0"/>
                <a:cs typeface="Calibri" panose="020F0502020204030204" pitchFamily="34" charset="0"/>
              </a:rPr>
              <a:t>After the </a:t>
            </a:r>
            <a:r>
              <a:rPr lang="en-US" dirty="0" err="1">
                <a:latin typeface="Calibri" panose="020F0502020204030204" pitchFamily="34" charset="0"/>
                <a:cs typeface="Calibri" panose="020F0502020204030204" pitchFamily="34" charset="0"/>
              </a:rPr>
              <a:t>barplot</a:t>
            </a:r>
            <a:r>
              <a:rPr lang="en-US" dirty="0">
                <a:latin typeface="Calibri" panose="020F0502020204030204" pitchFamily="34" charset="0"/>
                <a:cs typeface="Calibri" panose="020F0502020204030204" pitchFamily="34" charset="0"/>
              </a:rPr>
              <a:t> for the numeric variables of </a:t>
            </a:r>
            <a:r>
              <a:rPr lang="en-US" dirty="0" err="1">
                <a:latin typeface="Calibri" panose="020F0502020204030204" pitchFamily="34" charset="0"/>
                <a:cs typeface="Calibri" panose="020F0502020204030204" pitchFamily="34" charset="0"/>
              </a:rPr>
              <a:t>df_Flights</a:t>
            </a:r>
            <a:r>
              <a:rPr lang="en-US" dirty="0">
                <a:latin typeface="Calibri" panose="020F0502020204030204" pitchFamily="34" charset="0"/>
                <a:cs typeface="Calibri" panose="020F0502020204030204" pitchFamily="34" charset="0"/>
              </a:rPr>
              <a:t> dataset, It shows that the minimum airtime is too short and the maximum airtime is too long which are both unreasonable; the minimum distance is too short, and the maximum distance is too long which are both unreasonable</a:t>
            </a: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After research, I realized the shortest flight was a 30-minute nonstop flight from Los Angeles to San Francisco, with a distance of 310 miles, and the longest flight was from Boston to Honolulu, with a distance of 5,100 miles.</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So we drop observations out of these ranges.</a:t>
            </a: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the arrival time, I'd believe that (-94,2923)is a normal range, which same as the departure time's range(-64,2941), so I keep the original data. </a:t>
            </a:r>
          </a:p>
          <a:p>
            <a:endParaRPr lang="en-US" dirty="0">
              <a:latin typeface="Calibri" panose="020F0502020204030204" pitchFamily="34" charset="0"/>
              <a:cs typeface="Calibri" panose="020F0502020204030204" pitchFamily="34" charset="0"/>
            </a:endParaRPr>
          </a:p>
          <a:p>
            <a:endParaRPr lang="en-US" dirty="0"/>
          </a:p>
        </p:txBody>
      </p:sp>
      <p:pic>
        <p:nvPicPr>
          <p:cNvPr id="6" name="Picture 5" descr="A picture containing text, clock, screenshot&#10;&#10;Description automatically generated">
            <a:extLst>
              <a:ext uri="{FF2B5EF4-FFF2-40B4-BE49-F238E27FC236}">
                <a16:creationId xmlns:a16="http://schemas.microsoft.com/office/drawing/2014/main" id="{7AACB5BE-8ADA-B59F-1B6C-B5696A078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62" y="2450826"/>
            <a:ext cx="7772400" cy="1616971"/>
          </a:xfrm>
          <a:prstGeom prst="rect">
            <a:avLst/>
          </a:prstGeom>
        </p:spPr>
      </p:pic>
      <p:pic>
        <p:nvPicPr>
          <p:cNvPr id="10" name="Picture 9">
            <a:extLst>
              <a:ext uri="{FF2B5EF4-FFF2-40B4-BE49-F238E27FC236}">
                <a16:creationId xmlns:a16="http://schemas.microsoft.com/office/drawing/2014/main" id="{9538FD42-7E92-E2C5-58CF-3FEE31F61F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462" y="5210240"/>
            <a:ext cx="7772400" cy="510954"/>
          </a:xfrm>
          <a:prstGeom prst="rect">
            <a:avLst/>
          </a:prstGeom>
        </p:spPr>
      </p:pic>
    </p:spTree>
    <p:extLst>
      <p:ext uri="{BB962C8B-B14F-4D97-AF65-F5344CB8AC3E}">
        <p14:creationId xmlns:p14="http://schemas.microsoft.com/office/powerpoint/2010/main" val="141759936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p:nvPr/>
        </p:nvCxnSpPr>
        <p:spPr>
          <a:xfrm flipH="1">
            <a:off x="1852735" y="915328"/>
            <a:ext cx="7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85">
            <a:extLst>
              <a:ext uri="{FF2B5EF4-FFF2-40B4-BE49-F238E27FC236}">
                <a16:creationId xmlns:a16="http://schemas.microsoft.com/office/drawing/2014/main" id="{0CEADA0F-3A8C-AB26-FB8E-4105AA7EC85A}"/>
              </a:ext>
            </a:extLst>
          </p:cNvPr>
          <p:cNvSpPr/>
          <p:nvPr/>
        </p:nvSpPr>
        <p:spPr>
          <a:xfrm>
            <a:off x="87438" y="271362"/>
            <a:ext cx="5835380" cy="52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sym typeface="+mn-lt"/>
              </a:rPr>
              <a:t>Data Quality Checks &amp; Cleansing</a:t>
            </a:r>
          </a:p>
        </p:txBody>
      </p:sp>
      <p:sp>
        <p:nvSpPr>
          <p:cNvPr id="3" name="TextBox 2">
            <a:extLst>
              <a:ext uri="{FF2B5EF4-FFF2-40B4-BE49-F238E27FC236}">
                <a16:creationId xmlns:a16="http://schemas.microsoft.com/office/drawing/2014/main" id="{E7E7EA40-A13C-A9C8-BBFD-42BD9E9ED396}"/>
              </a:ext>
            </a:extLst>
          </p:cNvPr>
          <p:cNvSpPr txBox="1"/>
          <p:nvPr/>
        </p:nvSpPr>
        <p:spPr>
          <a:xfrm>
            <a:off x="670462" y="1361209"/>
            <a:ext cx="10603674" cy="1477328"/>
          </a:xfrm>
          <a:prstGeom prst="rect">
            <a:avLst/>
          </a:prstGeom>
          <a:noFill/>
        </p:spPr>
        <p:txBody>
          <a:bodyPr wrap="square" rtlCol="0">
            <a:spAutoFit/>
          </a:bodyPr>
          <a:lstStyle/>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p:txBody>
      </p:sp>
      <p:sp>
        <p:nvSpPr>
          <p:cNvPr id="4" name="TextBox 3">
            <a:extLst>
              <a:ext uri="{FF2B5EF4-FFF2-40B4-BE49-F238E27FC236}">
                <a16:creationId xmlns:a16="http://schemas.microsoft.com/office/drawing/2014/main" id="{2D8A34E5-05E0-4A1E-D5A3-1E56D21AFB78}"/>
              </a:ext>
            </a:extLst>
          </p:cNvPr>
          <p:cNvSpPr txBox="1"/>
          <p:nvPr/>
        </p:nvSpPr>
        <p:spPr>
          <a:xfrm>
            <a:off x="670460" y="1056856"/>
            <a:ext cx="10291948" cy="563231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After the </a:t>
            </a:r>
            <a:r>
              <a:rPr lang="en-US" dirty="0" err="1">
                <a:latin typeface="Calibri" panose="020F0502020204030204" pitchFamily="34" charset="0"/>
                <a:cs typeface="Calibri" panose="020F0502020204030204" pitchFamily="34" charset="0"/>
              </a:rPr>
              <a:t>barplot</a:t>
            </a:r>
            <a:r>
              <a:rPr lang="en-US" dirty="0">
                <a:latin typeface="Calibri" panose="020F0502020204030204" pitchFamily="34" charset="0"/>
                <a:cs typeface="Calibri" panose="020F0502020204030204" pitchFamily="34" charset="0"/>
              </a:rPr>
              <a:t> for the numeric variables of </a:t>
            </a:r>
            <a:r>
              <a:rPr lang="en-US" dirty="0" err="1">
                <a:latin typeface="Calibri" panose="020F0502020204030204" pitchFamily="34" charset="0"/>
                <a:cs typeface="Calibri" panose="020F0502020204030204" pitchFamily="34" charset="0"/>
              </a:rPr>
              <a:t>df_Tickets</a:t>
            </a:r>
            <a:r>
              <a:rPr lang="en-US" dirty="0">
                <a:latin typeface="Calibri" panose="020F0502020204030204" pitchFamily="34" charset="0"/>
                <a:cs typeface="Calibri" panose="020F0502020204030204" pitchFamily="34" charset="0"/>
              </a:rPr>
              <a:t> dataset, it told that the ideal capacity is 200, so we could see the passengers over 300 is outliers. The maximum ITIN_FARE is too high which is unreasonable,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I’d like to calculate the IQR(interquartile range) of the fare.</a:t>
            </a:r>
            <a:endParaRPr lang="en-US"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It shows that the percentage of the outliers is only 4%, so I prefer to drop them.</a:t>
            </a:r>
          </a:p>
        </p:txBody>
      </p:sp>
      <p:pic>
        <p:nvPicPr>
          <p:cNvPr id="5" name="Picture 4" descr="Chart, box and whisker chart&#10;&#10;Description automatically generated">
            <a:extLst>
              <a:ext uri="{FF2B5EF4-FFF2-40B4-BE49-F238E27FC236}">
                <a16:creationId xmlns:a16="http://schemas.microsoft.com/office/drawing/2014/main" id="{17D94B02-0F09-AC89-9322-EFCFEEFA9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60" y="1977855"/>
            <a:ext cx="7392884" cy="1570704"/>
          </a:xfrm>
          <a:prstGeom prst="rect">
            <a:avLst/>
          </a:prstGeom>
        </p:spPr>
      </p:pic>
      <p:pic>
        <p:nvPicPr>
          <p:cNvPr id="9" name="Picture 8">
            <a:extLst>
              <a:ext uri="{FF2B5EF4-FFF2-40B4-BE49-F238E27FC236}">
                <a16:creationId xmlns:a16="http://schemas.microsoft.com/office/drawing/2014/main" id="{C05EAC11-A4C3-8B4F-09F8-B4576E22E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195" y="3582375"/>
            <a:ext cx="7772400" cy="388122"/>
          </a:xfrm>
          <a:prstGeom prst="rect">
            <a:avLst/>
          </a:prstGeom>
        </p:spPr>
      </p:pic>
      <p:pic>
        <p:nvPicPr>
          <p:cNvPr id="11" name="Picture 10">
            <a:extLst>
              <a:ext uri="{FF2B5EF4-FFF2-40B4-BE49-F238E27FC236}">
                <a16:creationId xmlns:a16="http://schemas.microsoft.com/office/drawing/2014/main" id="{DD86279E-4DCE-E665-106E-DAF33858A1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195" y="3995771"/>
            <a:ext cx="5179623" cy="1277963"/>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F7F5EC5B-CDBF-A46E-AA52-CAE7539D14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195" y="5282228"/>
            <a:ext cx="6860074" cy="1037832"/>
          </a:xfrm>
          <a:prstGeom prst="rect">
            <a:avLst/>
          </a:prstGeom>
        </p:spPr>
      </p:pic>
    </p:spTree>
    <p:extLst>
      <p:ext uri="{BB962C8B-B14F-4D97-AF65-F5344CB8AC3E}">
        <p14:creationId xmlns:p14="http://schemas.microsoft.com/office/powerpoint/2010/main" val="75003463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85">
            <a:extLst>
              <a:ext uri="{FF2B5EF4-FFF2-40B4-BE49-F238E27FC236}">
                <a16:creationId xmlns:a16="http://schemas.microsoft.com/office/drawing/2014/main" id="{9C12ED5A-C63A-8C8B-636F-E3FBC24AC14D}"/>
              </a:ext>
            </a:extLst>
          </p:cNvPr>
          <p:cNvSpPr/>
          <p:nvPr/>
        </p:nvSpPr>
        <p:spPr>
          <a:xfrm>
            <a:off x="87438" y="271362"/>
            <a:ext cx="4564904" cy="52322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sym typeface="+mn-lt"/>
              </a:rPr>
              <a:t>Before &amp; After</a:t>
            </a:r>
          </a:p>
        </p:txBody>
      </p:sp>
      <p:sp>
        <p:nvSpPr>
          <p:cNvPr id="8" name="TextBox 7">
            <a:extLst>
              <a:ext uri="{FF2B5EF4-FFF2-40B4-BE49-F238E27FC236}">
                <a16:creationId xmlns:a16="http://schemas.microsoft.com/office/drawing/2014/main" id="{1B977AC0-0E6E-1A40-414A-CB71D0E324D7}"/>
              </a:ext>
            </a:extLst>
          </p:cNvPr>
          <p:cNvSpPr txBox="1"/>
          <p:nvPr/>
        </p:nvSpPr>
        <p:spPr>
          <a:xfrm>
            <a:off x="477982" y="1091045"/>
            <a:ext cx="3086100" cy="369332"/>
          </a:xfrm>
          <a:prstGeom prst="rect">
            <a:avLst/>
          </a:prstGeom>
          <a:noFill/>
        </p:spPr>
        <p:txBody>
          <a:bodyPr wrap="square" rtlCol="0">
            <a:spAutoFit/>
          </a:bodyPr>
          <a:lstStyle/>
          <a:p>
            <a:r>
              <a:rPr lang="en-US" dirty="0" err="1"/>
              <a:t>Df_Airport_Codes</a:t>
            </a:r>
            <a:r>
              <a:rPr lang="en-US" dirty="0"/>
              <a:t> dataset</a:t>
            </a:r>
          </a:p>
        </p:txBody>
      </p:sp>
      <p:sp>
        <p:nvSpPr>
          <p:cNvPr id="9" name="TextBox 8">
            <a:extLst>
              <a:ext uri="{FF2B5EF4-FFF2-40B4-BE49-F238E27FC236}">
                <a16:creationId xmlns:a16="http://schemas.microsoft.com/office/drawing/2014/main" id="{4A5CB62D-53C1-76C7-62C4-1DC85328EE5D}"/>
              </a:ext>
            </a:extLst>
          </p:cNvPr>
          <p:cNvSpPr txBox="1"/>
          <p:nvPr/>
        </p:nvSpPr>
        <p:spPr>
          <a:xfrm>
            <a:off x="4804541" y="1087581"/>
            <a:ext cx="3086100" cy="369332"/>
          </a:xfrm>
          <a:prstGeom prst="rect">
            <a:avLst/>
          </a:prstGeom>
          <a:noFill/>
        </p:spPr>
        <p:txBody>
          <a:bodyPr wrap="square" rtlCol="0">
            <a:spAutoFit/>
          </a:bodyPr>
          <a:lstStyle/>
          <a:p>
            <a:r>
              <a:rPr lang="en-US" dirty="0" err="1"/>
              <a:t>Df_Flights</a:t>
            </a:r>
            <a:r>
              <a:rPr lang="en-US" dirty="0"/>
              <a:t> dataset</a:t>
            </a:r>
          </a:p>
        </p:txBody>
      </p:sp>
      <p:sp>
        <p:nvSpPr>
          <p:cNvPr id="13" name="TextBox 12">
            <a:extLst>
              <a:ext uri="{FF2B5EF4-FFF2-40B4-BE49-F238E27FC236}">
                <a16:creationId xmlns:a16="http://schemas.microsoft.com/office/drawing/2014/main" id="{ED8CBA40-479E-9E57-662D-B53F69444561}"/>
              </a:ext>
            </a:extLst>
          </p:cNvPr>
          <p:cNvSpPr txBox="1"/>
          <p:nvPr/>
        </p:nvSpPr>
        <p:spPr>
          <a:xfrm>
            <a:off x="8396333" y="1052944"/>
            <a:ext cx="3086100" cy="369332"/>
          </a:xfrm>
          <a:prstGeom prst="rect">
            <a:avLst/>
          </a:prstGeom>
          <a:noFill/>
        </p:spPr>
        <p:txBody>
          <a:bodyPr wrap="square" rtlCol="0">
            <a:spAutoFit/>
          </a:bodyPr>
          <a:lstStyle/>
          <a:p>
            <a:r>
              <a:rPr lang="en-US" dirty="0" err="1"/>
              <a:t>Df_Tickets</a:t>
            </a:r>
            <a:r>
              <a:rPr lang="en-US" dirty="0"/>
              <a:t> dataset</a:t>
            </a:r>
          </a:p>
        </p:txBody>
      </p:sp>
      <p:pic>
        <p:nvPicPr>
          <p:cNvPr id="14" name="Picture 13" descr="Table&#10;&#10;Description automatically generated">
            <a:extLst>
              <a:ext uri="{FF2B5EF4-FFF2-40B4-BE49-F238E27FC236}">
                <a16:creationId xmlns:a16="http://schemas.microsoft.com/office/drawing/2014/main" id="{D57645C3-34C1-6DAB-D473-3ECF79CC9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20" y="1529955"/>
            <a:ext cx="3868978" cy="2321387"/>
          </a:xfrm>
          <a:prstGeom prst="rect">
            <a:avLst/>
          </a:prstGeom>
        </p:spPr>
      </p:pic>
      <p:pic>
        <p:nvPicPr>
          <p:cNvPr id="18" name="Picture 17" descr="Text&#10;&#10;Description automatically generated with medium confidence">
            <a:extLst>
              <a:ext uri="{FF2B5EF4-FFF2-40B4-BE49-F238E27FC236}">
                <a16:creationId xmlns:a16="http://schemas.microsoft.com/office/drawing/2014/main" id="{2AF68F75-1B69-CC0E-1279-5106B1670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705" y="4848822"/>
            <a:ext cx="3366654" cy="1164627"/>
          </a:xfrm>
          <a:prstGeom prst="rect">
            <a:avLst/>
          </a:prstGeom>
        </p:spPr>
      </p:pic>
      <p:pic>
        <p:nvPicPr>
          <p:cNvPr id="20" name="Picture 19" descr="Table&#10;&#10;Description automatically generated">
            <a:extLst>
              <a:ext uri="{FF2B5EF4-FFF2-40B4-BE49-F238E27FC236}">
                <a16:creationId xmlns:a16="http://schemas.microsoft.com/office/drawing/2014/main" id="{5EAF14B0-0438-487D-2FFF-ABA66284A5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3479" y="4772035"/>
            <a:ext cx="3665404" cy="1945617"/>
          </a:xfrm>
          <a:prstGeom prst="rect">
            <a:avLst/>
          </a:prstGeom>
        </p:spPr>
      </p:pic>
      <p:pic>
        <p:nvPicPr>
          <p:cNvPr id="22" name="Picture 21" descr="Table&#10;&#10;Description automatically generated with medium confidence">
            <a:extLst>
              <a:ext uri="{FF2B5EF4-FFF2-40B4-BE49-F238E27FC236}">
                <a16:creationId xmlns:a16="http://schemas.microsoft.com/office/drawing/2014/main" id="{A14F5480-E1C8-62B2-276A-48CFEC188F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8003" y="4848822"/>
            <a:ext cx="3651312" cy="1553370"/>
          </a:xfrm>
          <a:prstGeom prst="rect">
            <a:avLst/>
          </a:prstGeom>
        </p:spPr>
      </p:pic>
      <p:pic>
        <p:nvPicPr>
          <p:cNvPr id="23" name="Picture 22" descr="Table&#10;&#10;Description automatically generated">
            <a:extLst>
              <a:ext uri="{FF2B5EF4-FFF2-40B4-BE49-F238E27FC236}">
                <a16:creationId xmlns:a16="http://schemas.microsoft.com/office/drawing/2014/main" id="{4B9C8D57-F2D1-FE50-9C20-4B6BB0F851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5798" y="1422276"/>
            <a:ext cx="3334851" cy="3280181"/>
          </a:xfrm>
          <a:prstGeom prst="rect">
            <a:avLst/>
          </a:prstGeom>
        </p:spPr>
      </p:pic>
      <p:pic>
        <p:nvPicPr>
          <p:cNvPr id="24" name="Picture 23" descr="A screenshot of a computer&#10;&#10;Description automatically generated with low confidence">
            <a:extLst>
              <a:ext uri="{FF2B5EF4-FFF2-40B4-BE49-F238E27FC236}">
                <a16:creationId xmlns:a16="http://schemas.microsoft.com/office/drawing/2014/main" id="{E6EBA75C-C159-DBF1-C9E6-4418720D9A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8003" y="1456913"/>
            <a:ext cx="3967495" cy="2777247"/>
          </a:xfrm>
          <a:prstGeom prst="rect">
            <a:avLst/>
          </a:prstGeom>
        </p:spPr>
      </p:pic>
    </p:spTree>
    <p:extLst>
      <p:ext uri="{BB962C8B-B14F-4D97-AF65-F5344CB8AC3E}">
        <p14:creationId xmlns:p14="http://schemas.microsoft.com/office/powerpoint/2010/main" val="2529780899"/>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p:nvPr/>
        </p:nvCxnSpPr>
        <p:spPr>
          <a:xfrm flipH="1">
            <a:off x="1852735" y="915328"/>
            <a:ext cx="7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85">
            <a:extLst>
              <a:ext uri="{FF2B5EF4-FFF2-40B4-BE49-F238E27FC236}">
                <a16:creationId xmlns:a16="http://schemas.microsoft.com/office/drawing/2014/main" id="{0CEADA0F-3A8C-AB26-FB8E-4105AA7EC85A}"/>
              </a:ext>
            </a:extLst>
          </p:cNvPr>
          <p:cNvSpPr/>
          <p:nvPr/>
        </p:nvSpPr>
        <p:spPr>
          <a:xfrm>
            <a:off x="87438" y="271362"/>
            <a:ext cx="5835380" cy="52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sym typeface="+mn-lt"/>
              </a:rPr>
              <a:t>Data Transformations &amp; Merge</a:t>
            </a:r>
          </a:p>
        </p:txBody>
      </p:sp>
      <p:sp>
        <p:nvSpPr>
          <p:cNvPr id="3" name="TextBox 2">
            <a:extLst>
              <a:ext uri="{FF2B5EF4-FFF2-40B4-BE49-F238E27FC236}">
                <a16:creationId xmlns:a16="http://schemas.microsoft.com/office/drawing/2014/main" id="{E7E7EA40-A13C-A9C8-BBFD-42BD9E9ED396}"/>
              </a:ext>
            </a:extLst>
          </p:cNvPr>
          <p:cNvSpPr txBox="1"/>
          <p:nvPr/>
        </p:nvSpPr>
        <p:spPr>
          <a:xfrm>
            <a:off x="670462" y="1361209"/>
            <a:ext cx="10603674" cy="1477328"/>
          </a:xfrm>
          <a:prstGeom prst="rect">
            <a:avLst/>
          </a:prstGeom>
          <a:noFill/>
        </p:spPr>
        <p:txBody>
          <a:bodyPr wrap="square" rtlCol="0">
            <a:spAutoFit/>
          </a:bodyPr>
          <a:lstStyle/>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p:txBody>
      </p:sp>
      <p:sp>
        <p:nvSpPr>
          <p:cNvPr id="4" name="TextBox 3">
            <a:extLst>
              <a:ext uri="{FF2B5EF4-FFF2-40B4-BE49-F238E27FC236}">
                <a16:creationId xmlns:a16="http://schemas.microsoft.com/office/drawing/2014/main" id="{2D8A34E5-05E0-4A1E-D5A3-1E56D21AFB78}"/>
              </a:ext>
            </a:extLst>
          </p:cNvPr>
          <p:cNvSpPr txBox="1"/>
          <p:nvPr/>
        </p:nvSpPr>
        <p:spPr>
          <a:xfrm>
            <a:off x="843288" y="1696815"/>
            <a:ext cx="3477332" cy="1754326"/>
          </a:xfrm>
          <a:prstGeom prst="rect">
            <a:avLst/>
          </a:prstGeom>
          <a:noFill/>
        </p:spPr>
        <p:txBody>
          <a:bodyPr wrap="square" rtlCol="0">
            <a:spAutoFit/>
          </a:bodyPr>
          <a:lstStyle/>
          <a:p>
            <a:r>
              <a:rPr lang="en-US" altLang="zh-CN" b="1" dirty="0">
                <a:latin typeface="Calibri" panose="020F0502020204030204" pitchFamily="34" charset="0"/>
                <a:cs typeface="Calibri" panose="020F0502020204030204" pitchFamily="34" charset="0"/>
              </a:rPr>
              <a:t>8.</a:t>
            </a:r>
            <a:r>
              <a:rPr lang="zh-CN" altLang="en-US"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Data Transformations &amp; Join </a:t>
            </a:r>
          </a:p>
          <a:p>
            <a:endParaRPr lang="en-US" dirty="0">
              <a:latin typeface="Calibri" panose="020F0502020204030204" pitchFamily="34" charset="0"/>
            </a:endParaRPr>
          </a:p>
          <a:p>
            <a:r>
              <a:rPr lang="en-US" dirty="0" err="1">
                <a:latin typeface="Calibri" panose="020F0502020204030204" pitchFamily="34" charset="0"/>
              </a:rPr>
              <a:t>d</a:t>
            </a:r>
            <a:r>
              <a:rPr lang="en-US" sz="1800" dirty="0" err="1">
                <a:effectLst/>
                <a:latin typeface="Calibri" panose="020F0502020204030204" pitchFamily="34" charset="0"/>
              </a:rPr>
              <a:t>f_Airline_Codes</a:t>
            </a:r>
            <a:endParaRPr lang="en-US" sz="1800" dirty="0">
              <a:effectLst/>
              <a:latin typeface="Calibri" panose="020F0502020204030204" pitchFamily="34" charset="0"/>
            </a:endParaRPr>
          </a:p>
          <a:p>
            <a:endParaRPr lang="en-US" dirty="0">
              <a:latin typeface="Calibri" panose="020F0502020204030204" pitchFamily="34" charset="0"/>
            </a:endParaRPr>
          </a:p>
          <a:p>
            <a:r>
              <a:rPr lang="en-US" dirty="0" err="1">
                <a:latin typeface="Calibri" panose="020F0502020204030204" pitchFamily="34" charset="0"/>
              </a:rPr>
              <a:t>d</a:t>
            </a:r>
            <a:r>
              <a:rPr lang="en-US" sz="1800" dirty="0" err="1">
                <a:effectLst/>
                <a:latin typeface="Calibri" panose="020F0502020204030204" pitchFamily="34" charset="0"/>
              </a:rPr>
              <a:t>f_Flights</a:t>
            </a:r>
            <a:r>
              <a:rPr lang="en-US" sz="1800" dirty="0">
                <a:effectLst/>
                <a:latin typeface="Calibri" panose="020F0502020204030204" pitchFamily="34" charset="0"/>
              </a:rPr>
              <a:t>.                        </a:t>
            </a:r>
          </a:p>
          <a:p>
            <a:endParaRPr lang="en-US" b="1" dirty="0">
              <a:latin typeface="Calibri" panose="020F0502020204030204" pitchFamily="34" charset="0"/>
              <a:cs typeface="Calibri" panose="020F0502020204030204" pitchFamily="34" charset="0"/>
            </a:endParaRPr>
          </a:p>
        </p:txBody>
      </p:sp>
      <p:sp>
        <p:nvSpPr>
          <p:cNvPr id="2" name="Right Brace 1">
            <a:extLst>
              <a:ext uri="{FF2B5EF4-FFF2-40B4-BE49-F238E27FC236}">
                <a16:creationId xmlns:a16="http://schemas.microsoft.com/office/drawing/2014/main" id="{9FA2B91C-51F4-A87C-1D28-B04948002F80}"/>
              </a:ext>
            </a:extLst>
          </p:cNvPr>
          <p:cNvSpPr/>
          <p:nvPr/>
        </p:nvSpPr>
        <p:spPr>
          <a:xfrm>
            <a:off x="2681388" y="2453838"/>
            <a:ext cx="221013" cy="59388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C8AE1375-48D9-38B4-DA9E-4B5AC319BEC6}"/>
              </a:ext>
            </a:extLst>
          </p:cNvPr>
          <p:cNvSpPr txBox="1"/>
          <p:nvPr/>
        </p:nvSpPr>
        <p:spPr>
          <a:xfrm>
            <a:off x="2987241" y="2524886"/>
            <a:ext cx="2111604" cy="369332"/>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final_temp</a:t>
            </a:r>
            <a:endParaRPr lang="en-US" dirty="0">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707200D8-E135-27B3-0101-51FC7CF43269}"/>
              </a:ext>
            </a:extLst>
          </p:cNvPr>
          <p:cNvCxnSpPr>
            <a:cxnSpLocks/>
          </p:cNvCxnSpPr>
          <p:nvPr/>
        </p:nvCxnSpPr>
        <p:spPr>
          <a:xfrm>
            <a:off x="4353551" y="2794356"/>
            <a:ext cx="26017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708515DE-7D08-6BC6-2E6C-72BFF63D2506}"/>
              </a:ext>
            </a:extLst>
          </p:cNvPr>
          <p:cNvSpPr txBox="1"/>
          <p:nvPr/>
        </p:nvSpPr>
        <p:spPr>
          <a:xfrm>
            <a:off x="4353551" y="1915897"/>
            <a:ext cx="2686762"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Appended  ‘ORIGIN’ and ‘DESTINATION’ into new column “Routes”</a:t>
            </a:r>
          </a:p>
        </p:txBody>
      </p:sp>
      <p:sp>
        <p:nvSpPr>
          <p:cNvPr id="14" name="TextBox 13">
            <a:extLst>
              <a:ext uri="{FF2B5EF4-FFF2-40B4-BE49-F238E27FC236}">
                <a16:creationId xmlns:a16="http://schemas.microsoft.com/office/drawing/2014/main" id="{95BD1338-F8D1-629C-D8D3-C555A5802C4E}"/>
              </a:ext>
            </a:extLst>
          </p:cNvPr>
          <p:cNvSpPr txBox="1"/>
          <p:nvPr/>
        </p:nvSpPr>
        <p:spPr>
          <a:xfrm>
            <a:off x="4320620" y="2847356"/>
            <a:ext cx="267721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Attach docking fee, delay fee, delay number </a:t>
            </a:r>
          </a:p>
        </p:txBody>
      </p:sp>
      <p:sp>
        <p:nvSpPr>
          <p:cNvPr id="15" name="TextBox 14">
            <a:extLst>
              <a:ext uri="{FF2B5EF4-FFF2-40B4-BE49-F238E27FC236}">
                <a16:creationId xmlns:a16="http://schemas.microsoft.com/office/drawing/2014/main" id="{E6649A8E-11E7-C303-32F6-E76D0EBDC7EB}"/>
              </a:ext>
            </a:extLst>
          </p:cNvPr>
          <p:cNvSpPr txBox="1"/>
          <p:nvPr/>
        </p:nvSpPr>
        <p:spPr>
          <a:xfrm>
            <a:off x="3076280" y="4568840"/>
            <a:ext cx="1182272" cy="369332"/>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df_Tickets</a:t>
            </a:r>
            <a:endParaRPr lang="en-US" dirty="0">
              <a:latin typeface="Calibri" panose="020F0502020204030204" pitchFamily="34"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B0A0DFE4-7540-8339-07E3-8B8535027C99}"/>
              </a:ext>
            </a:extLst>
          </p:cNvPr>
          <p:cNvCxnSpPr>
            <a:cxnSpLocks/>
          </p:cNvCxnSpPr>
          <p:nvPr/>
        </p:nvCxnSpPr>
        <p:spPr>
          <a:xfrm>
            <a:off x="4226197" y="4817413"/>
            <a:ext cx="28141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C4A9EA70-F229-8F6D-4B3E-37C42E1A5649}"/>
              </a:ext>
            </a:extLst>
          </p:cNvPr>
          <p:cNvSpPr txBox="1"/>
          <p:nvPr/>
        </p:nvSpPr>
        <p:spPr>
          <a:xfrm>
            <a:off x="4258552" y="3896663"/>
            <a:ext cx="2686762"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Appended  ‘ORIGIN’ and ‘DESTINATION’ into new column “Routes”</a:t>
            </a:r>
          </a:p>
        </p:txBody>
      </p:sp>
      <p:sp>
        <p:nvSpPr>
          <p:cNvPr id="18" name="TextBox 17">
            <a:extLst>
              <a:ext uri="{FF2B5EF4-FFF2-40B4-BE49-F238E27FC236}">
                <a16:creationId xmlns:a16="http://schemas.microsoft.com/office/drawing/2014/main" id="{2F2865CC-07AF-12B3-A269-A7AD473A6E14}"/>
              </a:ext>
            </a:extLst>
          </p:cNvPr>
          <p:cNvSpPr txBox="1"/>
          <p:nvPr/>
        </p:nvSpPr>
        <p:spPr>
          <a:xfrm>
            <a:off x="7030762" y="2587275"/>
            <a:ext cx="1230839" cy="369332"/>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final_temp</a:t>
            </a:r>
            <a:endParaRPr lang="en-US"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47937729-4DED-102C-E836-D3AFADAD88FE}"/>
              </a:ext>
            </a:extLst>
          </p:cNvPr>
          <p:cNvSpPr txBox="1"/>
          <p:nvPr/>
        </p:nvSpPr>
        <p:spPr>
          <a:xfrm>
            <a:off x="7114937" y="4568840"/>
            <a:ext cx="1182272" cy="369332"/>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df_Tickets</a:t>
            </a:r>
            <a:endParaRPr lang="en-US" dirty="0">
              <a:latin typeface="Calibri" panose="020F0502020204030204" pitchFamily="34" charset="0"/>
              <a:cs typeface="Calibri" panose="020F0502020204030204" pitchFamily="34" charset="0"/>
            </a:endParaRPr>
          </a:p>
        </p:txBody>
      </p:sp>
      <p:pic>
        <p:nvPicPr>
          <p:cNvPr id="20" name="Picture 19" descr="Graphical user interface, text, application, email&#10;&#10;Description automatically generated">
            <a:extLst>
              <a:ext uri="{FF2B5EF4-FFF2-40B4-BE49-F238E27FC236}">
                <a16:creationId xmlns:a16="http://schemas.microsoft.com/office/drawing/2014/main" id="{7E713219-3085-4DB2-0337-4C694A7BD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8" y="5065987"/>
            <a:ext cx="4667794" cy="1609344"/>
          </a:xfrm>
          <a:prstGeom prst="rect">
            <a:avLst/>
          </a:prstGeom>
        </p:spPr>
      </p:pic>
      <p:cxnSp>
        <p:nvCxnSpPr>
          <p:cNvPr id="23" name="Straight Arrow Connector 22">
            <a:extLst>
              <a:ext uri="{FF2B5EF4-FFF2-40B4-BE49-F238E27FC236}">
                <a16:creationId xmlns:a16="http://schemas.microsoft.com/office/drawing/2014/main" id="{52FCE0CB-DDD9-4D7A-0FB7-913FA7FBB1EA}"/>
              </a:ext>
            </a:extLst>
          </p:cNvPr>
          <p:cNvCxnSpPr>
            <a:cxnSpLocks/>
          </p:cNvCxnSpPr>
          <p:nvPr/>
        </p:nvCxnSpPr>
        <p:spPr>
          <a:xfrm flipV="1">
            <a:off x="8343350" y="2785420"/>
            <a:ext cx="1275132" cy="89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B2BFCEB7-85DE-D12A-3B8E-06BC6E54C06D}"/>
              </a:ext>
            </a:extLst>
          </p:cNvPr>
          <p:cNvCxnSpPr>
            <a:cxnSpLocks/>
          </p:cNvCxnSpPr>
          <p:nvPr/>
        </p:nvCxnSpPr>
        <p:spPr>
          <a:xfrm>
            <a:off x="8371833" y="4817413"/>
            <a:ext cx="11335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A55157FE-FACD-640B-5695-8388B908EFE9}"/>
              </a:ext>
            </a:extLst>
          </p:cNvPr>
          <p:cNvSpPr txBox="1"/>
          <p:nvPr/>
        </p:nvSpPr>
        <p:spPr>
          <a:xfrm>
            <a:off x="8343350" y="2428071"/>
            <a:ext cx="143498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Aggregate </a:t>
            </a:r>
          </a:p>
        </p:txBody>
      </p:sp>
      <p:sp>
        <p:nvSpPr>
          <p:cNvPr id="28" name="TextBox 27">
            <a:extLst>
              <a:ext uri="{FF2B5EF4-FFF2-40B4-BE49-F238E27FC236}">
                <a16:creationId xmlns:a16="http://schemas.microsoft.com/office/drawing/2014/main" id="{0F68CD4F-3785-9875-079D-22434B748B84}"/>
              </a:ext>
            </a:extLst>
          </p:cNvPr>
          <p:cNvSpPr txBox="1"/>
          <p:nvPr/>
        </p:nvSpPr>
        <p:spPr>
          <a:xfrm>
            <a:off x="8343350" y="4437525"/>
            <a:ext cx="143498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Aggregate </a:t>
            </a:r>
          </a:p>
        </p:txBody>
      </p:sp>
      <p:sp>
        <p:nvSpPr>
          <p:cNvPr id="33" name="TextBox 32">
            <a:extLst>
              <a:ext uri="{FF2B5EF4-FFF2-40B4-BE49-F238E27FC236}">
                <a16:creationId xmlns:a16="http://schemas.microsoft.com/office/drawing/2014/main" id="{BFC5C0D2-92C2-C870-B1ED-6742D25CBCF5}"/>
              </a:ext>
            </a:extLst>
          </p:cNvPr>
          <p:cNvSpPr txBox="1"/>
          <p:nvPr/>
        </p:nvSpPr>
        <p:spPr>
          <a:xfrm>
            <a:off x="8183499" y="2894218"/>
            <a:ext cx="2010019" cy="738664"/>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Calculate the number of round-trip routes into a new column “ROUNDS”</a:t>
            </a:r>
          </a:p>
        </p:txBody>
      </p:sp>
      <p:cxnSp>
        <p:nvCxnSpPr>
          <p:cNvPr id="35" name="Straight Arrow Connector 34">
            <a:extLst>
              <a:ext uri="{FF2B5EF4-FFF2-40B4-BE49-F238E27FC236}">
                <a16:creationId xmlns:a16="http://schemas.microsoft.com/office/drawing/2014/main" id="{6C2E15B1-592A-7640-F9DA-65D48C586F82}"/>
              </a:ext>
            </a:extLst>
          </p:cNvPr>
          <p:cNvCxnSpPr/>
          <p:nvPr/>
        </p:nvCxnSpPr>
        <p:spPr>
          <a:xfrm>
            <a:off x="10193518" y="2794356"/>
            <a:ext cx="904973" cy="761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D352AA05-31DF-1925-2054-49D86D3A51E3}"/>
              </a:ext>
            </a:extLst>
          </p:cNvPr>
          <p:cNvCxnSpPr>
            <a:cxnSpLocks/>
          </p:cNvCxnSpPr>
          <p:nvPr/>
        </p:nvCxnSpPr>
        <p:spPr>
          <a:xfrm flipV="1">
            <a:off x="10176802" y="3837161"/>
            <a:ext cx="904973" cy="8690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02C75476-40B8-51A1-C7AA-1043F5785A2A}"/>
              </a:ext>
            </a:extLst>
          </p:cNvPr>
          <p:cNvSpPr txBox="1"/>
          <p:nvPr/>
        </p:nvSpPr>
        <p:spPr>
          <a:xfrm>
            <a:off x="10525147" y="2519781"/>
            <a:ext cx="1270007" cy="646331"/>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Concat</a:t>
            </a:r>
            <a:r>
              <a:rPr lang="en-US" dirty="0">
                <a:latin typeface="Calibri" panose="020F0502020204030204" pitchFamily="34" charset="0"/>
                <a:cs typeface="Calibri" panose="020F0502020204030204" pitchFamily="34" charset="0"/>
              </a:rPr>
              <a:t> by “Routes”</a:t>
            </a:r>
          </a:p>
        </p:txBody>
      </p:sp>
      <p:sp>
        <p:nvSpPr>
          <p:cNvPr id="39" name="TextBox 38">
            <a:extLst>
              <a:ext uri="{FF2B5EF4-FFF2-40B4-BE49-F238E27FC236}">
                <a16:creationId xmlns:a16="http://schemas.microsoft.com/office/drawing/2014/main" id="{9F3421A6-C55F-E939-78B4-481D9513D63C}"/>
              </a:ext>
            </a:extLst>
          </p:cNvPr>
          <p:cNvSpPr txBox="1"/>
          <p:nvPr/>
        </p:nvSpPr>
        <p:spPr>
          <a:xfrm>
            <a:off x="11277600" y="3451141"/>
            <a:ext cx="91440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final</a:t>
            </a:r>
          </a:p>
        </p:txBody>
      </p:sp>
      <p:pic>
        <p:nvPicPr>
          <p:cNvPr id="40" name="Picture 39">
            <a:extLst>
              <a:ext uri="{FF2B5EF4-FFF2-40B4-BE49-F238E27FC236}">
                <a16:creationId xmlns:a16="http://schemas.microsoft.com/office/drawing/2014/main" id="{25D91C92-C2AF-E4B8-4ED2-4522F4C6C8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5778" y="5234679"/>
            <a:ext cx="7168556" cy="571199"/>
          </a:xfrm>
          <a:prstGeom prst="rect">
            <a:avLst/>
          </a:prstGeom>
        </p:spPr>
      </p:pic>
      <p:sp>
        <p:nvSpPr>
          <p:cNvPr id="42" name="TextBox 41">
            <a:extLst>
              <a:ext uri="{FF2B5EF4-FFF2-40B4-BE49-F238E27FC236}">
                <a16:creationId xmlns:a16="http://schemas.microsoft.com/office/drawing/2014/main" id="{9B5B748C-EF60-D125-139D-793B45033165}"/>
              </a:ext>
            </a:extLst>
          </p:cNvPr>
          <p:cNvSpPr txBox="1"/>
          <p:nvPr/>
        </p:nvSpPr>
        <p:spPr>
          <a:xfrm>
            <a:off x="843288" y="1104218"/>
            <a:ext cx="8562681" cy="369332"/>
          </a:xfrm>
          <a:prstGeom prst="rect">
            <a:avLst/>
          </a:prstGeom>
          <a:noFill/>
        </p:spPr>
        <p:txBody>
          <a:bodyPr wrap="square" rtlCol="0">
            <a:spAutoFit/>
          </a:bodyPr>
          <a:lstStyle/>
          <a:p>
            <a:r>
              <a:rPr lang="en-US" altLang="zh-CN" b="1" dirty="0">
                <a:latin typeface="Calibri" panose="020F0502020204030204" pitchFamily="34" charset="0"/>
                <a:cs typeface="Calibri" panose="020F0502020204030204" pitchFamily="34" charset="0"/>
              </a:rPr>
              <a:t>7.</a:t>
            </a:r>
            <a:r>
              <a:rPr lang="zh-CN" altLang="en-US"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we reset the indices, reset the indices from 0 avoiding the indices to be out of order.</a:t>
            </a:r>
          </a:p>
        </p:txBody>
      </p:sp>
    </p:spTree>
    <p:extLst>
      <p:ext uri="{BB962C8B-B14F-4D97-AF65-F5344CB8AC3E}">
        <p14:creationId xmlns:p14="http://schemas.microsoft.com/office/powerpoint/2010/main" val="3829770137"/>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p:nvPr/>
        </p:nvCxnSpPr>
        <p:spPr>
          <a:xfrm flipH="1">
            <a:off x="1852735" y="915328"/>
            <a:ext cx="7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85">
            <a:extLst>
              <a:ext uri="{FF2B5EF4-FFF2-40B4-BE49-F238E27FC236}">
                <a16:creationId xmlns:a16="http://schemas.microsoft.com/office/drawing/2014/main" id="{0CEADA0F-3A8C-AB26-FB8E-4105AA7EC85A}"/>
              </a:ext>
            </a:extLst>
          </p:cNvPr>
          <p:cNvSpPr/>
          <p:nvPr/>
        </p:nvSpPr>
        <p:spPr>
          <a:xfrm>
            <a:off x="87438" y="271362"/>
            <a:ext cx="5835380" cy="52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sym typeface="+mn-lt"/>
              </a:rPr>
              <a:t>Data Transformations &amp; Join</a:t>
            </a:r>
          </a:p>
        </p:txBody>
      </p:sp>
      <p:sp>
        <p:nvSpPr>
          <p:cNvPr id="3" name="TextBox 2">
            <a:extLst>
              <a:ext uri="{FF2B5EF4-FFF2-40B4-BE49-F238E27FC236}">
                <a16:creationId xmlns:a16="http://schemas.microsoft.com/office/drawing/2014/main" id="{E7E7EA40-A13C-A9C8-BBFD-42BD9E9ED396}"/>
              </a:ext>
            </a:extLst>
          </p:cNvPr>
          <p:cNvSpPr txBox="1"/>
          <p:nvPr/>
        </p:nvSpPr>
        <p:spPr>
          <a:xfrm>
            <a:off x="670462" y="1361209"/>
            <a:ext cx="10603674" cy="1477328"/>
          </a:xfrm>
          <a:prstGeom prst="rect">
            <a:avLst/>
          </a:prstGeom>
          <a:noFill/>
        </p:spPr>
        <p:txBody>
          <a:bodyPr wrap="square" rtlCol="0">
            <a:spAutoFit/>
          </a:bodyPr>
          <a:lstStyle/>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p:txBody>
      </p:sp>
      <p:sp>
        <p:nvSpPr>
          <p:cNvPr id="4" name="TextBox 3">
            <a:extLst>
              <a:ext uri="{FF2B5EF4-FFF2-40B4-BE49-F238E27FC236}">
                <a16:creationId xmlns:a16="http://schemas.microsoft.com/office/drawing/2014/main" id="{2D8A34E5-05E0-4A1E-D5A3-1E56D21AFB78}"/>
              </a:ext>
            </a:extLst>
          </p:cNvPr>
          <p:cNvSpPr txBox="1"/>
          <p:nvPr/>
        </p:nvSpPr>
        <p:spPr>
          <a:xfrm>
            <a:off x="6096000" y="471417"/>
            <a:ext cx="147741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Final dataset</a:t>
            </a:r>
          </a:p>
          <a:p>
            <a:endParaRPr lang="en-US" dirty="0">
              <a:latin typeface="Calibri" panose="020F0502020204030204" pitchFamily="34" charset="0"/>
              <a:cs typeface="Calibri" panose="020F0502020204030204" pitchFamily="34" charset="0"/>
            </a:endParaRPr>
          </a:p>
        </p:txBody>
      </p:sp>
      <p:graphicFrame>
        <p:nvGraphicFramePr>
          <p:cNvPr id="2" name="Table 5">
            <a:extLst>
              <a:ext uri="{FF2B5EF4-FFF2-40B4-BE49-F238E27FC236}">
                <a16:creationId xmlns:a16="http://schemas.microsoft.com/office/drawing/2014/main" id="{DF524E0A-ADA1-5D4A-8F95-130495728BA2}"/>
              </a:ext>
            </a:extLst>
          </p:cNvPr>
          <p:cNvGraphicFramePr>
            <a:graphicFrameLocks noGrp="1"/>
          </p:cNvGraphicFramePr>
          <p:nvPr>
            <p:extLst>
              <p:ext uri="{D42A27DB-BD31-4B8C-83A1-F6EECF244321}">
                <p14:modId xmlns:p14="http://schemas.microsoft.com/office/powerpoint/2010/main" val="31733138"/>
              </p:ext>
            </p:extLst>
          </p:nvPr>
        </p:nvGraphicFramePr>
        <p:xfrm>
          <a:off x="917863" y="833217"/>
          <a:ext cx="10603673" cy="5485935"/>
        </p:xfrm>
        <a:graphic>
          <a:graphicData uri="http://schemas.openxmlformats.org/drawingml/2006/table">
            <a:tbl>
              <a:tblPr firstRow="1" bandRow="1">
                <a:tableStyleId>{5C22544A-7EE6-4342-B048-85BDC9FD1C3A}</a:tableStyleId>
              </a:tblPr>
              <a:tblGrid>
                <a:gridCol w="2843993">
                  <a:extLst>
                    <a:ext uri="{9D8B030D-6E8A-4147-A177-3AD203B41FA5}">
                      <a16:colId xmlns:a16="http://schemas.microsoft.com/office/drawing/2014/main" val="1486213140"/>
                    </a:ext>
                  </a:extLst>
                </a:gridCol>
                <a:gridCol w="1309765">
                  <a:extLst>
                    <a:ext uri="{9D8B030D-6E8A-4147-A177-3AD203B41FA5}">
                      <a16:colId xmlns:a16="http://schemas.microsoft.com/office/drawing/2014/main" val="781076642"/>
                    </a:ext>
                  </a:extLst>
                </a:gridCol>
                <a:gridCol w="6449915">
                  <a:extLst>
                    <a:ext uri="{9D8B030D-6E8A-4147-A177-3AD203B41FA5}">
                      <a16:colId xmlns:a16="http://schemas.microsoft.com/office/drawing/2014/main" val="370933129"/>
                    </a:ext>
                  </a:extLst>
                </a:gridCol>
              </a:tblGrid>
              <a:tr h="246995">
                <a:tc>
                  <a:txBody>
                    <a:bodyPr/>
                    <a:lstStyle/>
                    <a:p>
                      <a:pPr algn="ctr"/>
                      <a:r>
                        <a:rPr lang="en-US" sz="1600" dirty="0">
                          <a:latin typeface="Calibri" panose="020F0502020204030204" pitchFamily="34" charset="0"/>
                          <a:cs typeface="Calibri" panose="020F0502020204030204" pitchFamily="34" charset="0"/>
                        </a:rPr>
                        <a:t>columns</a:t>
                      </a:r>
                    </a:p>
                  </a:txBody>
                  <a:tcPr/>
                </a:tc>
                <a:tc>
                  <a:txBody>
                    <a:bodyPr/>
                    <a:lstStyle/>
                    <a:p>
                      <a:pPr algn="ctr"/>
                      <a:r>
                        <a:rPr lang="en-US" sz="1600" dirty="0">
                          <a:latin typeface="Calibri" panose="020F0502020204030204" pitchFamily="34" charset="0"/>
                          <a:cs typeface="Calibri" panose="020F0502020204030204" pitchFamily="34" charset="0"/>
                        </a:rPr>
                        <a:t>Datatype</a:t>
                      </a:r>
                    </a:p>
                  </a:txBody>
                  <a:tcPr/>
                </a:tc>
                <a:tc>
                  <a:txBody>
                    <a:bodyPr/>
                    <a:lstStyle/>
                    <a:p>
                      <a:pPr algn="ctr"/>
                      <a:r>
                        <a:rPr lang="en-US" sz="1600" dirty="0">
                          <a:latin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3362324494"/>
                  </a:ext>
                </a:extLst>
              </a:tr>
              <a:tr h="246995">
                <a:tc>
                  <a:txBody>
                    <a:bodyPr/>
                    <a:lstStyle/>
                    <a:p>
                      <a:pPr algn="l"/>
                      <a:r>
                        <a:rPr lang="en-US" altLang="zh-CN" sz="1600" dirty="0">
                          <a:latin typeface="Calibri" panose="020F0502020204030204" pitchFamily="34" charset="0"/>
                          <a:cs typeface="Calibri" panose="020F0502020204030204" pitchFamily="34" charset="0"/>
                        </a:rPr>
                        <a:t>Routes</a:t>
                      </a:r>
                      <a:endParaRPr lang="en-US" sz="1600" dirty="0">
                        <a:latin typeface="Calibri" panose="020F0502020204030204" pitchFamily="34" charset="0"/>
                        <a:cs typeface="Calibri" panose="020F0502020204030204" pitchFamily="34" charset="0"/>
                      </a:endParaRPr>
                    </a:p>
                  </a:txBody>
                  <a:tcPr/>
                </a:tc>
                <a:tc>
                  <a:txBody>
                    <a:bodyPr/>
                    <a:lstStyle/>
                    <a:p>
                      <a:pPr algn="l"/>
                      <a:r>
                        <a:rPr lang="en-US" sz="1600" dirty="0">
                          <a:latin typeface="Calibri" panose="020F0502020204030204" pitchFamily="34" charset="0"/>
                          <a:cs typeface="Calibri" panose="020F0502020204030204" pitchFamily="34" charset="0"/>
                        </a:rPr>
                        <a:t>string</a:t>
                      </a:r>
                    </a:p>
                  </a:txBody>
                  <a:tcPr/>
                </a:tc>
                <a:tc>
                  <a:txBody>
                    <a:bodyPr/>
                    <a:lstStyle/>
                    <a:p>
                      <a:pPr algn="l"/>
                      <a:r>
                        <a:rPr lang="en-US" sz="1600" dirty="0">
                          <a:latin typeface="Calibri" panose="020F0502020204030204" pitchFamily="34" charset="0"/>
                          <a:cs typeface="Calibri" panose="020F0502020204030204" pitchFamily="34" charset="0"/>
                        </a:rPr>
                        <a:t>[ORIGIN DESTINATION]</a:t>
                      </a:r>
                    </a:p>
                  </a:txBody>
                  <a:tcPr/>
                </a:tc>
                <a:extLst>
                  <a:ext uri="{0D108BD9-81ED-4DB2-BD59-A6C34878D82A}">
                    <a16:rowId xmlns:a16="http://schemas.microsoft.com/office/drawing/2014/main" val="1206463419"/>
                  </a:ext>
                </a:extLst>
              </a:tr>
              <a:tr h="246995">
                <a:tc>
                  <a:txBody>
                    <a:bodyPr/>
                    <a:lstStyle/>
                    <a:p>
                      <a:pPr algn="l"/>
                      <a:r>
                        <a:rPr lang="en-US" sz="1600" dirty="0">
                          <a:latin typeface="Calibri" panose="020F0502020204030204" pitchFamily="34" charset="0"/>
                          <a:cs typeface="Calibri" panose="020F0502020204030204" pitchFamily="34" charset="0"/>
                        </a:rPr>
                        <a:t>OCCUPANCY RATE</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algn="l"/>
                      <a:r>
                        <a:rPr lang="en-US" sz="1600" dirty="0">
                          <a:latin typeface="Calibri" panose="020F0502020204030204" pitchFamily="34" charset="0"/>
                          <a:cs typeface="Calibri" panose="020F0502020204030204" pitchFamily="34" charset="0"/>
                        </a:rPr>
                        <a:t>Average occupancy rate of the flight</a:t>
                      </a:r>
                    </a:p>
                  </a:txBody>
                  <a:tcPr/>
                </a:tc>
                <a:extLst>
                  <a:ext uri="{0D108BD9-81ED-4DB2-BD59-A6C34878D82A}">
                    <a16:rowId xmlns:a16="http://schemas.microsoft.com/office/drawing/2014/main" val="3888565831"/>
                  </a:ext>
                </a:extLst>
              </a:tr>
              <a:tr h="246995">
                <a:tc>
                  <a:txBody>
                    <a:bodyPr/>
                    <a:lstStyle/>
                    <a:p>
                      <a:pPr algn="l"/>
                      <a:r>
                        <a:rPr lang="en-US" sz="1600" dirty="0">
                          <a:latin typeface="Calibri" panose="020F0502020204030204" pitchFamily="34" charset="0"/>
                          <a:cs typeface="Calibri" panose="020F0502020204030204" pitchFamily="34" charset="0"/>
                        </a:rPr>
                        <a:t>DISTANCE</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algn="l"/>
                      <a:r>
                        <a:rPr lang="en-US" sz="1600" dirty="0">
                          <a:latin typeface="Calibri" panose="020F0502020204030204" pitchFamily="34" charset="0"/>
                          <a:cs typeface="Calibri" panose="020F0502020204030204" pitchFamily="34" charset="0"/>
                        </a:rPr>
                        <a:t>Average distance between origin and destination airports in miles</a:t>
                      </a:r>
                    </a:p>
                  </a:txBody>
                  <a:tcPr/>
                </a:tc>
                <a:extLst>
                  <a:ext uri="{0D108BD9-81ED-4DB2-BD59-A6C34878D82A}">
                    <a16:rowId xmlns:a16="http://schemas.microsoft.com/office/drawing/2014/main" val="1591964674"/>
                  </a:ext>
                </a:extLst>
              </a:tr>
              <a:tr h="246995">
                <a:tc>
                  <a:txBody>
                    <a:bodyPr/>
                    <a:lstStyle/>
                    <a:p>
                      <a:pPr algn="l"/>
                      <a:r>
                        <a:rPr lang="en-US" sz="1600" dirty="0">
                          <a:latin typeface="Calibri" panose="020F0502020204030204" pitchFamily="34" charset="0"/>
                          <a:cs typeface="Calibri" panose="020F0502020204030204" pitchFamily="34" charset="0"/>
                        </a:rPr>
                        <a:t>DELAY_DEP_COST</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algn="l"/>
                      <a:r>
                        <a:rPr lang="en-US" sz="1600" dirty="0">
                          <a:latin typeface="Calibri" panose="020F0502020204030204" pitchFamily="34" charset="0"/>
                          <a:cs typeface="Calibri" panose="020F0502020204030204" pitchFamily="34" charset="0"/>
                        </a:rPr>
                        <a:t>Sum of delay departure cost of the airplane.</a:t>
                      </a:r>
                    </a:p>
                  </a:txBody>
                  <a:tcPr/>
                </a:tc>
                <a:extLst>
                  <a:ext uri="{0D108BD9-81ED-4DB2-BD59-A6C34878D82A}">
                    <a16:rowId xmlns:a16="http://schemas.microsoft.com/office/drawing/2014/main" val="4003878061"/>
                  </a:ext>
                </a:extLst>
              </a:tr>
              <a:tr h="246995">
                <a:tc>
                  <a:txBody>
                    <a:bodyPr/>
                    <a:lstStyle/>
                    <a:p>
                      <a:pPr algn="l"/>
                      <a:r>
                        <a:rPr lang="en-US" sz="1600" dirty="0">
                          <a:latin typeface="Calibri" panose="020F0502020204030204" pitchFamily="34" charset="0"/>
                          <a:cs typeface="Calibri" panose="020F0502020204030204" pitchFamily="34" charset="0"/>
                        </a:rPr>
                        <a:t>DELAY_ARR_COST</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Sum of delay departure cost of the airplane.</a:t>
                      </a:r>
                    </a:p>
                  </a:txBody>
                  <a:tcPr/>
                </a:tc>
                <a:extLst>
                  <a:ext uri="{0D108BD9-81ED-4DB2-BD59-A6C34878D82A}">
                    <a16:rowId xmlns:a16="http://schemas.microsoft.com/office/drawing/2014/main" val="1991724963"/>
                  </a:ext>
                </a:extLst>
              </a:tr>
              <a:tr h="426627">
                <a:tc>
                  <a:txBody>
                    <a:bodyPr/>
                    <a:lstStyle/>
                    <a:p>
                      <a:pPr algn="l"/>
                      <a:r>
                        <a:rPr lang="en-US" sz="1600" dirty="0">
                          <a:latin typeface="Calibri" panose="020F0502020204030204" pitchFamily="34" charset="0"/>
                          <a:cs typeface="Calibri" panose="020F0502020204030204" pitchFamily="34" charset="0"/>
                        </a:rPr>
                        <a:t>DOCKING_COST_ORIGIN</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Average docking cost in the origin airport.</a:t>
                      </a:r>
                    </a:p>
                  </a:txBody>
                  <a:tcPr/>
                </a:tc>
                <a:extLst>
                  <a:ext uri="{0D108BD9-81ED-4DB2-BD59-A6C34878D82A}">
                    <a16:rowId xmlns:a16="http://schemas.microsoft.com/office/drawing/2014/main" val="2651928446"/>
                  </a:ext>
                </a:extLst>
              </a:tr>
              <a:tr h="426627">
                <a:tc>
                  <a:txBody>
                    <a:bodyPr/>
                    <a:lstStyle/>
                    <a:p>
                      <a:pPr algn="l"/>
                      <a:r>
                        <a:rPr lang="en-US" sz="1600" dirty="0">
                          <a:latin typeface="Calibri" panose="020F0502020204030204" pitchFamily="34" charset="0"/>
                          <a:cs typeface="Calibri" panose="020F0502020204030204" pitchFamily="34" charset="0"/>
                        </a:rPr>
                        <a:t>DOCKING_COST_DES</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Average docking cost in the origin airport.</a:t>
                      </a:r>
                    </a:p>
                  </a:txBody>
                  <a:tcPr/>
                </a:tc>
                <a:extLst>
                  <a:ext uri="{0D108BD9-81ED-4DB2-BD59-A6C34878D82A}">
                    <a16:rowId xmlns:a16="http://schemas.microsoft.com/office/drawing/2014/main" val="3806526361"/>
                  </a:ext>
                </a:extLst>
              </a:tr>
              <a:tr h="426627">
                <a:tc>
                  <a:txBody>
                    <a:bodyPr/>
                    <a:lstStyle/>
                    <a:p>
                      <a:pPr algn="l"/>
                      <a:r>
                        <a:rPr lang="en-US" sz="1600" dirty="0">
                          <a:latin typeface="Calibri" panose="020F0502020204030204" pitchFamily="34" charset="0"/>
                          <a:cs typeface="Calibri" panose="020F0502020204030204" pitchFamily="34" charset="0"/>
                        </a:rPr>
                        <a:t>DELAY_DEP_COUNT</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The number of delayed departures.</a:t>
                      </a:r>
                    </a:p>
                  </a:txBody>
                  <a:tcPr/>
                </a:tc>
                <a:extLst>
                  <a:ext uri="{0D108BD9-81ED-4DB2-BD59-A6C34878D82A}">
                    <a16:rowId xmlns:a16="http://schemas.microsoft.com/office/drawing/2014/main" val="3657653021"/>
                  </a:ext>
                </a:extLst>
              </a:tr>
              <a:tr h="426627">
                <a:tc>
                  <a:txBody>
                    <a:bodyPr/>
                    <a:lstStyle/>
                    <a:p>
                      <a:pPr algn="l"/>
                      <a:r>
                        <a:rPr lang="en-US" sz="1600" dirty="0">
                          <a:latin typeface="Calibri" panose="020F0502020204030204" pitchFamily="34" charset="0"/>
                          <a:cs typeface="Calibri" panose="020F0502020204030204" pitchFamily="34" charset="0"/>
                        </a:rPr>
                        <a:t>DELAY_ARR_COUNT</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The number of delayed arrivals.</a:t>
                      </a:r>
                    </a:p>
                  </a:txBody>
                  <a:tcPr/>
                </a:tc>
                <a:extLst>
                  <a:ext uri="{0D108BD9-81ED-4DB2-BD59-A6C34878D82A}">
                    <a16:rowId xmlns:a16="http://schemas.microsoft.com/office/drawing/2014/main" val="522891286"/>
                  </a:ext>
                </a:extLst>
              </a:tr>
              <a:tr h="246995">
                <a:tc>
                  <a:txBody>
                    <a:bodyPr/>
                    <a:lstStyle/>
                    <a:p>
                      <a:pPr algn="l"/>
                      <a:r>
                        <a:rPr lang="en-US" sz="1600" dirty="0">
                          <a:latin typeface="Calibri" panose="020F0502020204030204" pitchFamily="34" charset="0"/>
                          <a:cs typeface="Calibri" panose="020F0502020204030204" pitchFamily="34" charset="0"/>
                        </a:rPr>
                        <a:t>ITIN_FARE</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algn="l"/>
                      <a:r>
                        <a:rPr lang="en-US" sz="1600" dirty="0">
                          <a:latin typeface="Calibri" panose="020F0502020204030204" pitchFamily="34" charset="0"/>
                          <a:cs typeface="Calibri" panose="020F0502020204030204" pitchFamily="34" charset="0"/>
                        </a:rPr>
                        <a:t>Sum of Itinerary Fare.</a:t>
                      </a:r>
                    </a:p>
                  </a:txBody>
                  <a:tcPr/>
                </a:tc>
                <a:extLst>
                  <a:ext uri="{0D108BD9-81ED-4DB2-BD59-A6C34878D82A}">
                    <a16:rowId xmlns:a16="http://schemas.microsoft.com/office/drawing/2014/main" val="1136153221"/>
                  </a:ext>
                </a:extLst>
              </a:tr>
              <a:tr h="246995">
                <a:tc>
                  <a:txBody>
                    <a:bodyPr/>
                    <a:lstStyle/>
                    <a:p>
                      <a:pPr algn="l"/>
                      <a:r>
                        <a:rPr lang="en-US" sz="1600" dirty="0">
                          <a:latin typeface="Calibri" panose="020F0502020204030204" pitchFamily="34" charset="0"/>
                          <a:cs typeface="Calibri" panose="020F0502020204030204" pitchFamily="34" charset="0"/>
                        </a:rPr>
                        <a:t>PASSENGERS</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algn="l"/>
                      <a:r>
                        <a:rPr lang="en-US" sz="1600" dirty="0">
                          <a:latin typeface="Calibri" panose="020F0502020204030204" pitchFamily="34" charset="0"/>
                          <a:cs typeface="Calibri" panose="020F0502020204030204" pitchFamily="34" charset="0"/>
                        </a:rPr>
                        <a:t>Sum of the number of passengers on the itinerary.</a:t>
                      </a:r>
                    </a:p>
                  </a:txBody>
                  <a:tcPr/>
                </a:tc>
                <a:extLst>
                  <a:ext uri="{0D108BD9-81ED-4DB2-BD59-A6C34878D82A}">
                    <a16:rowId xmlns:a16="http://schemas.microsoft.com/office/drawing/2014/main" val="4150943052"/>
                  </a:ext>
                </a:extLst>
              </a:tr>
              <a:tr h="426627">
                <a:tc>
                  <a:txBody>
                    <a:bodyPr/>
                    <a:lstStyle/>
                    <a:p>
                      <a:pPr algn="l"/>
                      <a:r>
                        <a:rPr lang="en-US" sz="1600" dirty="0">
                          <a:latin typeface="Calibri" panose="020F0502020204030204" pitchFamily="34" charset="0"/>
                          <a:cs typeface="Calibri" panose="020F0502020204030204" pitchFamily="34" charset="0"/>
                        </a:rPr>
                        <a:t>ITIN_FARE_PER_PASSENGER</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Itinerary fare per passenger on the itinerary.</a:t>
                      </a:r>
                    </a:p>
                  </a:txBody>
                  <a:tcPr/>
                </a:tc>
                <a:extLst>
                  <a:ext uri="{0D108BD9-81ED-4DB2-BD59-A6C34878D82A}">
                    <a16:rowId xmlns:a16="http://schemas.microsoft.com/office/drawing/2014/main" val="1247168487"/>
                  </a:ext>
                </a:extLst>
              </a:tr>
              <a:tr h="246995">
                <a:tc>
                  <a:txBody>
                    <a:bodyPr/>
                    <a:lstStyle/>
                    <a:p>
                      <a:pPr algn="l"/>
                      <a:r>
                        <a:rPr lang="en-US" sz="1600" dirty="0">
                          <a:latin typeface="Calibri" panose="020F0502020204030204" pitchFamily="34" charset="0"/>
                          <a:cs typeface="Calibri" panose="020F0502020204030204" pitchFamily="34" charset="0"/>
                        </a:rPr>
                        <a:t>OCCUPANCY</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algn="l"/>
                      <a:r>
                        <a:rPr lang="en-US" sz="1600" dirty="0">
                          <a:latin typeface="Calibri" panose="020F0502020204030204" pitchFamily="34" charset="0"/>
                          <a:cs typeface="Calibri" panose="020F0502020204030204" pitchFamily="34" charset="0"/>
                        </a:rPr>
                        <a:t>Average passengers on each flight (based on 200 passengers each flight )</a:t>
                      </a:r>
                    </a:p>
                  </a:txBody>
                  <a:tcPr/>
                </a:tc>
                <a:extLst>
                  <a:ext uri="{0D108BD9-81ED-4DB2-BD59-A6C34878D82A}">
                    <a16:rowId xmlns:a16="http://schemas.microsoft.com/office/drawing/2014/main" val="4170457514"/>
                  </a:ext>
                </a:extLst>
              </a:tr>
              <a:tr h="246995">
                <a:tc>
                  <a:txBody>
                    <a:bodyPr/>
                    <a:lstStyle/>
                    <a:p>
                      <a:pPr algn="l"/>
                      <a:r>
                        <a:rPr lang="en-US" sz="1600" dirty="0">
                          <a:latin typeface="Calibri" panose="020F0502020204030204" pitchFamily="34" charset="0"/>
                          <a:cs typeface="Calibri" panose="020F0502020204030204" pitchFamily="34" charset="0"/>
                        </a:rPr>
                        <a:t>ROUNDS</a:t>
                      </a:r>
                    </a:p>
                  </a:txBody>
                  <a:tcPr/>
                </a:tc>
                <a:tc>
                  <a:txBody>
                    <a:bodyPr/>
                    <a:lstStyle/>
                    <a:p>
                      <a:pPr algn="l"/>
                      <a:r>
                        <a:rPr lang="en-US" sz="1600" dirty="0">
                          <a:latin typeface="Calibri" panose="020F0502020204030204" pitchFamily="34" charset="0"/>
                          <a:cs typeface="Calibri" panose="020F0502020204030204" pitchFamily="34" charset="0"/>
                        </a:rPr>
                        <a:t>float</a:t>
                      </a:r>
                    </a:p>
                  </a:txBody>
                  <a:tcPr/>
                </a:tc>
                <a:tc>
                  <a:txBody>
                    <a:bodyPr/>
                    <a:lstStyle/>
                    <a:p>
                      <a:pPr algn="l"/>
                      <a:r>
                        <a:rPr lang="en-US" sz="1600" dirty="0">
                          <a:latin typeface="Calibri" panose="020F0502020204030204" pitchFamily="34" charset="0"/>
                          <a:cs typeface="Calibri" panose="020F0502020204030204" pitchFamily="34" charset="0"/>
                        </a:rPr>
                        <a:t>The number of each round trip routes.</a:t>
                      </a:r>
                    </a:p>
                  </a:txBody>
                  <a:tcPr/>
                </a:tc>
                <a:extLst>
                  <a:ext uri="{0D108BD9-81ED-4DB2-BD59-A6C34878D82A}">
                    <a16:rowId xmlns:a16="http://schemas.microsoft.com/office/drawing/2014/main" val="1594568496"/>
                  </a:ext>
                </a:extLst>
              </a:tr>
            </a:tbl>
          </a:graphicData>
        </a:graphic>
      </p:graphicFrame>
    </p:spTree>
    <p:extLst>
      <p:ext uri="{BB962C8B-B14F-4D97-AF65-F5344CB8AC3E}">
        <p14:creationId xmlns:p14="http://schemas.microsoft.com/office/powerpoint/2010/main" val="27005041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20"/>
          </p:nvPr>
        </p:nvSpPr>
        <p:spPr>
          <a:xfrm>
            <a:off x="4932202" y="2680596"/>
            <a:ext cx="2310428" cy="584775"/>
          </a:xfrm>
        </p:spPr>
        <p:txBody>
          <a:bodyPr>
            <a:normAutofit fontScale="92500" lnSpcReduction="10000"/>
          </a:bodyPr>
          <a:lstStyle/>
          <a:p>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ANALYSIS</a:t>
            </a:r>
            <a:endPar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2" name="文本占位符 12">
            <a:extLst>
              <a:ext uri="{FF2B5EF4-FFF2-40B4-BE49-F238E27FC236}">
                <a16:creationId xmlns:a16="http://schemas.microsoft.com/office/drawing/2014/main" id="{4BFE3651-74D2-2EFE-829A-CEF2122FD768}"/>
              </a:ext>
            </a:extLst>
          </p:cNvPr>
          <p:cNvSpPr>
            <a:spLocks noGrp="1"/>
          </p:cNvSpPr>
          <p:nvPr>
            <p:ph type="body" sz="quarter" idx="13"/>
          </p:nvPr>
        </p:nvSpPr>
        <p:spPr>
          <a:xfrm>
            <a:off x="2134720" y="4324976"/>
            <a:ext cx="7905392" cy="458908"/>
          </a:xfrm>
        </p:spPr>
        <p:txBody>
          <a:bodyPr/>
          <a:lstStyle/>
          <a:p>
            <a:r>
              <a:rPr lang="en-US" altLang="zh-CN"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Analysis our final dataset “final”</a:t>
            </a: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Tree>
    <p:extLst>
      <p:ext uri="{BB962C8B-B14F-4D97-AF65-F5344CB8AC3E}">
        <p14:creationId xmlns:p14="http://schemas.microsoft.com/office/powerpoint/2010/main" val="3989521174"/>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0200" y="288001"/>
            <a:ext cx="5060223" cy="480131"/>
          </a:xfrm>
        </p:spPr>
        <p:txBody>
          <a:bodyPr/>
          <a:lstStyle/>
          <a:p>
            <a:r>
              <a:rPr lang="en-US" altLang="zh-CN"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Factors That Affect the Investment of Airlines</a:t>
            </a:r>
            <a:endParaRPr lang="zh-CN" altLang="en-US"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3" name="矩形 38">
            <a:extLst>
              <a:ext uri="{FF2B5EF4-FFF2-40B4-BE49-F238E27FC236}">
                <a16:creationId xmlns:a16="http://schemas.microsoft.com/office/drawing/2014/main" id="{B3030C6D-1560-D69A-C460-2B77F51B2EE6}"/>
              </a:ext>
            </a:extLst>
          </p:cNvPr>
          <p:cNvSpPr/>
          <p:nvPr/>
        </p:nvSpPr>
        <p:spPr>
          <a:xfrm>
            <a:off x="1"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矩形 38">
            <a:extLst>
              <a:ext uri="{FF2B5EF4-FFF2-40B4-BE49-F238E27FC236}">
                <a16:creationId xmlns:a16="http://schemas.microsoft.com/office/drawing/2014/main" id="{9880A8DA-9BC7-FFDB-FEE1-DC3B3ABB50F7}"/>
              </a:ext>
            </a:extLst>
          </p:cNvPr>
          <p:cNvSpPr/>
          <p:nvPr/>
        </p:nvSpPr>
        <p:spPr>
          <a:xfrm>
            <a:off x="11541236"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EEE0CF6-809B-E811-EC5C-6D8B0E4D30A7}"/>
              </a:ext>
            </a:extLst>
          </p:cNvPr>
          <p:cNvSpPr txBox="1"/>
          <p:nvPr/>
        </p:nvSpPr>
        <p:spPr>
          <a:xfrm>
            <a:off x="670200" y="2225648"/>
            <a:ext cx="10489625" cy="2308324"/>
          </a:xfrm>
          <a:prstGeom prst="rect">
            <a:avLst/>
          </a:prstGeom>
          <a:noFill/>
        </p:spPr>
        <p:txBody>
          <a:bodyPr wrap="square">
            <a:spAutoFit/>
          </a:bodyPr>
          <a:lstStyle/>
          <a:p>
            <a:pPr algn="l"/>
            <a:r>
              <a:rPr lang="en-US" sz="2400" b="1" i="0" dirty="0">
                <a:solidFill>
                  <a:srgbClr val="000000"/>
                </a:solidFill>
                <a:effectLst/>
                <a:latin typeface="Calibri" panose="020F0502020204030204" pitchFamily="34" charset="0"/>
                <a:cs typeface="Calibri" panose="020F0502020204030204" pitchFamily="34" charset="0"/>
              </a:rPr>
              <a:t>Our Major Goal is </a:t>
            </a:r>
          </a:p>
          <a:p>
            <a:pPr marL="342900" indent="-3429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Increase Customer Base</a:t>
            </a:r>
            <a:endParaRPr lang="en-US" sz="2400" b="1" i="0" dirty="0">
              <a:solidFill>
                <a:srgbClr val="000000"/>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Increase Profit</a:t>
            </a:r>
          </a:p>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Make sure a high ROI(Return On Investment)</a:t>
            </a:r>
          </a:p>
          <a:p>
            <a:pPr marL="342900" indent="-342900"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Make sure that there is a minimum delay as our motto is "On time, for you”</a:t>
            </a:r>
          </a:p>
          <a:p>
            <a:pPr algn="l">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223517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3785"/>
            <a:ext cx="12192000" cy="2728211"/>
          </a:xfrm>
          <a:prstGeom prst="rect">
            <a:avLst/>
          </a:prstGeom>
          <a:gradFill>
            <a:gsLst>
              <a:gs pos="100000">
                <a:schemeClr val="accent1"/>
              </a:gs>
              <a:gs pos="0">
                <a:schemeClr val="accent1">
                  <a:lumMod val="90000"/>
                  <a:lumOff val="1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p:nvSpPr>
        <p:spPr>
          <a:xfrm>
            <a:off x="0" y="6473370"/>
            <a:ext cx="12192000" cy="3846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80614" y="956139"/>
            <a:ext cx="3850334" cy="830997"/>
          </a:xfrm>
          <a:prstGeom prst="rect">
            <a:avLst/>
          </a:prstGeom>
          <a:noFill/>
        </p:spPr>
        <p:txBody>
          <a:bodyPr wrap="square" rtlCol="0">
            <a:spAutoFit/>
          </a:bodyPr>
          <a:lstStyle/>
          <a:p>
            <a:r>
              <a:rPr lang="en-US" altLang="zh-CN" sz="4800" b="1" dirty="0">
                <a:solidFill>
                  <a:schemeClr val="bg1"/>
                </a:solidFill>
                <a:latin typeface="Times New Roman" panose="02020603050405020304" pitchFamily="18" charset="0"/>
                <a:ea typeface="字魂105号-简雅黑" panose="00000500000000000000" pitchFamily="2" charset="-122"/>
                <a:cs typeface="Times New Roman" panose="02020603050405020304" pitchFamily="18" charset="0"/>
                <a:sym typeface="思源黑体 CN Normal" panose="020B0400000000000000" pitchFamily="34" charset="-122"/>
              </a:rPr>
              <a:t>CONTENTS</a:t>
            </a:r>
            <a:endParaRPr lang="zh-CN" altLang="en-US" sz="4800" b="1" dirty="0">
              <a:solidFill>
                <a:schemeClr val="bg1"/>
              </a:solidFill>
              <a:latin typeface="Times New Roman" panose="02020603050405020304" pitchFamily="18" charset="0"/>
              <a:ea typeface="字魂105号-简雅黑" panose="00000500000000000000" pitchFamily="2" charset="-122"/>
              <a:cs typeface="Times New Roman" panose="02020603050405020304" pitchFamily="18" charset="0"/>
              <a:sym typeface="思源黑体 CN Normal" panose="020B0400000000000000" pitchFamily="34" charset="-122"/>
            </a:endParaRPr>
          </a:p>
        </p:txBody>
      </p:sp>
      <p:sp>
        <p:nvSpPr>
          <p:cNvPr id="19" name="文本框 18"/>
          <p:cNvSpPr txBox="1"/>
          <p:nvPr/>
        </p:nvSpPr>
        <p:spPr>
          <a:xfrm>
            <a:off x="438821" y="4375136"/>
            <a:ext cx="1698171"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BACKGROUND</a:t>
            </a:r>
            <a:endParaRPr lang="zh-CN" altLang="en-US" sz="1600" dirty="0">
              <a:solidFill>
                <a:schemeClr val="tx1">
                  <a:lumMod val="50000"/>
                  <a:lumOff val="5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0" name="文本框 19"/>
          <p:cNvSpPr txBox="1"/>
          <p:nvPr/>
        </p:nvSpPr>
        <p:spPr>
          <a:xfrm>
            <a:off x="3790749" y="4375135"/>
            <a:ext cx="1915028" cy="1077218"/>
          </a:xfrm>
          <a:prstGeom prst="rect">
            <a:avLst/>
          </a:prstGeom>
          <a:noFill/>
        </p:spPr>
        <p:txBody>
          <a:bodyPr wrap="square" rtlCol="0">
            <a:spAutoFit/>
          </a:bodyPr>
          <a:lstStyle/>
          <a:p>
            <a:pPr algn="ctr"/>
            <a:r>
              <a:rPr lang="en-US" altLang="zh-CN" sz="1600" dirty="0">
                <a:solidFill>
                  <a:schemeClr val="tx1">
                    <a:lumMod val="50000"/>
                    <a:lumOff val="50000"/>
                  </a:schemeClr>
                </a:solidFill>
                <a:ea typeface="思源黑体 CN Normal" panose="020B0400000000000000" pitchFamily="34" charset="-122"/>
                <a:cs typeface="+mn-ea"/>
                <a:sym typeface="思源黑体 CN Normal" panose="020B0400000000000000" pitchFamily="34" charset="-122"/>
              </a:rPr>
              <a:t>DATA QUALITY CHECKS</a:t>
            </a:r>
            <a:endParaRPr lang="zh-CN" altLang="en-US" sz="1600" dirty="0">
              <a:solidFill>
                <a:schemeClr val="tx1">
                  <a:lumMod val="50000"/>
                  <a:lumOff val="50000"/>
                </a:schemeClr>
              </a:solidFill>
              <a:ea typeface="思源黑体 CN Normal" panose="020B0400000000000000" pitchFamily="34" charset="-122"/>
              <a:cs typeface="Times New Roman" panose="02020603050405020304" pitchFamily="18" charset="0"/>
              <a:sym typeface="思源黑体 CN Normal" panose="020B0400000000000000" pitchFamily="34" charset="-122"/>
            </a:endParaRPr>
          </a:p>
          <a:p>
            <a:pPr algn="ctr"/>
            <a:r>
              <a:rPr lang="en-US" altLang="zh-CN" sz="1600" dirty="0">
                <a:solidFill>
                  <a:schemeClr val="tx1">
                    <a:lumMod val="50000"/>
                    <a:lumOff val="50000"/>
                  </a:schemeClr>
                </a:solidFill>
                <a:latin typeface="+mj-lt"/>
                <a:ea typeface="思源黑体 CN Normal" panose="020B0400000000000000" pitchFamily="34" charset="-122"/>
                <a:cs typeface="Times New Roman" panose="02020603050405020304" pitchFamily="18" charset="0"/>
                <a:sym typeface="思源黑体 CN Normal" panose="020B0400000000000000" pitchFamily="34" charset="-122"/>
              </a:rPr>
              <a:t>&amp;</a:t>
            </a:r>
          </a:p>
          <a:p>
            <a:pPr algn="ctr"/>
            <a:r>
              <a:rPr lang="en-US" altLang="zh-CN" sz="1600" dirty="0">
                <a:solidFill>
                  <a:schemeClr val="tx1">
                    <a:lumMod val="50000"/>
                    <a:lumOff val="50000"/>
                  </a:schemeClr>
                </a:solidFill>
                <a:latin typeface="+mj-lt"/>
                <a:ea typeface="思源黑体 CN Normal" panose="020B0400000000000000" pitchFamily="34" charset="-122"/>
                <a:cs typeface="Times New Roman" panose="02020603050405020304" pitchFamily="18" charset="0"/>
                <a:sym typeface="思源黑体 CN Normal" panose="020B0400000000000000" pitchFamily="34" charset="-122"/>
              </a:rPr>
              <a:t> CLEANSING</a:t>
            </a:r>
            <a:endParaRPr lang="zh-CN" altLang="en-US" sz="1600" dirty="0">
              <a:solidFill>
                <a:schemeClr val="tx1">
                  <a:lumMod val="50000"/>
                  <a:lumOff val="50000"/>
                </a:schemeClr>
              </a:solidFill>
              <a:latin typeface="+mj-lt"/>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21" name="文本框 20"/>
          <p:cNvSpPr txBox="1"/>
          <p:nvPr/>
        </p:nvSpPr>
        <p:spPr>
          <a:xfrm>
            <a:off x="5622405" y="4375136"/>
            <a:ext cx="1698171"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mj-lt"/>
                <a:ea typeface="思源黑体 CN Normal" panose="020B0400000000000000" pitchFamily="34" charset="-122"/>
                <a:cs typeface="Times New Roman" panose="02020603050405020304" pitchFamily="18" charset="0"/>
                <a:sym typeface="思源黑体 CN Normal" panose="020B0400000000000000" pitchFamily="34" charset="-122"/>
              </a:rPr>
              <a:t>ANALYSIS</a:t>
            </a:r>
            <a:endParaRPr lang="zh-CN" altLang="en-US" sz="1600" dirty="0">
              <a:solidFill>
                <a:schemeClr val="tx1">
                  <a:lumMod val="50000"/>
                  <a:lumOff val="50000"/>
                </a:schemeClr>
              </a:solidFill>
              <a:latin typeface="+mj-lt"/>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23" name="文本框 22"/>
          <p:cNvSpPr txBox="1"/>
          <p:nvPr/>
        </p:nvSpPr>
        <p:spPr>
          <a:xfrm>
            <a:off x="7439129" y="4375136"/>
            <a:ext cx="2230996"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RECOMMENDATION</a:t>
            </a:r>
            <a:endParaRPr lang="zh-CN" altLang="en-US" sz="1600" dirty="0">
              <a:solidFill>
                <a:schemeClr val="tx1">
                  <a:lumMod val="50000"/>
                  <a:lumOff val="5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4" name="任意多边形 33"/>
          <p:cNvSpPr>
            <a:spLocks noChangeAspect="1"/>
          </p:cNvSpPr>
          <p:nvPr/>
        </p:nvSpPr>
        <p:spPr>
          <a:xfrm>
            <a:off x="1056722" y="3717401"/>
            <a:ext cx="369277" cy="360000"/>
          </a:xfrm>
          <a:custGeom>
            <a:avLst/>
            <a:gdLst>
              <a:gd name="connsiteX0" fmla="*/ 371036 w 3082990"/>
              <a:gd name="connsiteY0" fmla="*/ 371036 h 3005540"/>
              <a:gd name="connsiteX1" fmla="*/ 371036 w 3082990"/>
              <a:gd name="connsiteY1" fmla="*/ 1921998 h 3005540"/>
              <a:gd name="connsiteX2" fmla="*/ 2711954 w 3082990"/>
              <a:gd name="connsiteY2" fmla="*/ 1921998 h 3005540"/>
              <a:gd name="connsiteX3" fmla="*/ 2711954 w 3082990"/>
              <a:gd name="connsiteY3" fmla="*/ 371036 h 3005540"/>
              <a:gd name="connsiteX4" fmla="*/ 0 w 3082990"/>
              <a:gd name="connsiteY4" fmla="*/ 0 h 3005540"/>
              <a:gd name="connsiteX5" fmla="*/ 3082990 w 3082990"/>
              <a:gd name="connsiteY5" fmla="*/ 0 h 3005540"/>
              <a:gd name="connsiteX6" fmla="*/ 3082990 w 3082990"/>
              <a:gd name="connsiteY6" fmla="*/ 2293034 h 3005540"/>
              <a:gd name="connsiteX7" fmla="*/ 1825302 w 3082990"/>
              <a:gd name="connsiteY7" fmla="*/ 2293034 h 3005540"/>
              <a:gd name="connsiteX8" fmla="*/ 1825302 w 3082990"/>
              <a:gd name="connsiteY8" fmla="*/ 2639780 h 3005540"/>
              <a:gd name="connsiteX9" fmla="*/ 2423592 w 3082990"/>
              <a:gd name="connsiteY9" fmla="*/ 2639780 h 3005540"/>
              <a:gd name="connsiteX10" fmla="*/ 2423592 w 3082990"/>
              <a:gd name="connsiteY10" fmla="*/ 3005540 h 3005540"/>
              <a:gd name="connsiteX11" fmla="*/ 659398 w 3082990"/>
              <a:gd name="connsiteY11" fmla="*/ 3005540 h 3005540"/>
              <a:gd name="connsiteX12" fmla="*/ 659398 w 3082990"/>
              <a:gd name="connsiteY12" fmla="*/ 2639780 h 3005540"/>
              <a:gd name="connsiteX13" fmla="*/ 1257688 w 3082990"/>
              <a:gd name="connsiteY13" fmla="*/ 2639780 h 3005540"/>
              <a:gd name="connsiteX14" fmla="*/ 1257688 w 3082990"/>
              <a:gd name="connsiteY14" fmla="*/ 2293034 h 3005540"/>
              <a:gd name="connsiteX15" fmla="*/ 0 w 3082990"/>
              <a:gd name="connsiteY15" fmla="*/ 2293034 h 300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2990" h="3005540">
                <a:moveTo>
                  <a:pt x="371036" y="371036"/>
                </a:moveTo>
                <a:lnTo>
                  <a:pt x="371036" y="1921998"/>
                </a:lnTo>
                <a:lnTo>
                  <a:pt x="2711954" y="1921998"/>
                </a:lnTo>
                <a:lnTo>
                  <a:pt x="2711954" y="371036"/>
                </a:lnTo>
                <a:close/>
                <a:moveTo>
                  <a:pt x="0" y="0"/>
                </a:moveTo>
                <a:lnTo>
                  <a:pt x="3082990" y="0"/>
                </a:lnTo>
                <a:lnTo>
                  <a:pt x="3082990" y="2293034"/>
                </a:lnTo>
                <a:lnTo>
                  <a:pt x="1825302" y="2293034"/>
                </a:lnTo>
                <a:lnTo>
                  <a:pt x="1825302" y="2639780"/>
                </a:lnTo>
                <a:lnTo>
                  <a:pt x="2423592" y="2639780"/>
                </a:lnTo>
                <a:lnTo>
                  <a:pt x="2423592" y="3005540"/>
                </a:lnTo>
                <a:lnTo>
                  <a:pt x="659398" y="3005540"/>
                </a:lnTo>
                <a:lnTo>
                  <a:pt x="659398" y="2639780"/>
                </a:lnTo>
                <a:lnTo>
                  <a:pt x="1257688" y="2639780"/>
                </a:lnTo>
                <a:lnTo>
                  <a:pt x="1257688" y="2293034"/>
                </a:lnTo>
                <a:lnTo>
                  <a:pt x="0" y="22930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5" name="任意多边形 34"/>
          <p:cNvSpPr>
            <a:spLocks noChangeAspect="1"/>
          </p:cNvSpPr>
          <p:nvPr/>
        </p:nvSpPr>
        <p:spPr>
          <a:xfrm>
            <a:off x="6281675" y="3717401"/>
            <a:ext cx="360000" cy="360000"/>
          </a:xfrm>
          <a:custGeom>
            <a:avLst/>
            <a:gdLst>
              <a:gd name="connsiteX0" fmla="*/ 3009329 w 4544704"/>
              <a:gd name="connsiteY0" fmla="*/ 2055014 h 4544704"/>
              <a:gd name="connsiteX1" fmla="*/ 3391467 w 4544704"/>
              <a:gd name="connsiteY1" fmla="*/ 2055014 h 4544704"/>
              <a:gd name="connsiteX2" fmla="*/ 3391467 w 4544704"/>
              <a:gd name="connsiteY2" fmla="*/ 3528972 h 4544704"/>
              <a:gd name="connsiteX3" fmla="*/ 3009329 w 4544704"/>
              <a:gd name="connsiteY3" fmla="*/ 3528972 h 4544704"/>
              <a:gd name="connsiteX4" fmla="*/ 1132765 w 4544704"/>
              <a:gd name="connsiteY4" fmla="*/ 1495456 h 4544704"/>
              <a:gd name="connsiteX5" fmla="*/ 1514903 w 4544704"/>
              <a:gd name="connsiteY5" fmla="*/ 1495456 h 4544704"/>
              <a:gd name="connsiteX6" fmla="*/ 1514903 w 4544704"/>
              <a:gd name="connsiteY6" fmla="*/ 3528972 h 4544704"/>
              <a:gd name="connsiteX7" fmla="*/ 1132765 w 4544704"/>
              <a:gd name="connsiteY7" fmla="*/ 3528972 h 4544704"/>
              <a:gd name="connsiteX8" fmla="*/ 2081283 w 4544704"/>
              <a:gd name="connsiteY8" fmla="*/ 894954 h 4544704"/>
              <a:gd name="connsiteX9" fmla="*/ 2463421 w 4544704"/>
              <a:gd name="connsiteY9" fmla="*/ 894954 h 4544704"/>
              <a:gd name="connsiteX10" fmla="*/ 2463421 w 4544704"/>
              <a:gd name="connsiteY10" fmla="*/ 3528972 h 4544704"/>
              <a:gd name="connsiteX11" fmla="*/ 2081283 w 4544704"/>
              <a:gd name="connsiteY11" fmla="*/ 3528972 h 4544704"/>
              <a:gd name="connsiteX12" fmla="*/ 631912 w 4544704"/>
              <a:gd name="connsiteY12" fmla="*/ 249116 h 4544704"/>
              <a:gd name="connsiteX13" fmla="*/ 249116 w 4544704"/>
              <a:gd name="connsiteY13" fmla="*/ 631912 h 4544704"/>
              <a:gd name="connsiteX14" fmla="*/ 249116 w 4544704"/>
              <a:gd name="connsiteY14" fmla="*/ 3912793 h 4544704"/>
              <a:gd name="connsiteX15" fmla="*/ 631912 w 4544704"/>
              <a:gd name="connsiteY15" fmla="*/ 4295589 h 4544704"/>
              <a:gd name="connsiteX16" fmla="*/ 3912793 w 4544704"/>
              <a:gd name="connsiteY16" fmla="*/ 4295589 h 4544704"/>
              <a:gd name="connsiteX17" fmla="*/ 4295589 w 4544704"/>
              <a:gd name="connsiteY17" fmla="*/ 3912793 h 4544704"/>
              <a:gd name="connsiteX18" fmla="*/ 4295589 w 4544704"/>
              <a:gd name="connsiteY18" fmla="*/ 631912 h 4544704"/>
              <a:gd name="connsiteX19" fmla="*/ 3912793 w 4544704"/>
              <a:gd name="connsiteY19" fmla="*/ 249116 h 4544704"/>
              <a:gd name="connsiteX20" fmla="*/ 429929 w 4544704"/>
              <a:gd name="connsiteY20" fmla="*/ 0 h 4544704"/>
              <a:gd name="connsiteX21" fmla="*/ 4114775 w 4544704"/>
              <a:gd name="connsiteY21" fmla="*/ 0 h 4544704"/>
              <a:gd name="connsiteX22" fmla="*/ 4544704 w 4544704"/>
              <a:gd name="connsiteY22" fmla="*/ 429929 h 4544704"/>
              <a:gd name="connsiteX23" fmla="*/ 4544704 w 4544704"/>
              <a:gd name="connsiteY23" fmla="*/ 4114775 h 4544704"/>
              <a:gd name="connsiteX24" fmla="*/ 4114775 w 4544704"/>
              <a:gd name="connsiteY24" fmla="*/ 4544704 h 4544704"/>
              <a:gd name="connsiteX25" fmla="*/ 429929 w 4544704"/>
              <a:gd name="connsiteY25" fmla="*/ 4544704 h 4544704"/>
              <a:gd name="connsiteX26" fmla="*/ 0 w 4544704"/>
              <a:gd name="connsiteY26" fmla="*/ 4114775 h 4544704"/>
              <a:gd name="connsiteX27" fmla="*/ 0 w 4544704"/>
              <a:gd name="connsiteY27" fmla="*/ 429929 h 4544704"/>
              <a:gd name="connsiteX28" fmla="*/ 429929 w 4544704"/>
              <a:gd name="connsiteY28" fmla="*/ 0 h 45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4704" h="4544704">
                <a:moveTo>
                  <a:pt x="3009329" y="2055014"/>
                </a:moveTo>
                <a:lnTo>
                  <a:pt x="3391467" y="2055014"/>
                </a:lnTo>
                <a:lnTo>
                  <a:pt x="3391467" y="3528972"/>
                </a:lnTo>
                <a:lnTo>
                  <a:pt x="3009329" y="3528972"/>
                </a:lnTo>
                <a:close/>
                <a:moveTo>
                  <a:pt x="1132765" y="1495456"/>
                </a:moveTo>
                <a:lnTo>
                  <a:pt x="1514903" y="1495456"/>
                </a:lnTo>
                <a:lnTo>
                  <a:pt x="1514903" y="3528972"/>
                </a:lnTo>
                <a:lnTo>
                  <a:pt x="1132765" y="3528972"/>
                </a:lnTo>
                <a:close/>
                <a:moveTo>
                  <a:pt x="2081283" y="894954"/>
                </a:moveTo>
                <a:lnTo>
                  <a:pt x="2463421" y="894954"/>
                </a:lnTo>
                <a:lnTo>
                  <a:pt x="2463421" y="3528972"/>
                </a:lnTo>
                <a:lnTo>
                  <a:pt x="2081283" y="3528972"/>
                </a:lnTo>
                <a:close/>
                <a:moveTo>
                  <a:pt x="631912" y="249116"/>
                </a:moveTo>
                <a:cubicBezTo>
                  <a:pt x="420500" y="249116"/>
                  <a:pt x="249116" y="420500"/>
                  <a:pt x="249116" y="631912"/>
                </a:cubicBezTo>
                <a:lnTo>
                  <a:pt x="249116" y="3912793"/>
                </a:lnTo>
                <a:cubicBezTo>
                  <a:pt x="249116" y="4124205"/>
                  <a:pt x="420500" y="4295589"/>
                  <a:pt x="631912" y="4295589"/>
                </a:cubicBezTo>
                <a:lnTo>
                  <a:pt x="3912793" y="4295589"/>
                </a:lnTo>
                <a:cubicBezTo>
                  <a:pt x="4124205" y="4295589"/>
                  <a:pt x="4295589" y="4124205"/>
                  <a:pt x="4295589" y="3912793"/>
                </a:cubicBezTo>
                <a:lnTo>
                  <a:pt x="4295589" y="631912"/>
                </a:lnTo>
                <a:cubicBezTo>
                  <a:pt x="4295589" y="420500"/>
                  <a:pt x="4124205" y="249116"/>
                  <a:pt x="3912793" y="249116"/>
                </a:cubicBezTo>
                <a:close/>
                <a:moveTo>
                  <a:pt x="429929" y="0"/>
                </a:moveTo>
                <a:lnTo>
                  <a:pt x="4114775" y="0"/>
                </a:lnTo>
                <a:cubicBezTo>
                  <a:pt x="4352218" y="0"/>
                  <a:pt x="4544704" y="192486"/>
                  <a:pt x="4544704" y="429929"/>
                </a:cubicBezTo>
                <a:lnTo>
                  <a:pt x="4544704" y="4114775"/>
                </a:lnTo>
                <a:cubicBezTo>
                  <a:pt x="4544704" y="4352218"/>
                  <a:pt x="4352218" y="4544704"/>
                  <a:pt x="4114775" y="4544704"/>
                </a:cubicBezTo>
                <a:lnTo>
                  <a:pt x="429929" y="4544704"/>
                </a:lnTo>
                <a:cubicBezTo>
                  <a:pt x="192486" y="4544704"/>
                  <a:pt x="0" y="4352218"/>
                  <a:pt x="0" y="4114775"/>
                </a:cubicBezTo>
                <a:lnTo>
                  <a:pt x="0" y="429929"/>
                </a:lnTo>
                <a:cubicBezTo>
                  <a:pt x="0" y="192486"/>
                  <a:pt x="192486" y="0"/>
                  <a:pt x="4299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6" name="任意多边形 35"/>
          <p:cNvSpPr>
            <a:spLocks noChangeAspect="1"/>
          </p:cNvSpPr>
          <p:nvPr/>
        </p:nvSpPr>
        <p:spPr>
          <a:xfrm>
            <a:off x="8366274" y="3717401"/>
            <a:ext cx="360000" cy="360000"/>
          </a:xfrm>
          <a:custGeom>
            <a:avLst/>
            <a:gdLst>
              <a:gd name="connsiteX0" fmla="*/ 1869743 w 6414448"/>
              <a:gd name="connsiteY0" fmla="*/ 4449168 h 6414447"/>
              <a:gd name="connsiteX1" fmla="*/ 5540991 w 6414448"/>
              <a:gd name="connsiteY1" fmla="*/ 4449168 h 6414447"/>
              <a:gd name="connsiteX2" fmla="*/ 5540991 w 6414448"/>
              <a:gd name="connsiteY2" fmla="*/ 4809168 h 6414447"/>
              <a:gd name="connsiteX3" fmla="*/ 1869743 w 6414448"/>
              <a:gd name="connsiteY3" fmla="*/ 4809168 h 6414447"/>
              <a:gd name="connsiteX4" fmla="*/ 1037230 w 6414448"/>
              <a:gd name="connsiteY4" fmla="*/ 4449168 h 6414447"/>
              <a:gd name="connsiteX5" fmla="*/ 1665027 w 6414448"/>
              <a:gd name="connsiteY5" fmla="*/ 4449168 h 6414447"/>
              <a:gd name="connsiteX6" fmla="*/ 1665027 w 6414448"/>
              <a:gd name="connsiteY6" fmla="*/ 4809168 h 6414447"/>
              <a:gd name="connsiteX7" fmla="*/ 1037230 w 6414448"/>
              <a:gd name="connsiteY7" fmla="*/ 4809168 h 6414447"/>
              <a:gd name="connsiteX8" fmla="*/ 1869743 w 6414448"/>
              <a:gd name="connsiteY8" fmla="*/ 3452882 h 6414447"/>
              <a:gd name="connsiteX9" fmla="*/ 5540991 w 6414448"/>
              <a:gd name="connsiteY9" fmla="*/ 3452882 h 6414447"/>
              <a:gd name="connsiteX10" fmla="*/ 5540991 w 6414448"/>
              <a:gd name="connsiteY10" fmla="*/ 3812882 h 6414447"/>
              <a:gd name="connsiteX11" fmla="*/ 1869743 w 6414448"/>
              <a:gd name="connsiteY11" fmla="*/ 3812882 h 6414447"/>
              <a:gd name="connsiteX12" fmla="*/ 1037230 w 6414448"/>
              <a:gd name="connsiteY12" fmla="*/ 3452882 h 6414447"/>
              <a:gd name="connsiteX13" fmla="*/ 1665027 w 6414448"/>
              <a:gd name="connsiteY13" fmla="*/ 3452882 h 6414447"/>
              <a:gd name="connsiteX14" fmla="*/ 1665027 w 6414448"/>
              <a:gd name="connsiteY14" fmla="*/ 3812882 h 6414447"/>
              <a:gd name="connsiteX15" fmla="*/ 1037230 w 6414448"/>
              <a:gd name="connsiteY15" fmla="*/ 3812882 h 6414447"/>
              <a:gd name="connsiteX16" fmla="*/ 1037230 w 6414448"/>
              <a:gd name="connsiteY16" fmla="*/ 2456597 h 6414447"/>
              <a:gd name="connsiteX17" fmla="*/ 1665027 w 6414448"/>
              <a:gd name="connsiteY17" fmla="*/ 2456597 h 6414447"/>
              <a:gd name="connsiteX18" fmla="*/ 1665027 w 6414448"/>
              <a:gd name="connsiteY18" fmla="*/ 2816597 h 6414447"/>
              <a:gd name="connsiteX19" fmla="*/ 1037230 w 6414448"/>
              <a:gd name="connsiteY19" fmla="*/ 2816597 h 6414447"/>
              <a:gd name="connsiteX20" fmla="*/ 1869743 w 6414448"/>
              <a:gd name="connsiteY20" fmla="*/ 2456596 h 6414447"/>
              <a:gd name="connsiteX21" fmla="*/ 5540991 w 6414448"/>
              <a:gd name="connsiteY21" fmla="*/ 2456596 h 6414447"/>
              <a:gd name="connsiteX22" fmla="*/ 5540991 w 6414448"/>
              <a:gd name="connsiteY22" fmla="*/ 2816597 h 6414447"/>
              <a:gd name="connsiteX23" fmla="*/ 1869743 w 6414448"/>
              <a:gd name="connsiteY23" fmla="*/ 2816597 h 6414447"/>
              <a:gd name="connsiteX24" fmla="*/ 1869743 w 6414448"/>
              <a:gd name="connsiteY24" fmla="*/ 1473958 h 6414447"/>
              <a:gd name="connsiteX25" fmla="*/ 5540991 w 6414448"/>
              <a:gd name="connsiteY25" fmla="*/ 1473958 h 6414447"/>
              <a:gd name="connsiteX26" fmla="*/ 5540991 w 6414448"/>
              <a:gd name="connsiteY26" fmla="*/ 1833958 h 6414447"/>
              <a:gd name="connsiteX27" fmla="*/ 1869743 w 6414448"/>
              <a:gd name="connsiteY27" fmla="*/ 1833958 h 6414447"/>
              <a:gd name="connsiteX28" fmla="*/ 1037230 w 6414448"/>
              <a:gd name="connsiteY28" fmla="*/ 1473958 h 6414447"/>
              <a:gd name="connsiteX29" fmla="*/ 1665027 w 6414448"/>
              <a:gd name="connsiteY29" fmla="*/ 1473958 h 6414447"/>
              <a:gd name="connsiteX30" fmla="*/ 1665027 w 6414448"/>
              <a:gd name="connsiteY30" fmla="*/ 1833958 h 6414447"/>
              <a:gd name="connsiteX31" fmla="*/ 1037230 w 6414448"/>
              <a:gd name="connsiteY31" fmla="*/ 1833958 h 6414447"/>
              <a:gd name="connsiteX32" fmla="*/ 875226 w 6414448"/>
              <a:gd name="connsiteY32" fmla="*/ 323830 h 6414447"/>
              <a:gd name="connsiteX33" fmla="*/ 317798 w 6414448"/>
              <a:gd name="connsiteY33" fmla="*/ 881258 h 6414447"/>
              <a:gd name="connsiteX34" fmla="*/ 317798 w 6414448"/>
              <a:gd name="connsiteY34" fmla="*/ 5545253 h 6414447"/>
              <a:gd name="connsiteX35" fmla="*/ 875226 w 6414448"/>
              <a:gd name="connsiteY35" fmla="*/ 6102681 h 6414447"/>
              <a:gd name="connsiteX36" fmla="*/ 5539222 w 6414448"/>
              <a:gd name="connsiteY36" fmla="*/ 6102681 h 6414447"/>
              <a:gd name="connsiteX37" fmla="*/ 6096650 w 6414448"/>
              <a:gd name="connsiteY37" fmla="*/ 5545253 h 6414447"/>
              <a:gd name="connsiteX38" fmla="*/ 6096650 w 6414448"/>
              <a:gd name="connsiteY38" fmla="*/ 881258 h 6414447"/>
              <a:gd name="connsiteX39" fmla="*/ 5539222 w 6414448"/>
              <a:gd name="connsiteY39" fmla="*/ 323830 h 6414447"/>
              <a:gd name="connsiteX40" fmla="*/ 618739 w 6414448"/>
              <a:gd name="connsiteY40" fmla="*/ 0 h 6414447"/>
              <a:gd name="connsiteX41" fmla="*/ 5795710 w 6414448"/>
              <a:gd name="connsiteY41" fmla="*/ 0 h 6414447"/>
              <a:gd name="connsiteX42" fmla="*/ 6414448 w 6414448"/>
              <a:gd name="connsiteY42" fmla="*/ 618738 h 6414447"/>
              <a:gd name="connsiteX43" fmla="*/ 6414448 w 6414448"/>
              <a:gd name="connsiteY43" fmla="*/ 5795709 h 6414447"/>
              <a:gd name="connsiteX44" fmla="*/ 5795710 w 6414448"/>
              <a:gd name="connsiteY44" fmla="*/ 6414447 h 6414447"/>
              <a:gd name="connsiteX45" fmla="*/ 618739 w 6414448"/>
              <a:gd name="connsiteY45" fmla="*/ 6414447 h 6414447"/>
              <a:gd name="connsiteX46" fmla="*/ 0 w 6414448"/>
              <a:gd name="connsiteY46" fmla="*/ 5795709 h 6414447"/>
              <a:gd name="connsiteX47" fmla="*/ 0 w 6414448"/>
              <a:gd name="connsiteY47" fmla="*/ 618738 h 6414447"/>
              <a:gd name="connsiteX48" fmla="*/ 618739 w 6414448"/>
              <a:gd name="connsiteY48" fmla="*/ 0 h 641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414448" h="6414447">
                <a:moveTo>
                  <a:pt x="1869743" y="4449168"/>
                </a:moveTo>
                <a:lnTo>
                  <a:pt x="5540991" y="4449168"/>
                </a:lnTo>
                <a:lnTo>
                  <a:pt x="5540991" y="4809168"/>
                </a:lnTo>
                <a:lnTo>
                  <a:pt x="1869743" y="4809168"/>
                </a:lnTo>
                <a:close/>
                <a:moveTo>
                  <a:pt x="1037230" y="4449168"/>
                </a:moveTo>
                <a:lnTo>
                  <a:pt x="1665027" y="4449168"/>
                </a:lnTo>
                <a:lnTo>
                  <a:pt x="1665027" y="4809168"/>
                </a:lnTo>
                <a:lnTo>
                  <a:pt x="1037230" y="4809168"/>
                </a:lnTo>
                <a:close/>
                <a:moveTo>
                  <a:pt x="1869743" y="3452882"/>
                </a:moveTo>
                <a:lnTo>
                  <a:pt x="5540991" y="3452882"/>
                </a:lnTo>
                <a:lnTo>
                  <a:pt x="5540991" y="3812882"/>
                </a:lnTo>
                <a:lnTo>
                  <a:pt x="1869743" y="3812882"/>
                </a:lnTo>
                <a:close/>
                <a:moveTo>
                  <a:pt x="1037230" y="3452882"/>
                </a:moveTo>
                <a:lnTo>
                  <a:pt x="1665027" y="3452882"/>
                </a:lnTo>
                <a:lnTo>
                  <a:pt x="1665027" y="3812882"/>
                </a:lnTo>
                <a:lnTo>
                  <a:pt x="1037230" y="3812882"/>
                </a:lnTo>
                <a:close/>
                <a:moveTo>
                  <a:pt x="1037230" y="2456597"/>
                </a:moveTo>
                <a:lnTo>
                  <a:pt x="1665027" y="2456597"/>
                </a:lnTo>
                <a:lnTo>
                  <a:pt x="1665027" y="2816597"/>
                </a:lnTo>
                <a:lnTo>
                  <a:pt x="1037230" y="2816597"/>
                </a:lnTo>
                <a:close/>
                <a:moveTo>
                  <a:pt x="1869743" y="2456596"/>
                </a:moveTo>
                <a:lnTo>
                  <a:pt x="5540991" y="2456596"/>
                </a:lnTo>
                <a:lnTo>
                  <a:pt x="5540991" y="2816597"/>
                </a:lnTo>
                <a:lnTo>
                  <a:pt x="1869743" y="2816597"/>
                </a:lnTo>
                <a:close/>
                <a:moveTo>
                  <a:pt x="1869743" y="1473958"/>
                </a:moveTo>
                <a:lnTo>
                  <a:pt x="5540991" y="1473958"/>
                </a:lnTo>
                <a:lnTo>
                  <a:pt x="5540991" y="1833958"/>
                </a:lnTo>
                <a:lnTo>
                  <a:pt x="1869743" y="1833958"/>
                </a:lnTo>
                <a:close/>
                <a:moveTo>
                  <a:pt x="1037230" y="1473958"/>
                </a:moveTo>
                <a:lnTo>
                  <a:pt x="1665027" y="1473958"/>
                </a:lnTo>
                <a:lnTo>
                  <a:pt x="1665027" y="1833958"/>
                </a:lnTo>
                <a:lnTo>
                  <a:pt x="1037230" y="1833958"/>
                </a:lnTo>
                <a:close/>
                <a:moveTo>
                  <a:pt x="875226" y="323830"/>
                </a:moveTo>
                <a:cubicBezTo>
                  <a:pt x="567367" y="323830"/>
                  <a:pt x="317798" y="573399"/>
                  <a:pt x="317798" y="881258"/>
                </a:cubicBezTo>
                <a:lnTo>
                  <a:pt x="317798" y="5545253"/>
                </a:lnTo>
                <a:cubicBezTo>
                  <a:pt x="317798" y="5853112"/>
                  <a:pt x="567367" y="6102681"/>
                  <a:pt x="875226" y="6102681"/>
                </a:cubicBezTo>
                <a:lnTo>
                  <a:pt x="5539222" y="6102681"/>
                </a:lnTo>
                <a:cubicBezTo>
                  <a:pt x="5847081" y="6102681"/>
                  <a:pt x="6096650" y="5853112"/>
                  <a:pt x="6096650" y="5545253"/>
                </a:cubicBezTo>
                <a:lnTo>
                  <a:pt x="6096650" y="881258"/>
                </a:lnTo>
                <a:cubicBezTo>
                  <a:pt x="6096650" y="573399"/>
                  <a:pt x="5847081" y="323830"/>
                  <a:pt x="5539222" y="323830"/>
                </a:cubicBezTo>
                <a:close/>
                <a:moveTo>
                  <a:pt x="618739" y="0"/>
                </a:moveTo>
                <a:lnTo>
                  <a:pt x="5795710" y="0"/>
                </a:lnTo>
                <a:cubicBezTo>
                  <a:pt x="6137430" y="0"/>
                  <a:pt x="6414448" y="277018"/>
                  <a:pt x="6414448" y="618738"/>
                </a:cubicBezTo>
                <a:lnTo>
                  <a:pt x="6414448" y="5795709"/>
                </a:lnTo>
                <a:cubicBezTo>
                  <a:pt x="6414448" y="6137429"/>
                  <a:pt x="6137430" y="6414447"/>
                  <a:pt x="5795710" y="6414447"/>
                </a:cubicBezTo>
                <a:lnTo>
                  <a:pt x="618739" y="6414447"/>
                </a:lnTo>
                <a:cubicBezTo>
                  <a:pt x="277019" y="6414447"/>
                  <a:pt x="0" y="6137429"/>
                  <a:pt x="0" y="5795709"/>
                </a:cubicBezTo>
                <a:lnTo>
                  <a:pt x="0" y="618738"/>
                </a:lnTo>
                <a:cubicBezTo>
                  <a:pt x="0" y="277018"/>
                  <a:pt x="277019" y="0"/>
                  <a:pt x="6187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7" name="任意多边形 36"/>
          <p:cNvSpPr>
            <a:spLocks noChangeAspect="1"/>
          </p:cNvSpPr>
          <p:nvPr/>
        </p:nvSpPr>
        <p:spPr>
          <a:xfrm>
            <a:off x="4572897" y="3717401"/>
            <a:ext cx="350732" cy="360000"/>
          </a:xfrm>
          <a:custGeom>
            <a:avLst/>
            <a:gdLst>
              <a:gd name="connsiteX0" fmla="*/ 2326943 w 5404989"/>
              <a:gd name="connsiteY0" fmla="*/ 407402 h 5547815"/>
              <a:gd name="connsiteX1" fmla="*/ 407401 w 5404989"/>
              <a:gd name="connsiteY1" fmla="*/ 2326944 h 5547815"/>
              <a:gd name="connsiteX2" fmla="*/ 2326943 w 5404989"/>
              <a:gd name="connsiteY2" fmla="*/ 4246486 h 5547815"/>
              <a:gd name="connsiteX3" fmla="*/ 4246485 w 5404989"/>
              <a:gd name="connsiteY3" fmla="*/ 2326944 h 5547815"/>
              <a:gd name="connsiteX4" fmla="*/ 2326943 w 5404989"/>
              <a:gd name="connsiteY4" fmla="*/ 407402 h 5547815"/>
              <a:gd name="connsiteX5" fmla="*/ 2326944 w 5404989"/>
              <a:gd name="connsiteY5" fmla="*/ 0 h 5547815"/>
              <a:gd name="connsiteX6" fmla="*/ 4653888 w 5404989"/>
              <a:gd name="connsiteY6" fmla="*/ 2326944 h 5547815"/>
              <a:gd name="connsiteX7" fmla="*/ 4122527 w 5404989"/>
              <a:gd name="connsiteY7" fmla="*/ 3807097 h 5547815"/>
              <a:gd name="connsiteX8" fmla="*/ 4025541 w 5404989"/>
              <a:gd name="connsiteY8" fmla="*/ 3913809 h 5547815"/>
              <a:gd name="connsiteX9" fmla="*/ 5404989 w 5404989"/>
              <a:gd name="connsiteY9" fmla="*/ 5293257 h 5547815"/>
              <a:gd name="connsiteX10" fmla="*/ 5150430 w 5404989"/>
              <a:gd name="connsiteY10" fmla="*/ 5547815 h 5547815"/>
              <a:gd name="connsiteX11" fmla="*/ 3760207 w 5404989"/>
              <a:gd name="connsiteY11" fmla="*/ 4157591 h 5547815"/>
              <a:gd name="connsiteX12" fmla="*/ 3627961 w 5404989"/>
              <a:gd name="connsiteY12" fmla="*/ 4256483 h 5547815"/>
              <a:gd name="connsiteX13" fmla="*/ 2326944 w 5404989"/>
              <a:gd name="connsiteY13" fmla="*/ 4653888 h 5547815"/>
              <a:gd name="connsiteX14" fmla="*/ 0 w 5404989"/>
              <a:gd name="connsiteY14" fmla="*/ 2326944 h 5547815"/>
              <a:gd name="connsiteX15" fmla="*/ 2326944 w 5404989"/>
              <a:gd name="connsiteY15" fmla="*/ 0 h 5547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4989" h="5547815">
                <a:moveTo>
                  <a:pt x="2326943" y="407402"/>
                </a:moveTo>
                <a:cubicBezTo>
                  <a:pt x="1266809" y="407402"/>
                  <a:pt x="407401" y="1266810"/>
                  <a:pt x="407401" y="2326944"/>
                </a:cubicBezTo>
                <a:cubicBezTo>
                  <a:pt x="407401" y="3387078"/>
                  <a:pt x="1266809" y="4246486"/>
                  <a:pt x="2326943" y="4246486"/>
                </a:cubicBezTo>
                <a:cubicBezTo>
                  <a:pt x="3387077" y="4246486"/>
                  <a:pt x="4246485" y="3387078"/>
                  <a:pt x="4246485" y="2326944"/>
                </a:cubicBezTo>
                <a:cubicBezTo>
                  <a:pt x="4246485" y="1266810"/>
                  <a:pt x="3387077" y="407402"/>
                  <a:pt x="2326943" y="407402"/>
                </a:cubicBezTo>
                <a:close/>
                <a:moveTo>
                  <a:pt x="2326944" y="0"/>
                </a:moveTo>
                <a:cubicBezTo>
                  <a:pt x="3612080" y="0"/>
                  <a:pt x="4653888" y="1041808"/>
                  <a:pt x="4653888" y="2326944"/>
                </a:cubicBezTo>
                <a:cubicBezTo>
                  <a:pt x="4653888" y="2889191"/>
                  <a:pt x="4454480" y="3404864"/>
                  <a:pt x="4122527" y="3807097"/>
                </a:cubicBezTo>
                <a:lnTo>
                  <a:pt x="4025541" y="3913809"/>
                </a:lnTo>
                <a:lnTo>
                  <a:pt x="5404989" y="5293257"/>
                </a:lnTo>
                <a:lnTo>
                  <a:pt x="5150430" y="5547815"/>
                </a:lnTo>
                <a:lnTo>
                  <a:pt x="3760207" y="4157591"/>
                </a:lnTo>
                <a:lnTo>
                  <a:pt x="3627961" y="4256483"/>
                </a:lnTo>
                <a:cubicBezTo>
                  <a:pt x="3256578" y="4507384"/>
                  <a:pt x="2808870" y="4653888"/>
                  <a:pt x="2326944" y="4653888"/>
                </a:cubicBezTo>
                <a:cubicBezTo>
                  <a:pt x="1041808" y="4653888"/>
                  <a:pt x="0" y="3612080"/>
                  <a:pt x="0" y="2326944"/>
                </a:cubicBezTo>
                <a:cubicBezTo>
                  <a:pt x="0" y="1041808"/>
                  <a:pt x="1041808" y="0"/>
                  <a:pt x="23269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1" name="任意多边形 40"/>
          <p:cNvSpPr/>
          <p:nvPr/>
        </p:nvSpPr>
        <p:spPr>
          <a:xfrm>
            <a:off x="7427570" y="839448"/>
            <a:ext cx="3751755" cy="1895377"/>
          </a:xfrm>
          <a:custGeom>
            <a:avLst/>
            <a:gdLst>
              <a:gd name="connsiteX0" fmla="*/ 1794327 w 4271890"/>
              <a:gd name="connsiteY0" fmla="*/ 0 h 2158148"/>
              <a:gd name="connsiteX1" fmla="*/ 4271890 w 4271890"/>
              <a:gd name="connsiteY1" fmla="*/ 0 h 2158148"/>
              <a:gd name="connsiteX2" fmla="*/ 2477562 w 4271890"/>
              <a:gd name="connsiteY2" fmla="*/ 2158148 h 2158148"/>
              <a:gd name="connsiteX3" fmla="*/ 0 w 4271890"/>
              <a:gd name="connsiteY3" fmla="*/ 2158148 h 2158148"/>
            </a:gdLst>
            <a:ahLst/>
            <a:cxnLst>
              <a:cxn ang="0">
                <a:pos x="connsiteX0" y="connsiteY0"/>
              </a:cxn>
              <a:cxn ang="0">
                <a:pos x="connsiteX1" y="connsiteY1"/>
              </a:cxn>
              <a:cxn ang="0">
                <a:pos x="connsiteX2" y="connsiteY2"/>
              </a:cxn>
              <a:cxn ang="0">
                <a:pos x="connsiteX3" y="connsiteY3"/>
              </a:cxn>
            </a:cxnLst>
            <a:rect l="l" t="t" r="r" b="b"/>
            <a:pathLst>
              <a:path w="4271890" h="2158148">
                <a:moveTo>
                  <a:pt x="1794327" y="0"/>
                </a:moveTo>
                <a:lnTo>
                  <a:pt x="4271890" y="0"/>
                </a:lnTo>
                <a:lnTo>
                  <a:pt x="2477562" y="2158148"/>
                </a:lnTo>
                <a:lnTo>
                  <a:pt x="0" y="2158148"/>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0" name="任意多边形 39"/>
          <p:cNvSpPr/>
          <p:nvPr/>
        </p:nvSpPr>
        <p:spPr>
          <a:xfrm>
            <a:off x="6215508" y="-6619"/>
            <a:ext cx="5219090" cy="2164766"/>
          </a:xfrm>
          <a:custGeom>
            <a:avLst/>
            <a:gdLst>
              <a:gd name="connsiteX0" fmla="*/ 1799829 w 5219090"/>
              <a:gd name="connsiteY0" fmla="*/ 0 h 2164766"/>
              <a:gd name="connsiteX1" fmla="*/ 5219090 w 5219090"/>
              <a:gd name="connsiteY1" fmla="*/ 0 h 2164766"/>
              <a:gd name="connsiteX2" fmla="*/ 3419261 w 5219090"/>
              <a:gd name="connsiteY2" fmla="*/ 2164766 h 2164766"/>
              <a:gd name="connsiteX3" fmla="*/ 0 w 5219090"/>
              <a:gd name="connsiteY3" fmla="*/ 2164766 h 2164766"/>
            </a:gdLst>
            <a:ahLst/>
            <a:cxnLst>
              <a:cxn ang="0">
                <a:pos x="connsiteX0" y="connsiteY0"/>
              </a:cxn>
              <a:cxn ang="0">
                <a:pos x="connsiteX1" y="connsiteY1"/>
              </a:cxn>
              <a:cxn ang="0">
                <a:pos x="connsiteX2" y="connsiteY2"/>
              </a:cxn>
              <a:cxn ang="0">
                <a:pos x="connsiteX3" y="connsiteY3"/>
              </a:cxn>
            </a:cxnLst>
            <a:rect l="l" t="t" r="r" b="b"/>
            <a:pathLst>
              <a:path w="5219090" h="2164766">
                <a:moveTo>
                  <a:pt x="1799829" y="0"/>
                </a:moveTo>
                <a:lnTo>
                  <a:pt x="5219090" y="0"/>
                </a:lnTo>
                <a:lnTo>
                  <a:pt x="3419261" y="2164766"/>
                </a:lnTo>
                <a:lnTo>
                  <a:pt x="0" y="2164766"/>
                </a:lnTo>
                <a:close/>
              </a:path>
            </a:pathLst>
          </a:custGeom>
          <a:solidFill>
            <a:schemeClr val="accent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2" name="平行四边形 41"/>
          <p:cNvSpPr/>
          <p:nvPr/>
        </p:nvSpPr>
        <p:spPr>
          <a:xfrm>
            <a:off x="6369120" y="0"/>
            <a:ext cx="2703660" cy="2734825"/>
          </a:xfrm>
          <a:prstGeom prst="parallelogram">
            <a:avLst>
              <a:gd name="adj" fmla="val 8764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4" name="Graphic 3" descr="End outline">
            <a:extLst>
              <a:ext uri="{FF2B5EF4-FFF2-40B4-BE49-F238E27FC236}">
                <a16:creationId xmlns:a16="http://schemas.microsoft.com/office/drawing/2014/main" id="{E5F31F81-4793-338B-423D-83C6B20BA6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50873" y="3647518"/>
            <a:ext cx="499766" cy="499766"/>
          </a:xfrm>
          <a:prstGeom prst="rect">
            <a:avLst/>
          </a:prstGeom>
        </p:spPr>
      </p:pic>
      <p:sp>
        <p:nvSpPr>
          <p:cNvPr id="5" name="TextBox 4">
            <a:extLst>
              <a:ext uri="{FF2B5EF4-FFF2-40B4-BE49-F238E27FC236}">
                <a16:creationId xmlns:a16="http://schemas.microsoft.com/office/drawing/2014/main" id="{326DDB78-741E-A06F-D135-FA431779986E}"/>
              </a:ext>
            </a:extLst>
          </p:cNvPr>
          <p:cNvSpPr txBox="1"/>
          <p:nvPr/>
        </p:nvSpPr>
        <p:spPr>
          <a:xfrm>
            <a:off x="9788678" y="4375135"/>
            <a:ext cx="1915029" cy="830997"/>
          </a:xfrm>
          <a:prstGeom prst="rect">
            <a:avLst/>
          </a:prstGeom>
          <a:noFill/>
        </p:spPr>
        <p:txBody>
          <a:bodyPr wrap="square" rtlCol="0">
            <a:spAutoFit/>
          </a:bodyPr>
          <a:lstStyle/>
          <a:p>
            <a:pPr algn="ctr"/>
            <a:r>
              <a:rPr lang="en-US" sz="1600" dirty="0">
                <a:solidFill>
                  <a:schemeClr val="tx1">
                    <a:lumMod val="50000"/>
                    <a:lumOff val="50000"/>
                  </a:schemeClr>
                </a:solidFill>
                <a:latin typeface="思源黑体 CN Normal" panose="020B0400000000000000" pitchFamily="34" charset="-122"/>
                <a:ea typeface="思源黑体 CN Normal" panose="020B0400000000000000" pitchFamily="34" charset="-122"/>
                <a:cs typeface="+mn-ea"/>
              </a:rPr>
              <a:t>FUTURE KPI </a:t>
            </a:r>
          </a:p>
          <a:p>
            <a:pPr algn="ctr"/>
            <a:r>
              <a:rPr lang="en-US" sz="1600" dirty="0">
                <a:solidFill>
                  <a:schemeClr val="tx1">
                    <a:lumMod val="50000"/>
                    <a:lumOff val="50000"/>
                  </a:schemeClr>
                </a:solidFill>
                <a:latin typeface="思源黑体 CN Normal" panose="020B0400000000000000" pitchFamily="34" charset="-122"/>
                <a:ea typeface="思源黑体 CN Normal" panose="020B0400000000000000" pitchFamily="34" charset="-122"/>
                <a:cs typeface="+mn-ea"/>
              </a:rPr>
              <a:t>&amp; </a:t>
            </a:r>
          </a:p>
          <a:p>
            <a:pPr algn="ctr"/>
            <a:r>
              <a:rPr lang="en-US" sz="1600" dirty="0">
                <a:solidFill>
                  <a:schemeClr val="tx1">
                    <a:lumMod val="50000"/>
                    <a:lumOff val="50000"/>
                  </a:schemeClr>
                </a:solidFill>
                <a:latin typeface="+mj-lt"/>
                <a:ea typeface="思源黑体 CN Normal" panose="020B0400000000000000" pitchFamily="34" charset="-122"/>
                <a:cs typeface="Times New Roman" panose="02020603050405020304" pitchFamily="18" charset="0"/>
              </a:rPr>
              <a:t>WHAT</a:t>
            </a:r>
            <a:r>
              <a:rPr lang="en-US" sz="1600" dirty="0">
                <a:solidFill>
                  <a:schemeClr val="tx1">
                    <a:lumMod val="50000"/>
                    <a:lumOff val="50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en-US" sz="1600" dirty="0">
                <a:solidFill>
                  <a:schemeClr val="tx1">
                    <a:lumMod val="50000"/>
                    <a:lumOff val="50000"/>
                  </a:schemeClr>
                </a:solidFill>
                <a:latin typeface="+mj-lt"/>
                <a:ea typeface="思源黑体 CN Normal" panose="020B0400000000000000" pitchFamily="34" charset="-122"/>
                <a:cs typeface="Times New Roman" panose="02020603050405020304" pitchFamily="18" charset="0"/>
              </a:rPr>
              <a:t>S</a:t>
            </a:r>
            <a:r>
              <a:rPr lang="en-US" sz="1600" dirty="0">
                <a:solidFill>
                  <a:schemeClr val="tx1">
                    <a:lumMod val="50000"/>
                    <a:lumOff val="50000"/>
                  </a:schemeClr>
                </a:solidFill>
                <a:latin typeface="思源黑体 CN Normal" panose="020B0400000000000000" pitchFamily="34" charset="-122"/>
                <a:ea typeface="思源黑体 CN Normal" panose="020B0400000000000000" pitchFamily="34" charset="-122"/>
                <a:cs typeface="+mn-ea"/>
              </a:rPr>
              <a:t> NEXT</a:t>
            </a:r>
          </a:p>
        </p:txBody>
      </p:sp>
      <p:sp>
        <p:nvSpPr>
          <p:cNvPr id="6" name="任意多边形 2">
            <a:extLst>
              <a:ext uri="{FF2B5EF4-FFF2-40B4-BE49-F238E27FC236}">
                <a16:creationId xmlns:a16="http://schemas.microsoft.com/office/drawing/2014/main" id="{5DFE3F05-AA03-5D69-A530-ED2CEF7B30A5}"/>
              </a:ext>
            </a:extLst>
          </p:cNvPr>
          <p:cNvSpPr>
            <a:spLocks noChangeAspect="1"/>
          </p:cNvSpPr>
          <p:nvPr/>
        </p:nvSpPr>
        <p:spPr>
          <a:xfrm>
            <a:off x="2830993" y="3717401"/>
            <a:ext cx="302769" cy="360000"/>
          </a:xfrm>
          <a:custGeom>
            <a:avLst/>
            <a:gdLst>
              <a:gd name="connsiteX0" fmla="*/ 589427 w 3111799"/>
              <a:gd name="connsiteY0" fmla="*/ 2401006 h 3700012"/>
              <a:gd name="connsiteX1" fmla="*/ 2569427 w 3111799"/>
              <a:gd name="connsiteY1" fmla="*/ 2401006 h 3700012"/>
              <a:gd name="connsiteX2" fmla="*/ 2569427 w 3111799"/>
              <a:gd name="connsiteY2" fmla="*/ 2537632 h 3700012"/>
              <a:gd name="connsiteX3" fmla="*/ 589427 w 3111799"/>
              <a:gd name="connsiteY3" fmla="*/ 2537632 h 3700012"/>
              <a:gd name="connsiteX4" fmla="*/ 589427 w 3111799"/>
              <a:gd name="connsiteY4" fmla="*/ 2065385 h 3700012"/>
              <a:gd name="connsiteX5" fmla="*/ 2569427 w 3111799"/>
              <a:gd name="connsiteY5" fmla="*/ 2065385 h 3700012"/>
              <a:gd name="connsiteX6" fmla="*/ 2569427 w 3111799"/>
              <a:gd name="connsiteY6" fmla="*/ 2202011 h 3700012"/>
              <a:gd name="connsiteX7" fmla="*/ 589427 w 3111799"/>
              <a:gd name="connsiteY7" fmla="*/ 2202011 h 3700012"/>
              <a:gd name="connsiteX8" fmla="*/ 589427 w 3111799"/>
              <a:gd name="connsiteY8" fmla="*/ 1729763 h 3700012"/>
              <a:gd name="connsiteX9" fmla="*/ 2569427 w 3111799"/>
              <a:gd name="connsiteY9" fmla="*/ 1729763 h 3700012"/>
              <a:gd name="connsiteX10" fmla="*/ 2569427 w 3111799"/>
              <a:gd name="connsiteY10" fmla="*/ 1866389 h 3700012"/>
              <a:gd name="connsiteX11" fmla="*/ 589427 w 3111799"/>
              <a:gd name="connsiteY11" fmla="*/ 1866389 h 3700012"/>
              <a:gd name="connsiteX12" fmla="*/ 589427 w 3111799"/>
              <a:gd name="connsiteY12" fmla="*/ 1394141 h 3700012"/>
              <a:gd name="connsiteX13" fmla="*/ 2569427 w 3111799"/>
              <a:gd name="connsiteY13" fmla="*/ 1394141 h 3700012"/>
              <a:gd name="connsiteX14" fmla="*/ 2569427 w 3111799"/>
              <a:gd name="connsiteY14" fmla="*/ 1530767 h 3700012"/>
              <a:gd name="connsiteX15" fmla="*/ 589427 w 3111799"/>
              <a:gd name="connsiteY15" fmla="*/ 1530767 h 3700012"/>
              <a:gd name="connsiteX16" fmla="*/ 589427 w 3111799"/>
              <a:gd name="connsiteY16" fmla="*/ 1058519 h 3700012"/>
              <a:gd name="connsiteX17" fmla="*/ 2569427 w 3111799"/>
              <a:gd name="connsiteY17" fmla="*/ 1058519 h 3700012"/>
              <a:gd name="connsiteX18" fmla="*/ 2569427 w 3111799"/>
              <a:gd name="connsiteY18" fmla="*/ 1195145 h 3700012"/>
              <a:gd name="connsiteX19" fmla="*/ 589427 w 3111799"/>
              <a:gd name="connsiteY19" fmla="*/ 1195145 h 3700012"/>
              <a:gd name="connsiteX20" fmla="*/ 204718 w 3111799"/>
              <a:gd name="connsiteY20" fmla="*/ 204719 h 3700012"/>
              <a:gd name="connsiteX21" fmla="*/ 204718 w 3111799"/>
              <a:gd name="connsiteY21" fmla="*/ 3488602 h 3700012"/>
              <a:gd name="connsiteX22" fmla="*/ 2907082 w 3111799"/>
              <a:gd name="connsiteY22" fmla="*/ 3488602 h 3700012"/>
              <a:gd name="connsiteX23" fmla="*/ 2907082 w 3111799"/>
              <a:gd name="connsiteY23" fmla="*/ 2232002 h 3700012"/>
              <a:gd name="connsiteX24" fmla="*/ 2907082 w 3111799"/>
              <a:gd name="connsiteY24" fmla="*/ 1936012 h 3700012"/>
              <a:gd name="connsiteX25" fmla="*/ 2907082 w 3111799"/>
              <a:gd name="connsiteY25" fmla="*/ 204719 h 3700012"/>
              <a:gd name="connsiteX26" fmla="*/ 0 w 3111799"/>
              <a:gd name="connsiteY26" fmla="*/ 0 h 3700012"/>
              <a:gd name="connsiteX27" fmla="*/ 204718 w 3111799"/>
              <a:gd name="connsiteY27" fmla="*/ 0 h 3700012"/>
              <a:gd name="connsiteX28" fmla="*/ 204718 w 3111799"/>
              <a:gd name="connsiteY28" fmla="*/ 2 h 3700012"/>
              <a:gd name="connsiteX29" fmla="*/ 2907082 w 3111799"/>
              <a:gd name="connsiteY29" fmla="*/ 2 h 3700012"/>
              <a:gd name="connsiteX30" fmla="*/ 2907082 w 3111799"/>
              <a:gd name="connsiteY30" fmla="*/ 2 h 3700012"/>
              <a:gd name="connsiteX31" fmla="*/ 3111799 w 3111799"/>
              <a:gd name="connsiteY31" fmla="*/ 2 h 3700012"/>
              <a:gd name="connsiteX32" fmla="*/ 3111799 w 3111799"/>
              <a:gd name="connsiteY32" fmla="*/ 1936012 h 3700012"/>
              <a:gd name="connsiteX33" fmla="*/ 3111799 w 3111799"/>
              <a:gd name="connsiteY33" fmla="*/ 2232002 h 3700012"/>
              <a:gd name="connsiteX34" fmla="*/ 3111799 w 3111799"/>
              <a:gd name="connsiteY34" fmla="*/ 3700012 h 3700012"/>
              <a:gd name="connsiteX35" fmla="*/ 2907082 w 3111799"/>
              <a:gd name="connsiteY35" fmla="*/ 3700012 h 3700012"/>
              <a:gd name="connsiteX36" fmla="*/ 2907082 w 3111799"/>
              <a:gd name="connsiteY36" fmla="*/ 3693319 h 3700012"/>
              <a:gd name="connsiteX37" fmla="*/ 1 w 3111799"/>
              <a:gd name="connsiteY37" fmla="*/ 3693319 h 3700012"/>
              <a:gd name="connsiteX38" fmla="*/ 1 w 3111799"/>
              <a:gd name="connsiteY38" fmla="*/ 3636001 h 3700012"/>
              <a:gd name="connsiteX39" fmla="*/ 0 w 3111799"/>
              <a:gd name="connsiteY39" fmla="*/ 3636001 h 37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11799" h="3700012">
                <a:moveTo>
                  <a:pt x="589427" y="2401006"/>
                </a:moveTo>
                <a:lnTo>
                  <a:pt x="2569427" y="2401006"/>
                </a:lnTo>
                <a:lnTo>
                  <a:pt x="2569427" y="2537632"/>
                </a:lnTo>
                <a:lnTo>
                  <a:pt x="589427" y="2537632"/>
                </a:lnTo>
                <a:close/>
                <a:moveTo>
                  <a:pt x="589427" y="2065385"/>
                </a:moveTo>
                <a:lnTo>
                  <a:pt x="2569427" y="2065385"/>
                </a:lnTo>
                <a:lnTo>
                  <a:pt x="2569427" y="2202011"/>
                </a:lnTo>
                <a:lnTo>
                  <a:pt x="589427" y="2202011"/>
                </a:lnTo>
                <a:close/>
                <a:moveTo>
                  <a:pt x="589427" y="1729763"/>
                </a:moveTo>
                <a:lnTo>
                  <a:pt x="2569427" y="1729763"/>
                </a:lnTo>
                <a:lnTo>
                  <a:pt x="2569427" y="1866389"/>
                </a:lnTo>
                <a:lnTo>
                  <a:pt x="589427" y="1866389"/>
                </a:lnTo>
                <a:close/>
                <a:moveTo>
                  <a:pt x="589427" y="1394141"/>
                </a:moveTo>
                <a:lnTo>
                  <a:pt x="2569427" y="1394141"/>
                </a:lnTo>
                <a:lnTo>
                  <a:pt x="2569427" y="1530767"/>
                </a:lnTo>
                <a:lnTo>
                  <a:pt x="589427" y="1530767"/>
                </a:lnTo>
                <a:close/>
                <a:moveTo>
                  <a:pt x="589427" y="1058519"/>
                </a:moveTo>
                <a:lnTo>
                  <a:pt x="2569427" y="1058519"/>
                </a:lnTo>
                <a:lnTo>
                  <a:pt x="2569427" y="1195145"/>
                </a:lnTo>
                <a:lnTo>
                  <a:pt x="589427" y="1195145"/>
                </a:lnTo>
                <a:close/>
                <a:moveTo>
                  <a:pt x="204718" y="204719"/>
                </a:moveTo>
                <a:lnTo>
                  <a:pt x="204718" y="3488602"/>
                </a:lnTo>
                <a:lnTo>
                  <a:pt x="2907082" y="3488602"/>
                </a:lnTo>
                <a:lnTo>
                  <a:pt x="2907082" y="2232002"/>
                </a:lnTo>
                <a:lnTo>
                  <a:pt x="2907082" y="1936012"/>
                </a:lnTo>
                <a:lnTo>
                  <a:pt x="2907082" y="204719"/>
                </a:lnTo>
                <a:close/>
                <a:moveTo>
                  <a:pt x="0" y="0"/>
                </a:moveTo>
                <a:lnTo>
                  <a:pt x="204718" y="0"/>
                </a:lnTo>
                <a:lnTo>
                  <a:pt x="204718" y="2"/>
                </a:lnTo>
                <a:lnTo>
                  <a:pt x="2907082" y="2"/>
                </a:lnTo>
                <a:lnTo>
                  <a:pt x="2907082" y="2"/>
                </a:lnTo>
                <a:lnTo>
                  <a:pt x="3111799" y="2"/>
                </a:lnTo>
                <a:lnTo>
                  <a:pt x="3111799" y="1936012"/>
                </a:lnTo>
                <a:lnTo>
                  <a:pt x="3111799" y="2232002"/>
                </a:lnTo>
                <a:lnTo>
                  <a:pt x="3111799" y="3700012"/>
                </a:lnTo>
                <a:lnTo>
                  <a:pt x="2907082" y="3700012"/>
                </a:lnTo>
                <a:lnTo>
                  <a:pt x="2907082" y="3693319"/>
                </a:lnTo>
                <a:lnTo>
                  <a:pt x="1" y="3693319"/>
                </a:lnTo>
                <a:lnTo>
                  <a:pt x="1" y="3636001"/>
                </a:lnTo>
                <a:lnTo>
                  <a:pt x="0" y="3636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7" name="文本框 19">
            <a:extLst>
              <a:ext uri="{FF2B5EF4-FFF2-40B4-BE49-F238E27FC236}">
                <a16:creationId xmlns:a16="http://schemas.microsoft.com/office/drawing/2014/main" id="{884F2859-D824-ED21-80DD-BEA4DD58E561}"/>
              </a:ext>
            </a:extLst>
          </p:cNvPr>
          <p:cNvSpPr txBox="1"/>
          <p:nvPr/>
        </p:nvSpPr>
        <p:spPr>
          <a:xfrm>
            <a:off x="2065139" y="4375136"/>
            <a:ext cx="1698171" cy="830997"/>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mj-lt"/>
                <a:ea typeface="思源黑体 CN Normal" panose="020B0400000000000000" pitchFamily="34" charset="-122"/>
                <a:cs typeface="+mn-ea"/>
                <a:sym typeface="思源黑体 CN Normal" panose="020B0400000000000000" pitchFamily="34" charset="-122"/>
              </a:rPr>
              <a:t>DATA OVERVIEW</a:t>
            </a:r>
          </a:p>
          <a:p>
            <a:pPr algn="ctr"/>
            <a:endParaRPr lang="en-US" altLang="zh-CN" sz="1600" dirty="0">
              <a:solidFill>
                <a:schemeClr val="tx1">
                  <a:lumMod val="50000"/>
                  <a:lumOff val="50000"/>
                </a:schemeClr>
              </a:solidFill>
              <a:latin typeface="+mj-lt"/>
              <a:ea typeface="思源黑体 CN Normal" panose="020B0400000000000000" pitchFamily="34" charset="-122"/>
              <a:cs typeface="+mn-ea"/>
              <a:sym typeface="思源黑体 CN Normal" panose="020B0400000000000000" pitchFamily="34" charset="-122"/>
            </a:endParaRPr>
          </a:p>
        </p:txBody>
      </p:sp>
    </p:spTree>
    <p:extLst>
      <p:ext uri="{BB962C8B-B14F-4D97-AF65-F5344CB8AC3E}">
        <p14:creationId xmlns:p14="http://schemas.microsoft.com/office/powerpoint/2010/main" val="36084652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The 10 Busiest Round Trip Routes</a:t>
            </a:r>
            <a:endParaRPr lang="zh-CN" altLang="en-US"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23" name="任意多边形 22"/>
          <p:cNvSpPr>
            <a:spLocks noChangeAspect="1"/>
          </p:cNvSpPr>
          <p:nvPr/>
        </p:nvSpPr>
        <p:spPr>
          <a:xfrm>
            <a:off x="7128409" y="5422408"/>
            <a:ext cx="363356" cy="360000"/>
          </a:xfrm>
          <a:custGeom>
            <a:avLst/>
            <a:gdLst>
              <a:gd name="connsiteX0" fmla="*/ 511791 w 3272709"/>
              <a:gd name="connsiteY0" fmla="*/ 2218903 h 3242484"/>
              <a:gd name="connsiteX1" fmla="*/ 1023582 w 3272709"/>
              <a:gd name="connsiteY1" fmla="*/ 2730694 h 3242484"/>
              <a:gd name="connsiteX2" fmla="*/ 614935 w 3272709"/>
              <a:gd name="connsiteY2" fmla="*/ 3232087 h 3242484"/>
              <a:gd name="connsiteX3" fmla="*/ 511801 w 3272709"/>
              <a:gd name="connsiteY3" fmla="*/ 3242484 h 3242484"/>
              <a:gd name="connsiteX4" fmla="*/ 511781 w 3272709"/>
              <a:gd name="connsiteY4" fmla="*/ 3242484 h 3242484"/>
              <a:gd name="connsiteX5" fmla="*/ 408648 w 3272709"/>
              <a:gd name="connsiteY5" fmla="*/ 3232087 h 3242484"/>
              <a:gd name="connsiteX6" fmla="*/ 0 w 3272709"/>
              <a:gd name="connsiteY6" fmla="*/ 2730694 h 3242484"/>
              <a:gd name="connsiteX7" fmla="*/ 511791 w 3272709"/>
              <a:gd name="connsiteY7" fmla="*/ 2218903 h 3242484"/>
              <a:gd name="connsiteX8" fmla="*/ 0 w 3272709"/>
              <a:gd name="connsiteY8" fmla="*/ 1172067 h 3242484"/>
              <a:gd name="connsiteX9" fmla="*/ 69538 w 3272709"/>
              <a:gd name="connsiteY9" fmla="*/ 1174605 h 3242484"/>
              <a:gd name="connsiteX10" fmla="*/ 1440767 w 3272709"/>
              <a:gd name="connsiteY10" fmla="*/ 1804394 h 3242484"/>
              <a:gd name="connsiteX11" fmla="*/ 2099180 w 3272709"/>
              <a:gd name="connsiteY11" fmla="*/ 3162112 h 3242484"/>
              <a:gd name="connsiteX12" fmla="*/ 2103803 w 3272709"/>
              <a:gd name="connsiteY12" fmla="*/ 3242484 h 3242484"/>
              <a:gd name="connsiteX13" fmla="*/ 1614038 w 3272709"/>
              <a:gd name="connsiteY13" fmla="*/ 3242484 h 3242484"/>
              <a:gd name="connsiteX14" fmla="*/ 1612427 w 3272709"/>
              <a:gd name="connsiteY14" fmla="*/ 3214473 h 3242484"/>
              <a:gd name="connsiteX15" fmla="*/ 1098245 w 3272709"/>
              <a:gd name="connsiteY15" fmla="*/ 2154177 h 3242484"/>
              <a:gd name="connsiteX16" fmla="*/ 27397 w 3272709"/>
              <a:gd name="connsiteY16" fmla="*/ 1662350 h 3242484"/>
              <a:gd name="connsiteX17" fmla="*/ 0 w 3272709"/>
              <a:gd name="connsiteY17" fmla="*/ 1661350 h 3242484"/>
              <a:gd name="connsiteX18" fmla="*/ 0 w 3272709"/>
              <a:gd name="connsiteY18" fmla="*/ 0 h 3242484"/>
              <a:gd name="connsiteX19" fmla="*/ 2371 w 3272709"/>
              <a:gd name="connsiteY19" fmla="*/ 28 h 3242484"/>
              <a:gd name="connsiteX20" fmla="*/ 2264883 w 3272709"/>
              <a:gd name="connsiteY20" fmla="*/ 975849 h 3242484"/>
              <a:gd name="connsiteX21" fmla="*/ 3262854 w 3272709"/>
              <a:gd name="connsiteY21" fmla="*/ 3054111 h 3242484"/>
              <a:gd name="connsiteX22" fmla="*/ 3272709 w 3272709"/>
              <a:gd name="connsiteY22" fmla="*/ 3242484 h 3242484"/>
              <a:gd name="connsiteX23" fmla="*/ 2772684 w 3272709"/>
              <a:gd name="connsiteY23" fmla="*/ 3242484 h 3242484"/>
              <a:gd name="connsiteX24" fmla="*/ 2765496 w 3272709"/>
              <a:gd name="connsiteY24" fmla="*/ 3105088 h 3242484"/>
              <a:gd name="connsiteX25" fmla="*/ 1914127 w 3272709"/>
              <a:gd name="connsiteY25" fmla="*/ 1332123 h 3242484"/>
              <a:gd name="connsiteX26" fmla="*/ 128084 w 3272709"/>
              <a:gd name="connsiteY26" fmla="*/ 508542 h 3242484"/>
              <a:gd name="connsiteX27" fmla="*/ 0 w 3272709"/>
              <a:gd name="connsiteY27" fmla="*/ 503845 h 324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72709" h="3242484">
                <a:moveTo>
                  <a:pt x="511791" y="2218903"/>
                </a:moveTo>
                <a:cubicBezTo>
                  <a:pt x="794445" y="2218903"/>
                  <a:pt x="1023582" y="2448040"/>
                  <a:pt x="1023582" y="2730694"/>
                </a:cubicBezTo>
                <a:cubicBezTo>
                  <a:pt x="1023582" y="2978016"/>
                  <a:pt x="848149" y="3184365"/>
                  <a:pt x="614935" y="3232087"/>
                </a:cubicBezTo>
                <a:lnTo>
                  <a:pt x="511801" y="3242484"/>
                </a:lnTo>
                <a:lnTo>
                  <a:pt x="511781" y="3242484"/>
                </a:lnTo>
                <a:lnTo>
                  <a:pt x="408648" y="3232087"/>
                </a:lnTo>
                <a:cubicBezTo>
                  <a:pt x="175433" y="3184365"/>
                  <a:pt x="0" y="2978016"/>
                  <a:pt x="0" y="2730694"/>
                </a:cubicBezTo>
                <a:cubicBezTo>
                  <a:pt x="0" y="2448040"/>
                  <a:pt x="229137" y="2218903"/>
                  <a:pt x="511791" y="2218903"/>
                </a:cubicBezTo>
                <a:close/>
                <a:moveTo>
                  <a:pt x="0" y="1172067"/>
                </a:moveTo>
                <a:lnTo>
                  <a:pt x="69538" y="1174605"/>
                </a:lnTo>
                <a:cubicBezTo>
                  <a:pt x="583504" y="1218993"/>
                  <a:pt x="1068927" y="1440274"/>
                  <a:pt x="1440767" y="1804394"/>
                </a:cubicBezTo>
                <a:cubicBezTo>
                  <a:pt x="1812607" y="2168515"/>
                  <a:pt x="2044021" y="2649189"/>
                  <a:pt x="2099180" y="3162112"/>
                </a:cubicBezTo>
                <a:lnTo>
                  <a:pt x="2103803" y="3242484"/>
                </a:lnTo>
                <a:lnTo>
                  <a:pt x="1614038" y="3242484"/>
                </a:lnTo>
                <a:lnTo>
                  <a:pt x="1612427" y="3214473"/>
                </a:lnTo>
                <a:cubicBezTo>
                  <a:pt x="1569351" y="2813912"/>
                  <a:pt x="1388631" y="2438534"/>
                  <a:pt x="1098245" y="2154177"/>
                </a:cubicBezTo>
                <a:cubicBezTo>
                  <a:pt x="807861" y="1869820"/>
                  <a:pt x="428774" y="1697014"/>
                  <a:pt x="27397" y="1662350"/>
                </a:cubicBezTo>
                <a:lnTo>
                  <a:pt x="0" y="1661350"/>
                </a:lnTo>
                <a:close/>
                <a:moveTo>
                  <a:pt x="0" y="0"/>
                </a:moveTo>
                <a:lnTo>
                  <a:pt x="2371" y="28"/>
                </a:lnTo>
                <a:cubicBezTo>
                  <a:pt x="849860" y="31192"/>
                  <a:pt x="1657641" y="378016"/>
                  <a:pt x="2264883" y="975849"/>
                </a:cubicBezTo>
                <a:cubicBezTo>
                  <a:pt x="2831643" y="1533827"/>
                  <a:pt x="3182499" y="2269889"/>
                  <a:pt x="3262854" y="3054111"/>
                </a:cubicBezTo>
                <a:lnTo>
                  <a:pt x="3272709" y="3242484"/>
                </a:lnTo>
                <a:lnTo>
                  <a:pt x="2772684" y="3242484"/>
                </a:lnTo>
                <a:lnTo>
                  <a:pt x="2765496" y="3105088"/>
                </a:lnTo>
                <a:cubicBezTo>
                  <a:pt x="2696945" y="2436068"/>
                  <a:pt x="2397630" y="1808134"/>
                  <a:pt x="1914127" y="1332123"/>
                </a:cubicBezTo>
                <a:cubicBezTo>
                  <a:pt x="1430625" y="856113"/>
                  <a:pt x="798093" y="566638"/>
                  <a:pt x="128084" y="508542"/>
                </a:cubicBezTo>
                <a:lnTo>
                  <a:pt x="0" y="50384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8">
            <a:extLst>
              <a:ext uri="{FF2B5EF4-FFF2-40B4-BE49-F238E27FC236}">
                <a16:creationId xmlns:a16="http://schemas.microsoft.com/office/drawing/2014/main" id="{D963008C-B2EC-C005-DF7B-D9B63D9D16A7}"/>
              </a:ext>
            </a:extLst>
          </p:cNvPr>
          <p:cNvSpPr/>
          <p:nvPr/>
        </p:nvSpPr>
        <p:spPr>
          <a:xfrm>
            <a:off x="1"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38">
            <a:extLst>
              <a:ext uri="{FF2B5EF4-FFF2-40B4-BE49-F238E27FC236}">
                <a16:creationId xmlns:a16="http://schemas.microsoft.com/office/drawing/2014/main" id="{8EA7BE5D-9D99-CA30-6320-DB0FD69367CB}"/>
              </a:ext>
            </a:extLst>
          </p:cNvPr>
          <p:cNvSpPr/>
          <p:nvPr/>
        </p:nvSpPr>
        <p:spPr>
          <a:xfrm>
            <a:off x="11541236"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0D16564-55C5-2FA7-04E1-B45EA00A5788}"/>
              </a:ext>
            </a:extLst>
          </p:cNvPr>
          <p:cNvSpPr txBox="1"/>
          <p:nvPr/>
        </p:nvSpPr>
        <p:spPr>
          <a:xfrm>
            <a:off x="1080655" y="942162"/>
            <a:ext cx="4810990" cy="646331"/>
          </a:xfrm>
          <a:prstGeom prst="rect">
            <a:avLst/>
          </a:prstGeom>
          <a:noFill/>
        </p:spPr>
        <p:txBody>
          <a:bodyPr wrap="square" rtlCol="0">
            <a:spAutoFit/>
          </a:bodyPr>
          <a:lstStyle/>
          <a:p>
            <a:r>
              <a:rPr lang="en-US" sz="1800" dirty="0">
                <a:effectLst/>
                <a:latin typeface="Calibri" panose="020F0502020204030204" pitchFamily="34" charset="0"/>
              </a:rPr>
              <a:t>We could find this out by sorting the data with respect to rounds (number of each routes). </a:t>
            </a:r>
            <a:endParaRPr lang="en-US" dirty="0"/>
          </a:p>
        </p:txBody>
      </p:sp>
      <p:pic>
        <p:nvPicPr>
          <p:cNvPr id="1028" name="Picture 4">
            <a:extLst>
              <a:ext uri="{FF2B5EF4-FFF2-40B4-BE49-F238E27FC236}">
                <a16:creationId xmlns:a16="http://schemas.microsoft.com/office/drawing/2014/main" id="{D963EB6D-3A76-6C7F-1334-46BFE0F9A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41" y="1964983"/>
            <a:ext cx="5041900" cy="4013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Table&#10;&#10;Description automatically generated">
            <a:extLst>
              <a:ext uri="{FF2B5EF4-FFF2-40B4-BE49-F238E27FC236}">
                <a16:creationId xmlns:a16="http://schemas.microsoft.com/office/drawing/2014/main" id="{A6C87039-876E-0056-36DD-A700A71EA1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8214" y="1587008"/>
            <a:ext cx="2552700" cy="3835400"/>
          </a:xfrm>
          <a:prstGeom prst="rect">
            <a:avLst/>
          </a:prstGeom>
        </p:spPr>
      </p:pic>
      <p:sp>
        <p:nvSpPr>
          <p:cNvPr id="13" name="TextBox 12">
            <a:extLst>
              <a:ext uri="{FF2B5EF4-FFF2-40B4-BE49-F238E27FC236}">
                <a16:creationId xmlns:a16="http://schemas.microsoft.com/office/drawing/2014/main" id="{A2B388F6-88CF-65C7-A110-97D15F70FE6F}"/>
              </a:ext>
            </a:extLst>
          </p:cNvPr>
          <p:cNvSpPr txBox="1"/>
          <p:nvPr/>
        </p:nvSpPr>
        <p:spPr>
          <a:xfrm>
            <a:off x="8051241" y="1859339"/>
            <a:ext cx="4405746" cy="313932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top 10 Busiest round trips would be </a:t>
            </a:r>
          </a:p>
          <a:p>
            <a:r>
              <a:rPr lang="en-US" dirty="0">
                <a:latin typeface="Calibri" panose="020F0502020204030204" pitchFamily="34" charset="0"/>
                <a:cs typeface="Calibri" panose="020F0502020204030204" pitchFamily="34" charset="0"/>
              </a:rPr>
              <a:t>1. </a:t>
            </a:r>
            <a:r>
              <a:rPr lang="en-US" sz="1800" dirty="0">
                <a:latin typeface="Calibri" panose="020F0502020204030204" pitchFamily="34" charset="0"/>
                <a:cs typeface="Calibri" panose="020F0502020204030204" pitchFamily="34" charset="0"/>
              </a:rPr>
              <a:t>Los Angeles, CA  San Francisco, CA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New York, NY  Chicago, IL</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3. </a:t>
            </a:r>
            <a:r>
              <a:rPr lang="en-US" sz="1800" dirty="0">
                <a:latin typeface="Calibri" panose="020F0502020204030204" pitchFamily="34" charset="0"/>
                <a:cs typeface="Calibri" panose="020F0502020204030204" pitchFamily="34" charset="0"/>
              </a:rPr>
              <a:t>New York, NY  Los Angeles, CA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Los Angeles, CA  Seattle, WA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5. </a:t>
            </a:r>
            <a:r>
              <a:rPr lang="en-US" sz="1800" dirty="0">
                <a:latin typeface="Calibri" panose="020F0502020204030204" pitchFamily="34" charset="0"/>
                <a:cs typeface="Calibri" panose="020F0502020204030204" pitchFamily="34" charset="0"/>
              </a:rPr>
              <a:t>Atlanta, GA  Orlando, FL</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6. </a:t>
            </a:r>
            <a:r>
              <a:rPr lang="en-US" sz="1800" dirty="0">
                <a:latin typeface="Calibri" panose="020F0502020204030204" pitchFamily="34" charset="0"/>
                <a:cs typeface="Calibri" panose="020F0502020204030204" pitchFamily="34" charset="0"/>
              </a:rPr>
              <a:t>Atlanta, GA  New York, NY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Atlanta, GA  Fort Lauderdale, FL</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8.</a:t>
            </a:r>
            <a:r>
              <a:rPr lang="en-US" sz="1800" dirty="0">
                <a:latin typeface="Calibri" panose="020F0502020204030204" pitchFamily="34" charset="0"/>
                <a:cs typeface="Calibri" panose="020F0502020204030204" pitchFamily="34" charset="0"/>
              </a:rPr>
              <a:t> Seattle, WA Francisco, CA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9.</a:t>
            </a:r>
            <a:r>
              <a:rPr lang="en-US" sz="1800" dirty="0">
                <a:latin typeface="Calibri" panose="020F0502020204030204" pitchFamily="34" charset="0"/>
                <a:cs typeface="Calibri" panose="020F0502020204030204" pitchFamily="34" charset="0"/>
              </a:rPr>
              <a:t> Los Angeles Phoenix, AZ</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10. Denver, CO </a:t>
            </a:r>
            <a:r>
              <a:rPr lang="en-US" sz="1800" dirty="0">
                <a:latin typeface="Calibri" panose="020F0502020204030204" pitchFamily="34" charset="0"/>
                <a:cs typeface="Calibri" panose="020F0502020204030204" pitchFamily="34" charset="0"/>
              </a:rPr>
              <a:t>Phoenix, AZ</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82320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The 10 Most Profitable Round Trip Routes</a:t>
            </a:r>
            <a:endParaRPr lang="zh-CN" altLang="en-US"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3" name="TextBox 58"/>
          <p:cNvSpPr txBox="1"/>
          <p:nvPr/>
        </p:nvSpPr>
        <p:spPr>
          <a:xfrm>
            <a:off x="5918000" y="1451736"/>
            <a:ext cx="5865173" cy="1817805"/>
          </a:xfrm>
          <a:prstGeom prst="rect">
            <a:avLst/>
          </a:prstGeom>
          <a:noFill/>
        </p:spPr>
        <p:txBody>
          <a:bodyPr wrap="square" lIns="0" tIns="0" rIns="0" bIns="0" rtlCol="0">
            <a:spAutoFit/>
          </a:bodyPr>
          <a:lstStyle/>
          <a:p>
            <a:pPr algn="just">
              <a:lnSpc>
                <a:spcPct val="125000"/>
              </a:lnSpc>
            </a:pPr>
            <a:r>
              <a:rPr lang="en-US" altLang="zh-CN" sz="1600" dirty="0">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Itinerary fare represents the whole round trip fare if ROUNDTRIP = 1.</a:t>
            </a:r>
          </a:p>
          <a:p>
            <a:pPr algn="just">
              <a:lnSpc>
                <a:spcPct val="125000"/>
              </a:lnSpc>
            </a:pPr>
            <a:r>
              <a:rPr lang="en-US" altLang="zh-CN" sz="1600" dirty="0">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Revenue = PASSENGERS * (</a:t>
            </a:r>
            <a:r>
              <a:rPr lang="en-US" altLang="zh-CN" sz="1600" dirty="0" err="1">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Baggage_Fee</a:t>
            </a:r>
            <a:r>
              <a:rPr lang="en-US" altLang="zh-CN" sz="1600" dirty="0">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 + ITIN_FARE_AVG) * Rounds</a:t>
            </a:r>
          </a:p>
          <a:p>
            <a:pPr algn="just">
              <a:lnSpc>
                <a:spcPct val="125000"/>
              </a:lnSpc>
            </a:pPr>
            <a:r>
              <a:rPr lang="en-US" altLang="zh-CN" sz="1600" dirty="0">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Cost = (</a:t>
            </a:r>
            <a:r>
              <a:rPr lang="en-US" altLang="zh-CN" sz="1600" dirty="0" err="1">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Maintenance_Fee</a:t>
            </a:r>
            <a:r>
              <a:rPr lang="en-US" altLang="zh-CN" sz="1600" dirty="0">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 + </a:t>
            </a:r>
            <a:r>
              <a:rPr lang="en-US" altLang="zh-CN" sz="1600" dirty="0" err="1">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Depreciation_Fee</a:t>
            </a:r>
            <a:r>
              <a:rPr lang="en-US" altLang="zh-CN" sz="1600" dirty="0">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 * (2 * DISTANCE * Rounds) + </a:t>
            </a:r>
            <a:r>
              <a:rPr lang="en-US" altLang="zh-CN" sz="1600" dirty="0" err="1">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Delay_Fee</a:t>
            </a:r>
            <a:r>
              <a:rPr lang="en-US" altLang="zh-CN" sz="1600" dirty="0">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 + Docking Fee</a:t>
            </a:r>
          </a:p>
          <a:p>
            <a:pPr algn="just">
              <a:lnSpc>
                <a:spcPct val="125000"/>
              </a:lnSpc>
            </a:pPr>
            <a:r>
              <a:rPr lang="en-US" altLang="zh-CN" sz="1600" dirty="0">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Profit = Revenue - Cost (without considering the upfront airplane cost)</a:t>
            </a:r>
            <a:endParaRPr lang="zh-CN" altLang="en-US" sz="1600" dirty="0">
              <a:solidFill>
                <a:schemeClr val="tx1">
                  <a:lumMod val="75000"/>
                  <a:lumOff val="25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4" name="TextBox 59"/>
          <p:cNvSpPr txBox="1"/>
          <p:nvPr/>
        </p:nvSpPr>
        <p:spPr>
          <a:xfrm>
            <a:off x="5918001" y="1174737"/>
            <a:ext cx="5288734" cy="276999"/>
          </a:xfrm>
          <a:prstGeom prst="rect">
            <a:avLst/>
          </a:prstGeom>
          <a:noFill/>
        </p:spPr>
        <p:txBody>
          <a:bodyPr wrap="square" lIns="0" tIns="0" rIns="0" bIns="0" rtlCol="0">
            <a:spAutoFit/>
          </a:bodyPr>
          <a:lstStyle/>
          <a:p>
            <a:r>
              <a:rPr lang="en-US" altLang="zh-CN"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Calculating the Profit </a:t>
            </a:r>
            <a:endParaRPr lang="zh-CN" altLang="en-US"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5" name="矩形 38">
            <a:extLst>
              <a:ext uri="{FF2B5EF4-FFF2-40B4-BE49-F238E27FC236}">
                <a16:creationId xmlns:a16="http://schemas.microsoft.com/office/drawing/2014/main" id="{FEEA6BC6-DC4E-B01F-EE34-709D77955260}"/>
              </a:ext>
            </a:extLst>
          </p:cNvPr>
          <p:cNvSpPr/>
          <p:nvPr/>
        </p:nvSpPr>
        <p:spPr>
          <a:xfrm>
            <a:off x="1"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38">
            <a:extLst>
              <a:ext uri="{FF2B5EF4-FFF2-40B4-BE49-F238E27FC236}">
                <a16:creationId xmlns:a16="http://schemas.microsoft.com/office/drawing/2014/main" id="{F85221B8-EC21-3A42-9ADE-1F83E0DF0BB1}"/>
              </a:ext>
            </a:extLst>
          </p:cNvPr>
          <p:cNvSpPr/>
          <p:nvPr/>
        </p:nvSpPr>
        <p:spPr>
          <a:xfrm>
            <a:off x="11541236"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DAED3331-4507-7EC3-B2F2-6591D06C7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33" y="983736"/>
            <a:ext cx="5346700" cy="35433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Table&#10;&#10;Description automatically generated">
            <a:extLst>
              <a:ext uri="{FF2B5EF4-FFF2-40B4-BE49-F238E27FC236}">
                <a16:creationId xmlns:a16="http://schemas.microsoft.com/office/drawing/2014/main" id="{C41D6459-30C6-32EF-911C-2CC4F02D25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3299" y="3588460"/>
            <a:ext cx="1934574" cy="2782101"/>
          </a:xfrm>
          <a:prstGeom prst="rect">
            <a:avLst/>
          </a:prstGeom>
        </p:spPr>
      </p:pic>
      <p:sp>
        <p:nvSpPr>
          <p:cNvPr id="14" name="TextBox 13">
            <a:extLst>
              <a:ext uri="{FF2B5EF4-FFF2-40B4-BE49-F238E27FC236}">
                <a16:creationId xmlns:a16="http://schemas.microsoft.com/office/drawing/2014/main" id="{E7FD7A96-4909-7C42-4E12-7612A2CFB137}"/>
              </a:ext>
            </a:extLst>
          </p:cNvPr>
          <p:cNvSpPr txBox="1"/>
          <p:nvPr/>
        </p:nvSpPr>
        <p:spPr>
          <a:xfrm>
            <a:off x="695999" y="4405096"/>
            <a:ext cx="4812846" cy="2462213"/>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The Top 10 Profitable Round Trips would be</a:t>
            </a:r>
          </a:p>
          <a:p>
            <a:r>
              <a:rPr lang="en-US" sz="1400" dirty="0">
                <a:latin typeface="Calibri" panose="020F0502020204030204" pitchFamily="34" charset="0"/>
                <a:cs typeface="Calibri" panose="020F0502020204030204" pitchFamily="34" charset="0"/>
              </a:rPr>
              <a:t>1. New York, NY  Los Angeles, CA</a:t>
            </a:r>
          </a:p>
          <a:p>
            <a:r>
              <a:rPr lang="en-US" sz="1400" dirty="0">
                <a:latin typeface="Calibri" panose="020F0502020204030204" pitchFamily="34" charset="0"/>
                <a:cs typeface="Calibri" panose="020F0502020204030204" pitchFamily="34" charset="0"/>
              </a:rPr>
              <a:t>2. New York, NY  Chicago, IL</a:t>
            </a:r>
          </a:p>
          <a:p>
            <a:r>
              <a:rPr lang="en-US" sz="1400" dirty="0">
                <a:latin typeface="Calibri" panose="020F0502020204030204" pitchFamily="34" charset="0"/>
                <a:cs typeface="Calibri" panose="020F0502020204030204" pitchFamily="34" charset="0"/>
              </a:rPr>
              <a:t>3. Los Angeles, CA  San Francisco, CA</a:t>
            </a:r>
          </a:p>
          <a:p>
            <a:r>
              <a:rPr lang="en-US" sz="1400" dirty="0">
                <a:latin typeface="Calibri" panose="020F0502020204030204" pitchFamily="34" charset="0"/>
                <a:cs typeface="Calibri" panose="020F0502020204030204" pitchFamily="34" charset="0"/>
              </a:rPr>
              <a:t>4. Atlanta, GA  New York, NY </a:t>
            </a:r>
          </a:p>
          <a:p>
            <a:r>
              <a:rPr lang="en-US" sz="1400" dirty="0">
                <a:latin typeface="Calibri" panose="020F0502020204030204" pitchFamily="34" charset="0"/>
                <a:cs typeface="Calibri" panose="020F0502020204030204" pitchFamily="34" charset="0"/>
              </a:rPr>
              <a:t>5. New York, NY San Francisco, CA</a:t>
            </a:r>
          </a:p>
          <a:p>
            <a:r>
              <a:rPr lang="en-US" sz="1400" dirty="0">
                <a:latin typeface="Calibri" panose="020F0502020204030204" pitchFamily="34" charset="0"/>
                <a:cs typeface="Calibri" panose="020F0502020204030204" pitchFamily="34" charset="0"/>
              </a:rPr>
              <a:t>6. Los Angeles, CA  Seattle, WA</a:t>
            </a:r>
          </a:p>
          <a:p>
            <a:r>
              <a:rPr lang="en-US" sz="1400" dirty="0">
                <a:latin typeface="Calibri" panose="020F0502020204030204" pitchFamily="34" charset="0"/>
                <a:cs typeface="Calibri" panose="020F0502020204030204" pitchFamily="34" charset="0"/>
              </a:rPr>
              <a:t>7. Los Angeles, CA  Chicago, IL</a:t>
            </a:r>
          </a:p>
          <a:p>
            <a:r>
              <a:rPr lang="en-US" sz="1400" dirty="0">
                <a:latin typeface="Calibri" panose="020F0502020204030204" pitchFamily="34" charset="0"/>
                <a:cs typeface="Calibri" panose="020F0502020204030204" pitchFamily="34" charset="0"/>
              </a:rPr>
              <a:t>8. Seattle, WA San Francisco, CA</a:t>
            </a:r>
          </a:p>
          <a:p>
            <a:r>
              <a:rPr lang="en-US" sz="1400" dirty="0">
                <a:latin typeface="Calibri" panose="020F0502020204030204" pitchFamily="34" charset="0"/>
                <a:cs typeface="Calibri" panose="020F0502020204030204" pitchFamily="34" charset="0"/>
              </a:rPr>
              <a:t>9. Atlanta, GA Chicago, IL</a:t>
            </a:r>
          </a:p>
          <a:p>
            <a:r>
              <a:rPr lang="en-US" sz="1400" dirty="0">
                <a:latin typeface="Calibri" panose="020F0502020204030204" pitchFamily="34" charset="0"/>
                <a:cs typeface="Calibri" panose="020F0502020204030204" pitchFamily="34" charset="0"/>
              </a:rPr>
              <a:t>10. Atlanta, GA  Los Angeles, CA</a:t>
            </a:r>
          </a:p>
        </p:txBody>
      </p:sp>
    </p:spTree>
    <p:extLst>
      <p:ext uri="{BB962C8B-B14F-4D97-AF65-F5344CB8AC3E}">
        <p14:creationId xmlns:p14="http://schemas.microsoft.com/office/powerpoint/2010/main" val="815701937"/>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3"/>
          </p:nvPr>
        </p:nvSpPr>
        <p:spPr>
          <a:xfrm>
            <a:off x="2134720" y="4324976"/>
            <a:ext cx="7905392" cy="458908"/>
          </a:xfrm>
        </p:spPr>
        <p:txBody>
          <a:bodyPr/>
          <a:lstStyle/>
          <a:p>
            <a:r>
              <a:rPr lang="en-US" altLang="zh-CN"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  </a:t>
            </a: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8" name="文本占位符 17"/>
          <p:cNvSpPr>
            <a:spLocks noGrp="1"/>
          </p:cNvSpPr>
          <p:nvPr>
            <p:ph type="body" sz="quarter" idx="20"/>
          </p:nvPr>
        </p:nvSpPr>
        <p:spPr>
          <a:xfrm>
            <a:off x="4932202" y="2680596"/>
            <a:ext cx="2310428" cy="584775"/>
          </a:xfrm>
        </p:spPr>
        <p:txBody>
          <a:bodyPr>
            <a:normAutofit fontScale="92500" lnSpcReduction="10000"/>
          </a:bodyPr>
          <a:lstStyle/>
          <a:p>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RECOMMENDATION</a:t>
            </a:r>
            <a:endPar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Tree>
    <p:extLst>
      <p:ext uri="{BB962C8B-B14F-4D97-AF65-F5344CB8AC3E}">
        <p14:creationId xmlns:p14="http://schemas.microsoft.com/office/powerpoint/2010/main" val="663456285"/>
      </p:ext>
    </p:extLst>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0200" y="288001"/>
            <a:ext cx="5060223" cy="480131"/>
          </a:xfrm>
        </p:spPr>
        <p:txBody>
          <a:bodyPr/>
          <a:lstStyle/>
          <a:p>
            <a:r>
              <a:rPr lang="en-US" altLang="zh-CN"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Factors That Affect the Investment of Airlines</a:t>
            </a:r>
            <a:endParaRPr lang="zh-CN" altLang="en-US"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3" name="矩形 38">
            <a:extLst>
              <a:ext uri="{FF2B5EF4-FFF2-40B4-BE49-F238E27FC236}">
                <a16:creationId xmlns:a16="http://schemas.microsoft.com/office/drawing/2014/main" id="{B3030C6D-1560-D69A-C460-2B77F51B2EE6}"/>
              </a:ext>
            </a:extLst>
          </p:cNvPr>
          <p:cNvSpPr/>
          <p:nvPr/>
        </p:nvSpPr>
        <p:spPr>
          <a:xfrm>
            <a:off x="1"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矩形 38">
            <a:extLst>
              <a:ext uri="{FF2B5EF4-FFF2-40B4-BE49-F238E27FC236}">
                <a16:creationId xmlns:a16="http://schemas.microsoft.com/office/drawing/2014/main" id="{9880A8DA-9BC7-FFDB-FEE1-DC3B3ABB50F7}"/>
              </a:ext>
            </a:extLst>
          </p:cNvPr>
          <p:cNvSpPr/>
          <p:nvPr/>
        </p:nvSpPr>
        <p:spPr>
          <a:xfrm>
            <a:off x="11541236"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F8D7D564-DBE1-14A1-3A57-610BCE79E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83" y="2072119"/>
            <a:ext cx="3732334" cy="308783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98D0EAFA-E846-9E80-D82D-41347C208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140" y="2165349"/>
            <a:ext cx="3525717" cy="290137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94467293-CCAD-988C-4A21-A7277C3D8D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0280" y="2165349"/>
            <a:ext cx="4089466" cy="26973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A74981-600E-4567-704F-76FD119A7339}"/>
              </a:ext>
            </a:extLst>
          </p:cNvPr>
          <p:cNvSpPr txBox="1"/>
          <p:nvPr/>
        </p:nvSpPr>
        <p:spPr>
          <a:xfrm>
            <a:off x="488074" y="1425788"/>
            <a:ext cx="3406952" cy="646331"/>
          </a:xfrm>
          <a:prstGeom prst="rect">
            <a:avLst/>
          </a:prstGeom>
          <a:noFill/>
        </p:spPr>
        <p:txBody>
          <a:bodyPr wrap="square" rtlCol="0">
            <a:spAutoFit/>
          </a:bodyPr>
          <a:lstStyle/>
          <a:p>
            <a:r>
              <a:rPr lang="en-US" dirty="0"/>
              <a:t>Top 10 Least Delay Rate in busy round trip routes</a:t>
            </a:r>
          </a:p>
        </p:txBody>
      </p:sp>
      <p:sp>
        <p:nvSpPr>
          <p:cNvPr id="6" name="TextBox 5">
            <a:extLst>
              <a:ext uri="{FF2B5EF4-FFF2-40B4-BE49-F238E27FC236}">
                <a16:creationId xmlns:a16="http://schemas.microsoft.com/office/drawing/2014/main" id="{F1885843-6F86-A9FD-AF41-532EFAA3088B}"/>
              </a:ext>
            </a:extLst>
          </p:cNvPr>
          <p:cNvSpPr txBox="1"/>
          <p:nvPr/>
        </p:nvSpPr>
        <p:spPr>
          <a:xfrm>
            <a:off x="4384117" y="1428021"/>
            <a:ext cx="3406952" cy="646331"/>
          </a:xfrm>
          <a:prstGeom prst="rect">
            <a:avLst/>
          </a:prstGeom>
          <a:noFill/>
        </p:spPr>
        <p:txBody>
          <a:bodyPr wrap="square" rtlCol="0">
            <a:spAutoFit/>
          </a:bodyPr>
          <a:lstStyle/>
          <a:p>
            <a:r>
              <a:rPr lang="en-US" dirty="0"/>
              <a:t>Top 10 Return on Investment in busy round trip routes</a:t>
            </a:r>
          </a:p>
        </p:txBody>
      </p:sp>
      <p:sp>
        <p:nvSpPr>
          <p:cNvPr id="9" name="TextBox 8">
            <a:extLst>
              <a:ext uri="{FF2B5EF4-FFF2-40B4-BE49-F238E27FC236}">
                <a16:creationId xmlns:a16="http://schemas.microsoft.com/office/drawing/2014/main" id="{3885563D-B92C-26BC-CA96-3A24C299642F}"/>
              </a:ext>
            </a:extLst>
          </p:cNvPr>
          <p:cNvSpPr txBox="1"/>
          <p:nvPr/>
        </p:nvSpPr>
        <p:spPr>
          <a:xfrm>
            <a:off x="8201537" y="1425788"/>
            <a:ext cx="3406952" cy="646331"/>
          </a:xfrm>
          <a:prstGeom prst="rect">
            <a:avLst/>
          </a:prstGeom>
          <a:noFill/>
        </p:spPr>
        <p:txBody>
          <a:bodyPr wrap="square" rtlCol="0">
            <a:spAutoFit/>
          </a:bodyPr>
          <a:lstStyle/>
          <a:p>
            <a:r>
              <a:rPr lang="en-US" dirty="0"/>
              <a:t>Top 10 Profitable per Round in busy round trip routes</a:t>
            </a:r>
          </a:p>
        </p:txBody>
      </p:sp>
      <p:sp>
        <p:nvSpPr>
          <p:cNvPr id="12" name="TextBox 11">
            <a:extLst>
              <a:ext uri="{FF2B5EF4-FFF2-40B4-BE49-F238E27FC236}">
                <a16:creationId xmlns:a16="http://schemas.microsoft.com/office/drawing/2014/main" id="{C4B6106D-0F4A-98F6-D2F7-4E7AF0B21833}"/>
              </a:ext>
            </a:extLst>
          </p:cNvPr>
          <p:cNvSpPr txBox="1"/>
          <p:nvPr/>
        </p:nvSpPr>
        <p:spPr>
          <a:xfrm>
            <a:off x="4296053" y="5066720"/>
            <a:ext cx="3751186" cy="1477328"/>
          </a:xfrm>
          <a:prstGeom prst="rect">
            <a:avLst/>
          </a:prstGeom>
          <a:noFill/>
        </p:spPr>
        <p:txBody>
          <a:bodyPr wrap="square" rtlCol="0">
            <a:spAutoFit/>
          </a:bodyPr>
          <a:lstStyle/>
          <a:p>
            <a:pPr marL="342900" indent="-342900">
              <a:buAutoNum type="arabicPeriod"/>
            </a:pPr>
            <a:r>
              <a:rPr lang="en-US" sz="1800" dirty="0">
                <a:latin typeface="Calibri" panose="020F0502020204030204" pitchFamily="34" charset="0"/>
                <a:cs typeface="Calibri" panose="020F0502020204030204" pitchFamily="34" charset="0"/>
              </a:rPr>
              <a:t>New York, NY  Los Angeles, CA</a:t>
            </a:r>
          </a:p>
          <a:p>
            <a:pPr marL="342900" indent="-342900">
              <a:buAutoNum type="arabicPeriod"/>
            </a:pPr>
            <a:r>
              <a:rPr lang="en-US" sz="1800" dirty="0">
                <a:latin typeface="Calibri" panose="020F0502020204030204" pitchFamily="34" charset="0"/>
                <a:cs typeface="Calibri" panose="020F0502020204030204" pitchFamily="34" charset="0"/>
              </a:rPr>
              <a:t>New York, NY  Chicago, IL</a:t>
            </a:r>
          </a:p>
          <a:p>
            <a:pPr marL="342900" indent="-342900">
              <a:buFontTx/>
              <a:buAutoNum type="arabicPeriod"/>
            </a:pPr>
            <a:r>
              <a:rPr lang="en-US" sz="1800" dirty="0">
                <a:latin typeface="Calibri" panose="020F0502020204030204" pitchFamily="34" charset="0"/>
                <a:cs typeface="Calibri" panose="020F0502020204030204" pitchFamily="34" charset="0"/>
              </a:rPr>
              <a:t>Los Angeles, CA  San Francisco, CA</a:t>
            </a:r>
            <a:endParaRPr lang="en-US" dirty="0">
              <a:latin typeface="Calibri" panose="020F0502020204030204" pitchFamily="34" charset="0"/>
              <a:cs typeface="Calibri" panose="020F0502020204030204" pitchFamily="34" charset="0"/>
            </a:endParaRPr>
          </a:p>
          <a:p>
            <a:pPr marL="342900" indent="-342900">
              <a:buAutoNum type="arabicPeriod"/>
            </a:pPr>
            <a:r>
              <a:rPr lang="en-US" sz="1800" dirty="0">
                <a:latin typeface="Calibri" panose="020F0502020204030204" pitchFamily="34" charset="0"/>
                <a:cs typeface="Calibri" panose="020F0502020204030204" pitchFamily="34" charset="0"/>
              </a:rPr>
              <a:t>Atlanta, GA  New York, NY</a:t>
            </a:r>
          </a:p>
          <a:p>
            <a:pPr marL="342900" indent="-342900">
              <a:buAutoNum type="arabicPeriod"/>
            </a:pPr>
            <a:r>
              <a:rPr lang="en-US" sz="1800" dirty="0">
                <a:latin typeface="Calibri" panose="020F0502020204030204" pitchFamily="34" charset="0"/>
                <a:cs typeface="Calibri" panose="020F0502020204030204" pitchFamily="34" charset="0"/>
              </a:rPr>
              <a:t>New York, NY  San Francisco, CA</a:t>
            </a:r>
            <a:endParaRPr lang="en-US" dirty="0"/>
          </a:p>
        </p:txBody>
      </p:sp>
      <p:sp>
        <p:nvSpPr>
          <p:cNvPr id="13" name="TextBox 12">
            <a:extLst>
              <a:ext uri="{FF2B5EF4-FFF2-40B4-BE49-F238E27FC236}">
                <a16:creationId xmlns:a16="http://schemas.microsoft.com/office/drawing/2014/main" id="{3C195EDB-C2C6-FD8F-CA5D-6E21AE83E4E7}"/>
              </a:ext>
            </a:extLst>
          </p:cNvPr>
          <p:cNvSpPr txBox="1"/>
          <p:nvPr/>
        </p:nvSpPr>
        <p:spPr>
          <a:xfrm>
            <a:off x="8285575" y="5066720"/>
            <a:ext cx="4355184" cy="1477328"/>
          </a:xfrm>
          <a:prstGeom prst="rect">
            <a:avLst/>
          </a:prstGeom>
          <a:noFill/>
        </p:spPr>
        <p:txBody>
          <a:bodyPr wrap="square" rtlCol="0">
            <a:spAutoFit/>
          </a:bodyPr>
          <a:lstStyle/>
          <a:p>
            <a:pPr marL="342900" indent="-342900">
              <a:buAutoNum type="arabicPeriod"/>
            </a:pPr>
            <a:r>
              <a:rPr lang="en-US" sz="1800" dirty="0">
                <a:latin typeface="Calibri" panose="020F0502020204030204" pitchFamily="34" charset="0"/>
                <a:cs typeface="Calibri" panose="020F0502020204030204" pitchFamily="34" charset="0"/>
              </a:rPr>
              <a:t>New York, NY  Los Angeles, CA</a:t>
            </a:r>
          </a:p>
          <a:p>
            <a:pPr marL="342900" indent="-342900">
              <a:buFontTx/>
              <a:buAutoNum type="arabicPeriod"/>
            </a:pPr>
            <a:r>
              <a:rPr lang="en-US" sz="1800" dirty="0">
                <a:latin typeface="Calibri" panose="020F0502020204030204" pitchFamily="34" charset="0"/>
                <a:cs typeface="Calibri" panose="020F0502020204030204" pitchFamily="34" charset="0"/>
              </a:rPr>
              <a:t>New York, NY  San Francisco, CA</a:t>
            </a:r>
          </a:p>
          <a:p>
            <a:pPr marL="342900" indent="-342900">
              <a:buFontTx/>
              <a:buAutoNum type="arabicPeriod"/>
            </a:pPr>
            <a:r>
              <a:rPr lang="en-US" sz="1800" dirty="0">
                <a:latin typeface="Calibri" panose="020F0502020204030204" pitchFamily="34" charset="0"/>
                <a:cs typeface="Calibri" panose="020F0502020204030204" pitchFamily="34" charset="0"/>
              </a:rPr>
              <a:t>New York, NY  Chicago, IL</a:t>
            </a:r>
          </a:p>
          <a:p>
            <a:pPr marL="342900" indent="-342900">
              <a:buFontTx/>
              <a:buAutoNum type="arabicPeriod"/>
            </a:pPr>
            <a:r>
              <a:rPr lang="en-US" sz="1800" dirty="0">
                <a:latin typeface="Calibri" panose="020F0502020204030204" pitchFamily="34" charset="0"/>
                <a:cs typeface="Calibri" panose="020F0502020204030204" pitchFamily="34" charset="0"/>
              </a:rPr>
              <a:t>Los Angeles, CA  Chicago, IL</a:t>
            </a:r>
            <a:endParaRPr lang="en-US" dirty="0">
              <a:latin typeface="Calibri" panose="020F0502020204030204" pitchFamily="34" charset="0"/>
              <a:cs typeface="Calibri" panose="020F0502020204030204" pitchFamily="34" charset="0"/>
            </a:endParaRPr>
          </a:p>
          <a:p>
            <a:pPr marL="342900" indent="-342900">
              <a:buAutoNum type="arabicPeriod"/>
            </a:pPr>
            <a:r>
              <a:rPr lang="en-US" sz="1800" dirty="0">
                <a:latin typeface="Calibri" panose="020F0502020204030204" pitchFamily="34" charset="0"/>
                <a:cs typeface="Calibri" panose="020F0502020204030204" pitchFamily="34" charset="0"/>
              </a:rPr>
              <a:t>Atlanta, GA  New York, NY</a:t>
            </a:r>
          </a:p>
        </p:txBody>
      </p:sp>
      <p:sp>
        <p:nvSpPr>
          <p:cNvPr id="14" name="TextBox 13">
            <a:extLst>
              <a:ext uri="{FF2B5EF4-FFF2-40B4-BE49-F238E27FC236}">
                <a16:creationId xmlns:a16="http://schemas.microsoft.com/office/drawing/2014/main" id="{11D7A04B-B25D-956B-4C68-0123DE1A0D2D}"/>
              </a:ext>
            </a:extLst>
          </p:cNvPr>
          <p:cNvSpPr txBox="1"/>
          <p:nvPr/>
        </p:nvSpPr>
        <p:spPr>
          <a:xfrm>
            <a:off x="650765" y="5109321"/>
            <a:ext cx="3751186" cy="1477328"/>
          </a:xfrm>
          <a:prstGeom prst="rect">
            <a:avLst/>
          </a:prstGeom>
          <a:noFill/>
        </p:spPr>
        <p:txBody>
          <a:bodyPr wrap="square" rtlCol="0">
            <a:spAutoFit/>
          </a:bodyPr>
          <a:lstStyle/>
          <a:p>
            <a:pPr marL="342900" indent="-342900">
              <a:buAutoNum type="arabicPeriod"/>
            </a:pPr>
            <a:r>
              <a:rPr lang="en-US" sz="1800" dirty="0">
                <a:latin typeface="Calibri" panose="020F0502020204030204" pitchFamily="34" charset="0"/>
                <a:cs typeface="Calibri" panose="020F0502020204030204" pitchFamily="34" charset="0"/>
              </a:rPr>
              <a:t>Atlanta, GA  Norfolk, VA</a:t>
            </a:r>
          </a:p>
          <a:p>
            <a:pPr marL="342900" indent="-342900">
              <a:buAutoNum type="arabicPeriod"/>
            </a:pPr>
            <a:r>
              <a:rPr lang="en-US" sz="1800" dirty="0">
                <a:latin typeface="Calibri" panose="020F0502020204030204" pitchFamily="34" charset="0"/>
                <a:cs typeface="Calibri" panose="020F0502020204030204" pitchFamily="34" charset="0"/>
              </a:rPr>
              <a:t>Atlanta, GA Richmond, VA </a:t>
            </a:r>
          </a:p>
          <a:p>
            <a:pPr marL="342900" indent="-342900">
              <a:buAutoNum type="arabicPeriod"/>
            </a:pPr>
            <a:r>
              <a:rPr lang="en-US" sz="1800" dirty="0">
                <a:latin typeface="Calibri" panose="020F0502020204030204" pitchFamily="34" charset="0"/>
                <a:cs typeface="Calibri" panose="020F0502020204030204" pitchFamily="34" charset="0"/>
              </a:rPr>
              <a:t>Detroit, MI Philadelphia, PA</a:t>
            </a:r>
            <a:endParaRPr lang="en-US" dirty="0">
              <a:latin typeface="Calibri" panose="020F0502020204030204" pitchFamily="34" charset="0"/>
              <a:cs typeface="Calibri" panose="020F0502020204030204" pitchFamily="34" charset="0"/>
            </a:endParaRPr>
          </a:p>
          <a:p>
            <a:pPr marL="342900" indent="-342900">
              <a:buAutoNum type="arabicPeriod"/>
            </a:pPr>
            <a:r>
              <a:rPr lang="en-US" sz="1800" dirty="0">
                <a:latin typeface="Calibri" panose="020F0502020204030204" pitchFamily="34" charset="0"/>
                <a:cs typeface="Calibri" panose="020F0502020204030204" pitchFamily="34" charset="0"/>
              </a:rPr>
              <a:t>Atlanta, GA Louisville, KY</a:t>
            </a:r>
          </a:p>
          <a:p>
            <a:pPr marL="342900" indent="-342900">
              <a:buAutoNum type="arabicPeriod"/>
            </a:pPr>
            <a:r>
              <a:rPr lang="en-US" sz="1800" dirty="0">
                <a:latin typeface="Calibri" panose="020F0502020204030204" pitchFamily="34" charset="0"/>
                <a:cs typeface="Calibri" panose="020F0502020204030204" pitchFamily="34" charset="0"/>
              </a:rPr>
              <a:t>Houston, TX</a:t>
            </a:r>
            <a:r>
              <a:rPr lang="en-US" dirty="0">
                <a:latin typeface="Calibri" panose="020F0502020204030204" pitchFamily="34" charset="0"/>
                <a:cs typeface="Calibri" panose="020F0502020204030204" pitchFamily="34" charset="0"/>
              </a:rPr>
              <a:t> Orlando, FL</a:t>
            </a:r>
            <a:endParaRPr lang="en-US" sz="1800" dirty="0">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CEF45F07-8349-0E4F-C4C5-DD32D36E3B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200" y="820996"/>
            <a:ext cx="6642100" cy="457200"/>
          </a:xfrm>
          <a:prstGeom prst="rect">
            <a:avLst/>
          </a:prstGeom>
        </p:spPr>
      </p:pic>
    </p:spTree>
    <p:extLst>
      <p:ext uri="{BB962C8B-B14F-4D97-AF65-F5344CB8AC3E}">
        <p14:creationId xmlns:p14="http://schemas.microsoft.com/office/powerpoint/2010/main" val="2388894188"/>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0200" y="288001"/>
            <a:ext cx="5060223" cy="480131"/>
          </a:xfrm>
        </p:spPr>
        <p:txBody>
          <a:bodyPr/>
          <a:lstStyle/>
          <a:p>
            <a:r>
              <a:rPr lang="en-US" altLang="zh-CN"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Top 5 Recommended Round Trip Routes</a:t>
            </a:r>
            <a:endParaRPr lang="zh-CN" altLang="en-US"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3" name="矩形 38">
            <a:extLst>
              <a:ext uri="{FF2B5EF4-FFF2-40B4-BE49-F238E27FC236}">
                <a16:creationId xmlns:a16="http://schemas.microsoft.com/office/drawing/2014/main" id="{B3030C6D-1560-D69A-C460-2B77F51B2EE6}"/>
              </a:ext>
            </a:extLst>
          </p:cNvPr>
          <p:cNvSpPr/>
          <p:nvPr/>
        </p:nvSpPr>
        <p:spPr>
          <a:xfrm>
            <a:off x="1"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矩形 38">
            <a:extLst>
              <a:ext uri="{FF2B5EF4-FFF2-40B4-BE49-F238E27FC236}">
                <a16:creationId xmlns:a16="http://schemas.microsoft.com/office/drawing/2014/main" id="{9880A8DA-9BC7-FFDB-FEE1-DC3B3ABB50F7}"/>
              </a:ext>
            </a:extLst>
          </p:cNvPr>
          <p:cNvSpPr/>
          <p:nvPr/>
        </p:nvSpPr>
        <p:spPr>
          <a:xfrm>
            <a:off x="11541236"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214B1EA-3C56-F27C-D75D-A86857036373}"/>
              </a:ext>
            </a:extLst>
          </p:cNvPr>
          <p:cNvSpPr txBox="1"/>
          <p:nvPr/>
        </p:nvSpPr>
        <p:spPr>
          <a:xfrm>
            <a:off x="650764" y="1143000"/>
            <a:ext cx="10083045" cy="1754326"/>
          </a:xfrm>
          <a:prstGeom prst="rect">
            <a:avLst/>
          </a:prstGeom>
          <a:noFill/>
        </p:spPr>
        <p:txBody>
          <a:bodyPr wrap="square" rtlCol="0">
            <a:spAutoFit/>
          </a:bodyPr>
          <a:lstStyle/>
          <a:p>
            <a:pPr algn="l"/>
            <a:r>
              <a:rPr lang="en-US" b="1" i="0" dirty="0">
                <a:solidFill>
                  <a:srgbClr val="000000"/>
                </a:solidFill>
                <a:effectLst/>
                <a:latin typeface="Calibri" panose="020F0502020204030204" pitchFamily="34" charset="0"/>
                <a:cs typeface="Calibri" panose="020F0502020204030204" pitchFamily="34" charset="0"/>
              </a:rPr>
              <a:t>Building Score metric</a:t>
            </a:r>
          </a:p>
          <a:p>
            <a:pPr algn="l"/>
            <a:r>
              <a:rPr lang="en-US" b="0" i="0" dirty="0">
                <a:solidFill>
                  <a:srgbClr val="000000"/>
                </a:solidFill>
                <a:effectLst/>
                <a:latin typeface="Calibri" panose="020F0502020204030204" pitchFamily="34" charset="0"/>
                <a:cs typeface="Calibri" panose="020F0502020204030204" pitchFamily="34" charset="0"/>
              </a:rPr>
              <a:t>First, we will be normalizing </a:t>
            </a:r>
            <a:r>
              <a:rPr lang="en-US" b="1" i="0" dirty="0">
                <a:solidFill>
                  <a:srgbClr val="000000"/>
                </a:solidFill>
                <a:effectLst/>
                <a:latin typeface="Calibri" panose="020F0502020204030204" pitchFamily="34" charset="0"/>
                <a:cs typeface="Calibri" panose="020F0502020204030204" pitchFamily="34" charset="0"/>
              </a:rPr>
              <a:t>Profit, Rounds</a:t>
            </a:r>
            <a:r>
              <a:rPr lang="en-US" b="0" i="0" dirty="0">
                <a:solidFill>
                  <a:srgbClr val="000000"/>
                </a:solidFill>
                <a:effectLst/>
                <a:latin typeface="Calibri" panose="020F0502020204030204" pitchFamily="34" charset="0"/>
                <a:cs typeface="Calibri" panose="020F0502020204030204" pitchFamily="34" charset="0"/>
              </a:rPr>
              <a:t>, and </a:t>
            </a:r>
            <a:r>
              <a:rPr lang="en-US" b="1" i="0" dirty="0">
                <a:solidFill>
                  <a:srgbClr val="000000"/>
                </a:solidFill>
                <a:effectLst/>
                <a:latin typeface="Calibri" panose="020F0502020204030204" pitchFamily="34" charset="0"/>
                <a:cs typeface="Calibri" panose="020F0502020204030204" pitchFamily="34" charset="0"/>
              </a:rPr>
              <a:t>Delay Rate </a:t>
            </a:r>
            <a:r>
              <a:rPr lang="en-US" b="0" i="0" dirty="0">
                <a:solidFill>
                  <a:srgbClr val="000000"/>
                </a:solidFill>
                <a:effectLst/>
                <a:latin typeface="Calibri" panose="020F0502020204030204" pitchFamily="34" charset="0"/>
                <a:cs typeface="Calibri" panose="020F0502020204030204" pitchFamily="34" charset="0"/>
              </a:rPr>
              <a:t>between 0,1 and these will be our scores individually. For profit, ROI, and Rounds increasing scores mean good scores, but for Delay Rate it would be the inverse. So after normalizing we would negate it by 1 Then define our score metric. It would be our weighted average. We will have 25% weightage on delay rate, 25% on Rounds, 25% on ROI, and 25% on profit per round.</a:t>
            </a:r>
          </a:p>
        </p:txBody>
      </p:sp>
      <p:pic>
        <p:nvPicPr>
          <p:cNvPr id="10" name="Picture 9" descr="Text&#10;&#10;Description automatically generated with medium confidence">
            <a:extLst>
              <a:ext uri="{FF2B5EF4-FFF2-40B4-BE49-F238E27FC236}">
                <a16:creationId xmlns:a16="http://schemas.microsoft.com/office/drawing/2014/main" id="{A8CB139E-B1B8-4816-BEE5-753EAE4E2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399" y="3077852"/>
            <a:ext cx="6933441" cy="1371600"/>
          </a:xfrm>
          <a:prstGeom prst="rect">
            <a:avLst/>
          </a:prstGeom>
        </p:spPr>
      </p:pic>
      <p:sp>
        <p:nvSpPr>
          <p:cNvPr id="11" name="TextBox 10">
            <a:extLst>
              <a:ext uri="{FF2B5EF4-FFF2-40B4-BE49-F238E27FC236}">
                <a16:creationId xmlns:a16="http://schemas.microsoft.com/office/drawing/2014/main" id="{B6BD3553-FE55-51BD-11F5-8140EA35656E}"/>
              </a:ext>
            </a:extLst>
          </p:cNvPr>
          <p:cNvSpPr txBox="1"/>
          <p:nvPr/>
        </p:nvSpPr>
        <p:spPr>
          <a:xfrm>
            <a:off x="5392882" y="4561609"/>
            <a:ext cx="4405746" cy="1754326"/>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My top 5 choice would be </a:t>
            </a:r>
          </a:p>
          <a:p>
            <a:r>
              <a:rPr lang="en-US" sz="1800" dirty="0">
                <a:latin typeface="Calibri" panose="020F0502020204030204" pitchFamily="34" charset="0"/>
                <a:cs typeface="Calibri" panose="020F0502020204030204" pitchFamily="34" charset="0"/>
              </a:rPr>
              <a:t>1. New York, NY  Los Angeles, CA </a:t>
            </a:r>
          </a:p>
          <a:p>
            <a:r>
              <a:rPr lang="en-US" sz="1800" dirty="0">
                <a:latin typeface="Calibri" panose="020F0502020204030204" pitchFamily="34" charset="0"/>
                <a:cs typeface="Calibri" panose="020F0502020204030204" pitchFamily="34" charset="0"/>
              </a:rPr>
              <a:t>2. New York, NY  Chicago, IL</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3. </a:t>
            </a:r>
            <a:r>
              <a:rPr lang="en-US" sz="1800" dirty="0">
                <a:latin typeface="Calibri" panose="020F0502020204030204" pitchFamily="34" charset="0"/>
                <a:cs typeface="Calibri" panose="020F0502020204030204" pitchFamily="34" charset="0"/>
              </a:rPr>
              <a:t>Atlanta, GA  New York, NY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New York, NY San Francisco, CA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5. </a:t>
            </a:r>
            <a:r>
              <a:rPr lang="en-US" sz="1800" dirty="0">
                <a:latin typeface="Calibri" panose="020F0502020204030204" pitchFamily="34" charset="0"/>
                <a:cs typeface="Calibri" panose="020F0502020204030204" pitchFamily="34" charset="0"/>
              </a:rPr>
              <a:t>Los Angeles, CA  Chicago, IL</a:t>
            </a:r>
            <a:endParaRPr lang="en-US" dirty="0">
              <a:latin typeface="Calibri" panose="020F0502020204030204" pitchFamily="34" charset="0"/>
              <a:cs typeface="Calibri" panose="020F0502020204030204" pitchFamily="34" charset="0"/>
            </a:endParaRPr>
          </a:p>
        </p:txBody>
      </p:sp>
      <p:pic>
        <p:nvPicPr>
          <p:cNvPr id="7172" name="Picture 4">
            <a:extLst>
              <a:ext uri="{FF2B5EF4-FFF2-40B4-BE49-F238E27FC236}">
                <a16:creationId xmlns:a16="http://schemas.microsoft.com/office/drawing/2014/main" id="{D19FBAE0-E805-339E-60F2-2693F5B321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200" y="2960942"/>
            <a:ext cx="4066813" cy="339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078004"/>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0200" y="288001"/>
            <a:ext cx="5060223" cy="480131"/>
          </a:xfrm>
        </p:spPr>
        <p:txBody>
          <a:bodyPr/>
          <a:lstStyle/>
          <a:p>
            <a:r>
              <a:rPr lang="en-US" altLang="zh-CN"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The Number of Round-trip Flights to breakeven</a:t>
            </a:r>
            <a:endParaRPr lang="zh-CN" altLang="en-US"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3" name="矩形 38">
            <a:extLst>
              <a:ext uri="{FF2B5EF4-FFF2-40B4-BE49-F238E27FC236}">
                <a16:creationId xmlns:a16="http://schemas.microsoft.com/office/drawing/2014/main" id="{B3030C6D-1560-D69A-C460-2B77F51B2EE6}"/>
              </a:ext>
            </a:extLst>
          </p:cNvPr>
          <p:cNvSpPr/>
          <p:nvPr/>
        </p:nvSpPr>
        <p:spPr>
          <a:xfrm>
            <a:off x="1"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矩形 38">
            <a:extLst>
              <a:ext uri="{FF2B5EF4-FFF2-40B4-BE49-F238E27FC236}">
                <a16:creationId xmlns:a16="http://schemas.microsoft.com/office/drawing/2014/main" id="{9880A8DA-9BC7-FFDB-FEE1-DC3B3ABB50F7}"/>
              </a:ext>
            </a:extLst>
          </p:cNvPr>
          <p:cNvSpPr/>
          <p:nvPr/>
        </p:nvSpPr>
        <p:spPr>
          <a:xfrm>
            <a:off x="11541236"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2" name="Picture 1" descr="Graphical user interface, text, application, email&#10;&#10;Description automatically generated">
            <a:extLst>
              <a:ext uri="{FF2B5EF4-FFF2-40B4-BE49-F238E27FC236}">
                <a16:creationId xmlns:a16="http://schemas.microsoft.com/office/drawing/2014/main" id="{635A0125-7741-49D6-2170-6C15F4E14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363" y="1247948"/>
            <a:ext cx="5802168" cy="2300859"/>
          </a:xfrm>
          <a:prstGeom prst="rect">
            <a:avLst/>
          </a:prstGeom>
        </p:spPr>
      </p:pic>
      <p:pic>
        <p:nvPicPr>
          <p:cNvPr id="8194" name="Picture 2">
            <a:extLst>
              <a:ext uri="{FF2B5EF4-FFF2-40B4-BE49-F238E27FC236}">
                <a16:creationId xmlns:a16="http://schemas.microsoft.com/office/drawing/2014/main" id="{C1B3D9F0-5548-6A12-6196-E7E10FF323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765" y="1106845"/>
            <a:ext cx="4409210" cy="35634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Table&#10;&#10;Description automatically generated with low confidence">
            <a:extLst>
              <a:ext uri="{FF2B5EF4-FFF2-40B4-BE49-F238E27FC236}">
                <a16:creationId xmlns:a16="http://schemas.microsoft.com/office/drawing/2014/main" id="{EEDF1F62-BFB5-8EF2-6005-CDDE2ACF6A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424" y="4670299"/>
            <a:ext cx="7772400" cy="1900814"/>
          </a:xfrm>
          <a:prstGeom prst="rect">
            <a:avLst/>
          </a:prstGeom>
        </p:spPr>
      </p:pic>
      <p:sp>
        <p:nvSpPr>
          <p:cNvPr id="13" name="TextBox 12">
            <a:extLst>
              <a:ext uri="{FF2B5EF4-FFF2-40B4-BE49-F238E27FC236}">
                <a16:creationId xmlns:a16="http://schemas.microsoft.com/office/drawing/2014/main" id="{91C9698A-F7CD-11C3-5997-30514BAB49BD}"/>
              </a:ext>
            </a:extLst>
          </p:cNvPr>
          <p:cNvSpPr txBox="1"/>
          <p:nvPr/>
        </p:nvSpPr>
        <p:spPr>
          <a:xfrm>
            <a:off x="7786254" y="2071479"/>
            <a:ext cx="4405746" cy="1477328"/>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 New York, NY  Los Angeles, CA </a:t>
            </a:r>
          </a:p>
          <a:p>
            <a:r>
              <a:rPr lang="en-US" sz="1800" dirty="0">
                <a:latin typeface="Calibri" panose="020F0502020204030204" pitchFamily="34" charset="0"/>
                <a:cs typeface="Calibri" panose="020F0502020204030204" pitchFamily="34" charset="0"/>
              </a:rPr>
              <a:t>2. New York, NY  Chicago, IL</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3. </a:t>
            </a:r>
            <a:r>
              <a:rPr lang="en-US" sz="1800" dirty="0">
                <a:latin typeface="Calibri" panose="020F0502020204030204" pitchFamily="34" charset="0"/>
                <a:cs typeface="Calibri" panose="020F0502020204030204" pitchFamily="34" charset="0"/>
              </a:rPr>
              <a:t>Atlanta, GA  New York, NY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New York, NY San Francisco, CA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5. </a:t>
            </a:r>
            <a:r>
              <a:rPr lang="en-US" sz="1800" dirty="0">
                <a:latin typeface="Calibri" panose="020F0502020204030204" pitchFamily="34" charset="0"/>
                <a:cs typeface="Calibri" panose="020F0502020204030204" pitchFamily="34" charset="0"/>
              </a:rPr>
              <a:t>Los Angeles, CA  Chicago, IL</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2179102"/>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20"/>
          </p:nvPr>
        </p:nvSpPr>
        <p:spPr>
          <a:xfrm>
            <a:off x="4515835" y="2680596"/>
            <a:ext cx="3143162" cy="584775"/>
          </a:xfrm>
        </p:spPr>
        <p:txBody>
          <a:bodyPr>
            <a:normAutofit fontScale="92500" lnSpcReduction="10000"/>
          </a:bodyPr>
          <a:lstStyle/>
          <a:p>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FUTURE KPI &amp; WHAT’S NEXT</a:t>
            </a:r>
            <a:endPar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Tree>
    <p:extLst>
      <p:ext uri="{BB962C8B-B14F-4D97-AF65-F5344CB8AC3E}">
        <p14:creationId xmlns:p14="http://schemas.microsoft.com/office/powerpoint/2010/main" val="4039908618"/>
      </p:ext>
    </p:extLst>
  </p:cSld>
  <p:clrMapOvr>
    <a:masterClrMapping/>
  </p:clrMapOvr>
  <p:transition spd="slow">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sz="2000" b="1" dirty="0">
                <a:solidFill>
                  <a:schemeClr val="accent1">
                    <a:lumMod val="50000"/>
                  </a:schemeClr>
                </a:solidFill>
                <a:effectLst/>
                <a:latin typeface="Times New Roman" panose="02020603050405020304" pitchFamily="18" charset="0"/>
                <a:cs typeface="Times New Roman" panose="02020603050405020304" pitchFamily="18" charset="0"/>
              </a:rPr>
              <a:t>Key Performance Indicators (KPI’s) that recommend tracking in the future </a:t>
            </a:r>
            <a:endParaRPr lang="zh-CN" altLang="en-US" sz="3200"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grpSp>
        <p:nvGrpSpPr>
          <p:cNvPr id="3" name="组合 2"/>
          <p:cNvGrpSpPr/>
          <p:nvPr/>
        </p:nvGrpSpPr>
        <p:grpSpPr>
          <a:xfrm>
            <a:off x="1071534" y="1052623"/>
            <a:ext cx="9369379" cy="1643070"/>
            <a:chOff x="6078367" y="1976000"/>
            <a:chExt cx="2471892" cy="2383520"/>
          </a:xfrm>
        </p:grpSpPr>
        <p:sp>
          <p:nvSpPr>
            <p:cNvPr id="4" name="文本框 3"/>
            <p:cNvSpPr txBox="1"/>
            <p:nvPr/>
          </p:nvSpPr>
          <p:spPr>
            <a:xfrm>
              <a:off x="6412813" y="1976000"/>
              <a:ext cx="1941566" cy="535772"/>
            </a:xfrm>
            <a:prstGeom prst="rect">
              <a:avLst/>
            </a:prstGeom>
            <a:noFill/>
          </p:spPr>
          <p:txBody>
            <a:bodyPr wrap="square" lIns="0" rIns="0" rtlCol="0" anchor="ctr" anchorCtr="0">
              <a:spAutoFit/>
            </a:bodyPr>
            <a:lstStyle/>
            <a:p>
              <a:r>
                <a:rPr lang="en-US" altLang="zh-CN"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ROI By Region</a:t>
              </a:r>
              <a:endParaRPr lang="zh-CN" altLang="en-US"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5" name="矩形: 圆角 9"/>
            <p:cNvSpPr/>
            <p:nvPr/>
          </p:nvSpPr>
          <p:spPr>
            <a:xfrm>
              <a:off x="6186439" y="2045888"/>
              <a:ext cx="115207" cy="4816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01</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6" name="矩形 5"/>
            <p:cNvSpPr/>
            <p:nvPr/>
          </p:nvSpPr>
          <p:spPr>
            <a:xfrm>
              <a:off x="6078367" y="3020091"/>
              <a:ext cx="2471892" cy="1339429"/>
            </a:xfrm>
            <a:prstGeom prst="rect">
              <a:avLst/>
            </a:prstGeom>
          </p:spPr>
          <p:txBody>
            <a:bodyPr wrap="square" lIns="0" rIns="0" anchor="ctr" anchorCtr="0">
              <a:spAutoFit/>
            </a:bodyPr>
            <a:lstStyle/>
            <a:p>
              <a:pPr marL="457200" indent="0" algn="just" rtl="0">
                <a:spcBef>
                  <a:spcPts val="1000"/>
                </a:spcBef>
                <a:spcAft>
                  <a:spcPts val="0"/>
                </a:spcAft>
                <a:buNone/>
              </a:pPr>
              <a:r>
                <a:rPr lang="en-US" dirty="0">
                  <a:latin typeface="Times New Roman" panose="02020603050405020304" pitchFamily="18" charset="0"/>
                  <a:cs typeface="Times New Roman" panose="02020603050405020304" pitchFamily="18" charset="0"/>
                </a:rPr>
                <a:t>Based on the factors when we consider entering the new market, Local Customer Habits is an important aspect to measure the local markets situation.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Analyzing round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trip flights by region will provide better insight into each region and enable analysis of solutions with local realities.</a:t>
              </a:r>
              <a:endParaRPr lang="zh-CN" altLang="en-US" dirty="0">
                <a:solidFill>
                  <a:srgbClr val="737373"/>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grpSp>
      <p:grpSp>
        <p:nvGrpSpPr>
          <p:cNvPr id="13" name="组合 12"/>
          <p:cNvGrpSpPr/>
          <p:nvPr/>
        </p:nvGrpSpPr>
        <p:grpSpPr>
          <a:xfrm>
            <a:off x="1471220" y="3326216"/>
            <a:ext cx="9142990" cy="1030186"/>
            <a:chOff x="6186439" y="1990038"/>
            <a:chExt cx="2471892" cy="1030186"/>
          </a:xfrm>
        </p:grpSpPr>
        <p:sp>
          <p:nvSpPr>
            <p:cNvPr id="15" name="矩形: 圆角 9"/>
            <p:cNvSpPr/>
            <p:nvPr/>
          </p:nvSpPr>
          <p:spPr>
            <a:xfrm>
              <a:off x="6186439" y="1990038"/>
              <a:ext cx="115005" cy="3448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02</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16" name="矩形 15"/>
            <p:cNvSpPr/>
            <p:nvPr/>
          </p:nvSpPr>
          <p:spPr>
            <a:xfrm>
              <a:off x="6186439" y="2652238"/>
              <a:ext cx="2471892" cy="367986"/>
            </a:xfrm>
            <a:prstGeom prst="rect">
              <a:avLst/>
            </a:prstGeom>
          </p:spPr>
          <p:txBody>
            <a:bodyPr wrap="square" lIns="0" rIns="0" anchor="ctr" anchorCtr="0">
              <a:spAutoFit/>
            </a:bodyPr>
            <a:lstStyle/>
            <a:p>
              <a:pPr>
                <a:lnSpc>
                  <a:spcPct val="120000"/>
                </a:lnSpc>
              </a:pPr>
              <a:endParaRPr lang="zh-CN" altLang="en-US" sz="1600" dirty="0">
                <a:solidFill>
                  <a:srgbClr val="737373"/>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grpSp>
      <p:grpSp>
        <p:nvGrpSpPr>
          <p:cNvPr id="21" name="组合 20"/>
          <p:cNvGrpSpPr/>
          <p:nvPr/>
        </p:nvGrpSpPr>
        <p:grpSpPr>
          <a:xfrm>
            <a:off x="1471220" y="5050699"/>
            <a:ext cx="9196275" cy="1246553"/>
            <a:chOff x="6160090" y="1939800"/>
            <a:chExt cx="2486298" cy="1246553"/>
          </a:xfrm>
        </p:grpSpPr>
        <p:sp>
          <p:nvSpPr>
            <p:cNvPr id="23" name="矩形: 圆角 9"/>
            <p:cNvSpPr/>
            <p:nvPr/>
          </p:nvSpPr>
          <p:spPr>
            <a:xfrm>
              <a:off x="6160090" y="1939800"/>
              <a:ext cx="115005" cy="349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03</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24" name="矩形 23"/>
            <p:cNvSpPr/>
            <p:nvPr/>
          </p:nvSpPr>
          <p:spPr>
            <a:xfrm>
              <a:off x="6174496" y="2790667"/>
              <a:ext cx="2471892" cy="395686"/>
            </a:xfrm>
            <a:prstGeom prst="rect">
              <a:avLst/>
            </a:prstGeom>
          </p:spPr>
          <p:txBody>
            <a:bodyPr wrap="square" lIns="0" rIns="0" anchor="ctr" anchorCtr="0">
              <a:spAutoFit/>
            </a:bodyPr>
            <a:lstStyle/>
            <a:p>
              <a:pPr>
                <a:lnSpc>
                  <a:spcPct val="120000"/>
                </a:lnSpc>
              </a:pPr>
              <a:endParaRPr lang="zh-CN" altLang="en-US" dirty="0">
                <a:solidFill>
                  <a:srgbClr val="737373"/>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grpSp>
      <p:sp>
        <p:nvSpPr>
          <p:cNvPr id="43" name="TextBox 42">
            <a:extLst>
              <a:ext uri="{FF2B5EF4-FFF2-40B4-BE49-F238E27FC236}">
                <a16:creationId xmlns:a16="http://schemas.microsoft.com/office/drawing/2014/main" id="{96580533-E7D3-957C-B642-B90D67AB5814}"/>
              </a:ext>
            </a:extLst>
          </p:cNvPr>
          <p:cNvSpPr txBox="1"/>
          <p:nvPr/>
        </p:nvSpPr>
        <p:spPr>
          <a:xfrm>
            <a:off x="2339207" y="3287469"/>
            <a:ext cx="1268296" cy="369332"/>
          </a:xfrm>
          <a:prstGeom prst="rect">
            <a:avLst/>
          </a:prstGeom>
          <a:noFill/>
        </p:spPr>
        <p:txBody>
          <a:bodyPr wrap="none" rtlCol="0">
            <a:spAutoFit/>
          </a:bodyPr>
          <a:lstStyle/>
          <a:p>
            <a:r>
              <a:rPr lang="en-US" altLang="zh-CN"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Delay Rate</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B1576825-8409-1323-5E30-BB550AA32FB6}"/>
              </a:ext>
            </a:extLst>
          </p:cNvPr>
          <p:cNvSpPr txBox="1"/>
          <p:nvPr/>
        </p:nvSpPr>
        <p:spPr>
          <a:xfrm>
            <a:off x="1471218" y="3831692"/>
            <a:ext cx="9249562" cy="923330"/>
          </a:xfrm>
          <a:prstGeom prst="rect">
            <a:avLst/>
          </a:prstGeom>
          <a:noFill/>
        </p:spPr>
        <p:txBody>
          <a:bodyPr wrap="square">
            <a:spAutoFit/>
          </a:bodyPr>
          <a:lstStyle/>
          <a:p>
            <a:r>
              <a:rPr lang="en-US" sz="1800" dirty="0">
                <a:effectLst/>
                <a:latin typeface="Times New Roman" panose="02020603050405020304" pitchFamily="18" charset="0"/>
                <a:cs typeface="Times New Roman" panose="02020603050405020304" pitchFamily="18" charset="0"/>
              </a:rPr>
              <a:t>The company believes that it has a competitive advantage in maintaining punctuality</a:t>
            </a:r>
            <a:r>
              <a:rPr lang="en-US" dirty="0">
                <a:latin typeface="Times New Roman" panose="02020603050405020304" pitchFamily="18" charset="0"/>
                <a:cs typeface="Times New Roman" panose="02020603050405020304" pitchFamily="18" charset="0"/>
              </a:rPr>
              <a:t>, so the most effective way to improve its reputation is to maintain a competitive advantage and strictly monitor flight delays.</a:t>
            </a:r>
          </a:p>
        </p:txBody>
      </p:sp>
      <p:sp>
        <p:nvSpPr>
          <p:cNvPr id="2" name="矩形 38">
            <a:extLst>
              <a:ext uri="{FF2B5EF4-FFF2-40B4-BE49-F238E27FC236}">
                <a16:creationId xmlns:a16="http://schemas.microsoft.com/office/drawing/2014/main" id="{5A3CDBDA-67E8-C10B-8A30-D33F3961CC8E}"/>
              </a:ext>
            </a:extLst>
          </p:cNvPr>
          <p:cNvSpPr/>
          <p:nvPr/>
        </p:nvSpPr>
        <p:spPr>
          <a:xfrm>
            <a:off x="1"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38">
            <a:extLst>
              <a:ext uri="{FF2B5EF4-FFF2-40B4-BE49-F238E27FC236}">
                <a16:creationId xmlns:a16="http://schemas.microsoft.com/office/drawing/2014/main" id="{13824AB7-F306-3305-EE3C-AE4D3A7470F6}"/>
              </a:ext>
            </a:extLst>
          </p:cNvPr>
          <p:cNvSpPr/>
          <p:nvPr/>
        </p:nvSpPr>
        <p:spPr>
          <a:xfrm>
            <a:off x="11541236"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8965E90-5B63-58F4-6DF6-82C95EFAE133}"/>
              </a:ext>
            </a:extLst>
          </p:cNvPr>
          <p:cNvSpPr txBox="1"/>
          <p:nvPr/>
        </p:nvSpPr>
        <p:spPr>
          <a:xfrm>
            <a:off x="2339207" y="5050699"/>
            <a:ext cx="202540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Occupancy Rate</a:t>
            </a:r>
          </a:p>
        </p:txBody>
      </p:sp>
      <p:sp>
        <p:nvSpPr>
          <p:cNvPr id="10" name="TextBox 9">
            <a:extLst>
              <a:ext uri="{FF2B5EF4-FFF2-40B4-BE49-F238E27FC236}">
                <a16:creationId xmlns:a16="http://schemas.microsoft.com/office/drawing/2014/main" id="{AAD0C520-1E71-F224-2B58-AEF9C2EEBAC7}"/>
              </a:ext>
            </a:extLst>
          </p:cNvPr>
          <p:cNvSpPr txBox="1"/>
          <p:nvPr/>
        </p:nvSpPr>
        <p:spPr>
          <a:xfrm>
            <a:off x="1481167" y="5618375"/>
            <a:ext cx="886003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Occupancy rate is a key measurement of whether an aircraft can make a profit. When the occupancy rate drops, the fixed cost of an airline‘s operation remains, which may lead to a huge</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loss.</a:t>
            </a:r>
          </a:p>
        </p:txBody>
      </p:sp>
    </p:spTree>
    <p:extLst>
      <p:ext uri="{BB962C8B-B14F-4D97-AF65-F5344CB8AC3E}">
        <p14:creationId xmlns:p14="http://schemas.microsoft.com/office/powerpoint/2010/main" val="3068288981"/>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752560" y="337181"/>
            <a:ext cx="5060223" cy="480131"/>
          </a:xfrm>
        </p:spPr>
        <p:txBody>
          <a:bodyPr/>
          <a:lstStyle/>
          <a:p>
            <a:r>
              <a:rPr lang="en-US" altLang="zh-CN" sz="2400"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What’s Next</a:t>
            </a:r>
            <a:endParaRPr lang="zh-CN" altLang="en-US" sz="2400" b="1" dirty="0">
              <a:solidFill>
                <a:schemeClr val="accent1">
                  <a:lumMod val="50000"/>
                </a:schemeClr>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grpSp>
        <p:nvGrpSpPr>
          <p:cNvPr id="3" name="组合 2"/>
          <p:cNvGrpSpPr/>
          <p:nvPr/>
        </p:nvGrpSpPr>
        <p:grpSpPr>
          <a:xfrm>
            <a:off x="1417934" y="1069906"/>
            <a:ext cx="9736253" cy="646331"/>
            <a:chOff x="6186439" y="1988762"/>
            <a:chExt cx="2568683" cy="937601"/>
          </a:xfrm>
        </p:grpSpPr>
        <p:sp>
          <p:nvSpPr>
            <p:cNvPr id="5" name="矩形: 圆角 9"/>
            <p:cNvSpPr/>
            <p:nvPr/>
          </p:nvSpPr>
          <p:spPr>
            <a:xfrm>
              <a:off x="6186439" y="2045888"/>
              <a:ext cx="115207" cy="4816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01</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6" name="矩形 5"/>
            <p:cNvSpPr/>
            <p:nvPr/>
          </p:nvSpPr>
          <p:spPr>
            <a:xfrm>
              <a:off x="6283230" y="1988762"/>
              <a:ext cx="2471892" cy="937601"/>
            </a:xfrm>
            <a:prstGeom prst="rect">
              <a:avLst/>
            </a:prstGeom>
          </p:spPr>
          <p:txBody>
            <a:bodyPr wrap="square" lIns="0" rIns="0" anchor="ctr" anchorCtr="0">
              <a:spAutoFit/>
            </a:bodyPr>
            <a:lstStyle/>
            <a:p>
              <a:pPr marL="457200" indent="0" algn="just" rtl="0">
                <a:spcBef>
                  <a:spcPts val="1000"/>
                </a:spcBef>
                <a:spcAft>
                  <a:spcPts val="0"/>
                </a:spcAft>
                <a:buNone/>
              </a:pPr>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More Flights Information</a:t>
              </a: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 At least one year dataset instead of one quarter; the more information we got the more precise we could measure.</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grpSp>
      <p:grpSp>
        <p:nvGrpSpPr>
          <p:cNvPr id="13" name="组合 12"/>
          <p:cNvGrpSpPr/>
          <p:nvPr/>
        </p:nvGrpSpPr>
        <p:grpSpPr>
          <a:xfrm>
            <a:off x="1417933" y="1902009"/>
            <a:ext cx="9142990" cy="983795"/>
            <a:chOff x="6186439" y="2036429"/>
            <a:chExt cx="2471892" cy="983795"/>
          </a:xfrm>
        </p:grpSpPr>
        <p:sp>
          <p:nvSpPr>
            <p:cNvPr id="15" name="矩形: 圆角 9"/>
            <p:cNvSpPr/>
            <p:nvPr/>
          </p:nvSpPr>
          <p:spPr>
            <a:xfrm>
              <a:off x="6186439" y="2036429"/>
              <a:ext cx="115005" cy="3448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02</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16" name="矩形 15"/>
            <p:cNvSpPr/>
            <p:nvPr/>
          </p:nvSpPr>
          <p:spPr>
            <a:xfrm>
              <a:off x="6186439" y="2652238"/>
              <a:ext cx="2471892" cy="367986"/>
            </a:xfrm>
            <a:prstGeom prst="rect">
              <a:avLst/>
            </a:prstGeom>
          </p:spPr>
          <p:txBody>
            <a:bodyPr wrap="square" lIns="0" rIns="0" anchor="ctr" anchorCtr="0">
              <a:spAutoFit/>
            </a:bodyPr>
            <a:lstStyle/>
            <a:p>
              <a:pPr>
                <a:lnSpc>
                  <a:spcPct val="120000"/>
                </a:lnSpc>
              </a:pPr>
              <a:endParaRPr lang="zh-CN" altLang="en-US" sz="1600" dirty="0">
                <a:solidFill>
                  <a:srgbClr val="737373"/>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grpSp>
      <p:grpSp>
        <p:nvGrpSpPr>
          <p:cNvPr id="21" name="组合 20"/>
          <p:cNvGrpSpPr/>
          <p:nvPr/>
        </p:nvGrpSpPr>
        <p:grpSpPr>
          <a:xfrm>
            <a:off x="1417934" y="2728714"/>
            <a:ext cx="9705324" cy="650033"/>
            <a:chOff x="6160090" y="1939800"/>
            <a:chExt cx="2623924" cy="650033"/>
          </a:xfrm>
        </p:grpSpPr>
        <p:sp>
          <p:nvSpPr>
            <p:cNvPr id="23" name="矩形: 圆角 9"/>
            <p:cNvSpPr/>
            <p:nvPr/>
          </p:nvSpPr>
          <p:spPr>
            <a:xfrm>
              <a:off x="6160090" y="1939800"/>
              <a:ext cx="115005" cy="349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03</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24" name="矩形 23"/>
            <p:cNvSpPr/>
            <p:nvPr/>
          </p:nvSpPr>
          <p:spPr>
            <a:xfrm>
              <a:off x="6312122" y="2194147"/>
              <a:ext cx="2471892" cy="395686"/>
            </a:xfrm>
            <a:prstGeom prst="rect">
              <a:avLst/>
            </a:prstGeom>
          </p:spPr>
          <p:txBody>
            <a:bodyPr wrap="square" lIns="0" rIns="0" anchor="ctr" anchorCtr="0">
              <a:spAutoFit/>
            </a:bodyPr>
            <a:lstStyle/>
            <a:p>
              <a:pPr>
                <a:lnSpc>
                  <a:spcPct val="120000"/>
                </a:lnSpc>
              </a:pPr>
              <a:endParaRPr lang="zh-CN" altLang="en-US" dirty="0">
                <a:solidFill>
                  <a:srgbClr val="737373"/>
                </a:solidFill>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grpSp>
      <p:sp>
        <p:nvSpPr>
          <p:cNvPr id="2" name="矩形 38">
            <a:extLst>
              <a:ext uri="{FF2B5EF4-FFF2-40B4-BE49-F238E27FC236}">
                <a16:creationId xmlns:a16="http://schemas.microsoft.com/office/drawing/2014/main" id="{5A3CDBDA-67E8-C10B-8A30-D33F3961CC8E}"/>
              </a:ext>
            </a:extLst>
          </p:cNvPr>
          <p:cNvSpPr/>
          <p:nvPr/>
        </p:nvSpPr>
        <p:spPr>
          <a:xfrm>
            <a:off x="1"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38">
            <a:extLst>
              <a:ext uri="{FF2B5EF4-FFF2-40B4-BE49-F238E27FC236}">
                <a16:creationId xmlns:a16="http://schemas.microsoft.com/office/drawing/2014/main" id="{13824AB7-F306-3305-EE3C-AE4D3A7470F6}"/>
              </a:ext>
            </a:extLst>
          </p:cNvPr>
          <p:cNvSpPr/>
          <p:nvPr/>
        </p:nvSpPr>
        <p:spPr>
          <a:xfrm>
            <a:off x="11541236" y="0"/>
            <a:ext cx="650764" cy="8068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EA17FFF-B64D-EFF8-14B0-DBA073F2C55F}"/>
              </a:ext>
            </a:extLst>
          </p:cNvPr>
          <p:cNvSpPr txBox="1"/>
          <p:nvPr/>
        </p:nvSpPr>
        <p:spPr>
          <a:xfrm>
            <a:off x="2702766" y="393545"/>
            <a:ext cx="769798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Gathering more business-related information to have more precise measurements  For example, </a:t>
            </a:r>
          </a:p>
        </p:txBody>
      </p:sp>
      <p:sp>
        <p:nvSpPr>
          <p:cNvPr id="11" name="TextBox 10">
            <a:extLst>
              <a:ext uri="{FF2B5EF4-FFF2-40B4-BE49-F238E27FC236}">
                <a16:creationId xmlns:a16="http://schemas.microsoft.com/office/drawing/2014/main" id="{67A423A2-EA83-3BB5-D1EE-F393510354DC}"/>
              </a:ext>
            </a:extLst>
          </p:cNvPr>
          <p:cNvSpPr txBox="1"/>
          <p:nvPr/>
        </p:nvSpPr>
        <p:spPr>
          <a:xfrm>
            <a:off x="2149310" y="1923068"/>
            <a:ext cx="885069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Competition Situation</a:t>
            </a:r>
            <a:r>
              <a:rPr lang="en-US" dirty="0">
                <a:latin typeface="Times New Roman" panose="02020603050405020304" pitchFamily="18" charset="0"/>
                <a:cs typeface="Times New Roman" panose="02020603050405020304" pitchFamily="18" charset="0"/>
              </a:rPr>
              <a:t>: The number of competitors, competitors’ size, resources, products, promotions,  brand reputation, historical performance, market champaign, market share.</a:t>
            </a:r>
          </a:p>
        </p:txBody>
      </p:sp>
      <p:sp>
        <p:nvSpPr>
          <p:cNvPr id="12" name="矩形: 圆角 9">
            <a:extLst>
              <a:ext uri="{FF2B5EF4-FFF2-40B4-BE49-F238E27FC236}">
                <a16:creationId xmlns:a16="http://schemas.microsoft.com/office/drawing/2014/main" id="{78C691AE-27C8-23F4-A8E7-A704344EC67D}"/>
              </a:ext>
            </a:extLst>
          </p:cNvPr>
          <p:cNvSpPr/>
          <p:nvPr/>
        </p:nvSpPr>
        <p:spPr>
          <a:xfrm>
            <a:off x="1398481" y="3711146"/>
            <a:ext cx="425378" cy="349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04</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14" name="矩形: 圆角 9">
            <a:extLst>
              <a:ext uri="{FF2B5EF4-FFF2-40B4-BE49-F238E27FC236}">
                <a16:creationId xmlns:a16="http://schemas.microsoft.com/office/drawing/2014/main" id="{655353FF-B4FF-43C3-A52B-14ADEEAF6B48}"/>
              </a:ext>
            </a:extLst>
          </p:cNvPr>
          <p:cNvSpPr/>
          <p:nvPr/>
        </p:nvSpPr>
        <p:spPr>
          <a:xfrm>
            <a:off x="1386584" y="4343717"/>
            <a:ext cx="425378" cy="349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05</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17" name="TextBox 16">
            <a:extLst>
              <a:ext uri="{FF2B5EF4-FFF2-40B4-BE49-F238E27FC236}">
                <a16:creationId xmlns:a16="http://schemas.microsoft.com/office/drawing/2014/main" id="{460DF31F-10E1-008A-8EF7-35BCCD367507}"/>
              </a:ext>
            </a:extLst>
          </p:cNvPr>
          <p:cNvSpPr txBox="1"/>
          <p:nvPr/>
        </p:nvSpPr>
        <p:spPr>
          <a:xfrm>
            <a:off x="2149309" y="2749767"/>
            <a:ext cx="885069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Customer Segmentation</a:t>
            </a:r>
            <a:r>
              <a:rPr lang="en-US" dirty="0">
                <a:latin typeface="Times New Roman" panose="02020603050405020304" pitchFamily="18" charset="0"/>
                <a:cs typeface="Times New Roman" panose="02020603050405020304" pitchFamily="18" charset="0"/>
              </a:rPr>
              <a:t>: Based on customer’s purpose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 travel segment them </a:t>
            </a:r>
            <a:r>
              <a:rPr lang="en-US" dirty="0">
                <a:latin typeface="Times New Roman" panose="02020603050405020304" pitchFamily="18" charset="0"/>
                <a:cs typeface="Times New Roman" panose="02020603050405020304" pitchFamily="18" charset="0"/>
              </a:rPr>
              <a:t>into different group and provide them specific promotions and level seats.</a:t>
            </a:r>
          </a:p>
        </p:txBody>
      </p:sp>
      <p:sp>
        <p:nvSpPr>
          <p:cNvPr id="18" name="TextBox 17">
            <a:extLst>
              <a:ext uri="{FF2B5EF4-FFF2-40B4-BE49-F238E27FC236}">
                <a16:creationId xmlns:a16="http://schemas.microsoft.com/office/drawing/2014/main" id="{3F6AFCEA-1626-91A6-8A4C-AA48018B172C}"/>
              </a:ext>
            </a:extLst>
          </p:cNvPr>
          <p:cNvSpPr txBox="1"/>
          <p:nvPr/>
        </p:nvSpPr>
        <p:spPr>
          <a:xfrm>
            <a:off x="2149310" y="3651557"/>
            <a:ext cx="885069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Market Attractiveness</a:t>
            </a:r>
            <a:r>
              <a:rPr lang="en-US" dirty="0">
                <a:latin typeface="Times New Roman" panose="02020603050405020304" pitchFamily="18" charset="0"/>
                <a:cs typeface="Times New Roman" panose="02020603050405020304" pitchFamily="18" charset="0"/>
              </a:rPr>
              <a:t>: Market share information, market scale, and market growth rate. </a:t>
            </a:r>
          </a:p>
        </p:txBody>
      </p:sp>
      <p:sp>
        <p:nvSpPr>
          <p:cNvPr id="19" name="TextBox 18">
            <a:extLst>
              <a:ext uri="{FF2B5EF4-FFF2-40B4-BE49-F238E27FC236}">
                <a16:creationId xmlns:a16="http://schemas.microsoft.com/office/drawing/2014/main" id="{707493F5-2668-160A-4B9C-8CB7003BE1EA}"/>
              </a:ext>
            </a:extLst>
          </p:cNvPr>
          <p:cNvSpPr txBox="1"/>
          <p:nvPr/>
        </p:nvSpPr>
        <p:spPr>
          <a:xfrm>
            <a:off x="2149309" y="4323703"/>
            <a:ext cx="885069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Policy and Regulation</a:t>
            </a:r>
            <a:r>
              <a:rPr lang="en-US" dirty="0">
                <a:latin typeface="Times New Roman" panose="02020603050405020304" pitchFamily="18" charset="0"/>
                <a:cs typeface="Times New Roman" panose="02020603050405020304" pitchFamily="18" charset="0"/>
              </a:rPr>
              <a:t>: Is there any policy and regulation to be carried out by the government to support tourism or the aviation industry. </a:t>
            </a:r>
          </a:p>
        </p:txBody>
      </p:sp>
      <p:sp>
        <p:nvSpPr>
          <p:cNvPr id="20" name="矩形: 圆角 9">
            <a:extLst>
              <a:ext uri="{FF2B5EF4-FFF2-40B4-BE49-F238E27FC236}">
                <a16:creationId xmlns:a16="http://schemas.microsoft.com/office/drawing/2014/main" id="{76FF7A63-EDA3-E563-8076-BF289BA4636B}"/>
              </a:ext>
            </a:extLst>
          </p:cNvPr>
          <p:cNvSpPr/>
          <p:nvPr/>
        </p:nvSpPr>
        <p:spPr>
          <a:xfrm>
            <a:off x="1373602" y="5170416"/>
            <a:ext cx="425378" cy="349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06</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22" name="TextBox 21">
            <a:extLst>
              <a:ext uri="{FF2B5EF4-FFF2-40B4-BE49-F238E27FC236}">
                <a16:creationId xmlns:a16="http://schemas.microsoft.com/office/drawing/2014/main" id="{936CCF97-9CBF-1440-A89C-CE92CCAC2442}"/>
              </a:ext>
            </a:extLst>
          </p:cNvPr>
          <p:cNvSpPr txBox="1"/>
          <p:nvPr/>
        </p:nvSpPr>
        <p:spPr>
          <a:xfrm>
            <a:off x="2136327" y="5150402"/>
            <a:ext cx="8850691"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Customer Service</a:t>
            </a:r>
            <a:r>
              <a:rPr lang="en-US" dirty="0">
                <a:latin typeface="Times New Roman" panose="02020603050405020304" pitchFamily="18" charset="0"/>
                <a:cs typeface="Times New Roman" panose="02020603050405020304" pitchFamily="18" charset="0"/>
              </a:rPr>
              <a:t>: The company’s reputation can be measured by asking consumers about the quality of its customer service through questionnaires.</a:t>
            </a:r>
            <a:r>
              <a:rPr lang="zh-CN" altLang="en-US" dirty="0">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ea typeface="PingFang SC" panose="020B0400000000000000" pitchFamily="34" charset="-122"/>
                <a:cs typeface="Times New Roman" panose="02020603050405020304" pitchFamily="18" charset="0"/>
              </a:rPr>
              <a:t>The company’s reputation will further affect the user base.</a:t>
            </a:r>
          </a:p>
        </p:txBody>
      </p:sp>
      <p:sp>
        <p:nvSpPr>
          <p:cNvPr id="4" name="矩形: 圆角 9">
            <a:extLst>
              <a:ext uri="{FF2B5EF4-FFF2-40B4-BE49-F238E27FC236}">
                <a16:creationId xmlns:a16="http://schemas.microsoft.com/office/drawing/2014/main" id="{BF11F2A8-7B28-A24F-BB90-2FBFD4ED2024}"/>
              </a:ext>
            </a:extLst>
          </p:cNvPr>
          <p:cNvSpPr/>
          <p:nvPr/>
        </p:nvSpPr>
        <p:spPr>
          <a:xfrm>
            <a:off x="1386584" y="6100504"/>
            <a:ext cx="425378" cy="349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07</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10" name="TextBox 9">
            <a:extLst>
              <a:ext uri="{FF2B5EF4-FFF2-40B4-BE49-F238E27FC236}">
                <a16:creationId xmlns:a16="http://schemas.microsoft.com/office/drawing/2014/main" id="{F9015253-15AC-F57A-72BC-DC0EADAF22FB}"/>
              </a:ext>
            </a:extLst>
          </p:cNvPr>
          <p:cNvSpPr txBox="1"/>
          <p:nvPr/>
        </p:nvSpPr>
        <p:spPr>
          <a:xfrm>
            <a:off x="2136327" y="6141289"/>
            <a:ext cx="885069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Distribution of Business and Economy level seats</a:t>
            </a:r>
            <a:r>
              <a:rPr lang="en-US" dirty="0">
                <a:latin typeface="Times New Roman" panose="02020603050405020304" pitchFamily="18" charset="0"/>
                <a:cs typeface="Times New Roman" panose="02020603050405020304" pitchFamily="18" charset="0"/>
              </a:rPr>
              <a:t>: It can provide us with more precise information about the itinerary fare distribution.</a:t>
            </a:r>
            <a:endParaRPr lang="en-US" b="0" i="0" u="none" strike="noStrike" dirty="0">
              <a:effectLst/>
              <a:latin typeface="Times New Roman" panose="02020603050405020304" pitchFamily="18" charset="0"/>
              <a:ea typeface="PingFang SC"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3188897822"/>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gs>
            <a:gs pos="0">
              <a:schemeClr val="accent1">
                <a:lumMod val="90000"/>
                <a:lumOff val="10000"/>
              </a:schemeClr>
            </a:gs>
          </a:gsLst>
          <a:lin ang="2700000" scaled="0"/>
        </a:gradFill>
        <a:effectLst/>
      </p:bgPr>
    </p:bg>
    <p:spTree>
      <p:nvGrpSpPr>
        <p:cNvPr id="1" name=""/>
        <p:cNvGrpSpPr/>
        <p:nvPr/>
      </p:nvGrpSpPr>
      <p:grpSpPr>
        <a:xfrm>
          <a:off x="0" y="0"/>
          <a:ext cx="0" cy="0"/>
          <a:chOff x="0" y="0"/>
          <a:chExt cx="0" cy="0"/>
        </a:xfrm>
      </p:grpSpPr>
      <p:sp>
        <p:nvSpPr>
          <p:cNvPr id="11" name="平行四边形 10"/>
          <p:cNvSpPr/>
          <p:nvPr/>
        </p:nvSpPr>
        <p:spPr>
          <a:xfrm>
            <a:off x="5316037" y="1888760"/>
            <a:ext cx="6609088" cy="4969239"/>
          </a:xfrm>
          <a:prstGeom prst="parallelogram">
            <a:avLst>
              <a:gd name="adj" fmla="val 83142"/>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2" name="任意多边形 11"/>
          <p:cNvSpPr/>
          <p:nvPr/>
        </p:nvSpPr>
        <p:spPr>
          <a:xfrm>
            <a:off x="2" y="4736892"/>
            <a:ext cx="2321568" cy="2121108"/>
          </a:xfrm>
          <a:custGeom>
            <a:avLst/>
            <a:gdLst>
              <a:gd name="connsiteX0" fmla="*/ 4086867 w 7506129"/>
              <a:gd name="connsiteY0" fmla="*/ 0 h 6858000"/>
              <a:gd name="connsiteX1" fmla="*/ 7506129 w 7506129"/>
              <a:gd name="connsiteY1" fmla="*/ 0 h 6858000"/>
              <a:gd name="connsiteX2" fmla="*/ 1804251 w 7506129"/>
              <a:gd name="connsiteY2" fmla="*/ 6858000 h 6858000"/>
              <a:gd name="connsiteX3" fmla="*/ 0 w 7506129"/>
              <a:gd name="connsiteY3" fmla="*/ 6858000 h 6858000"/>
              <a:gd name="connsiteX4" fmla="*/ 0 w 7506129"/>
              <a:gd name="connsiteY4" fmla="*/ 491552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6129" h="6858000">
                <a:moveTo>
                  <a:pt x="4086867" y="0"/>
                </a:moveTo>
                <a:lnTo>
                  <a:pt x="7506129" y="0"/>
                </a:lnTo>
                <a:lnTo>
                  <a:pt x="1804251" y="6858000"/>
                </a:lnTo>
                <a:lnTo>
                  <a:pt x="0" y="6858000"/>
                </a:lnTo>
                <a:lnTo>
                  <a:pt x="0" y="4915527"/>
                </a:lnTo>
                <a:close/>
              </a:path>
            </a:pathLst>
          </a:custGeom>
          <a:solidFill>
            <a:schemeClr val="accent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3" name="平行四边形 12"/>
          <p:cNvSpPr/>
          <p:nvPr/>
        </p:nvSpPr>
        <p:spPr>
          <a:xfrm>
            <a:off x="7251555" y="0"/>
            <a:ext cx="4905202" cy="4961743"/>
          </a:xfrm>
          <a:prstGeom prst="parallelogram">
            <a:avLst>
              <a:gd name="adj" fmla="val 8764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9" name="文本框 18"/>
          <p:cNvSpPr txBox="1"/>
          <p:nvPr/>
        </p:nvSpPr>
        <p:spPr>
          <a:xfrm>
            <a:off x="696000" y="3035233"/>
            <a:ext cx="10800000" cy="1015663"/>
          </a:xfrm>
          <a:prstGeom prst="rect">
            <a:avLst/>
          </a:prstGeom>
          <a:noFill/>
        </p:spPr>
        <p:txBody>
          <a:bodyPr wrap="square" lIns="0" rIns="0" rtlCol="0">
            <a:spAutoFit/>
          </a:bodyPr>
          <a:lstStyle/>
          <a:p>
            <a:pPr algn="ctr"/>
            <a:r>
              <a:rPr lang="en-US" altLang="zh-CN" sz="6000" b="1" dirty="0">
                <a:solidFill>
                  <a:schemeClr val="bg1"/>
                </a:solidFill>
                <a:latin typeface="Times New Roman" panose="02020603050405020304" pitchFamily="18" charset="0"/>
                <a:cs typeface="Times New Roman" panose="02020603050405020304" pitchFamily="18" charset="0"/>
              </a:rPr>
              <a:t>THE END</a:t>
            </a:r>
            <a:r>
              <a:rPr lang="zh-CN" altLang="en-US" sz="6000" b="1" dirty="0">
                <a:solidFill>
                  <a:schemeClr val="bg1"/>
                </a:solidFill>
                <a:latin typeface="Times New Roman" panose="02020603050405020304" pitchFamily="18" charset="0"/>
                <a:cs typeface="Times New Roman" panose="02020603050405020304" pitchFamily="18" charset="0"/>
              </a:rPr>
              <a:t>，</a:t>
            </a:r>
            <a:r>
              <a:rPr lang="en-US" altLang="zh-CN" sz="6000" b="1" dirty="0">
                <a:solidFill>
                  <a:schemeClr val="bg1"/>
                </a:solidFill>
                <a:latin typeface="Times New Roman" panose="02020603050405020304" pitchFamily="18" charset="0"/>
                <a:cs typeface="Times New Roman" panose="02020603050405020304" pitchFamily="18" charset="0"/>
              </a:rPr>
              <a:t>THANKS</a:t>
            </a:r>
            <a:endParaRPr lang="zh-CN" altLang="en-US" sz="6000" b="1" dirty="0">
              <a:solidFill>
                <a:schemeClr val="bg1"/>
              </a:solidFill>
              <a:latin typeface="Times New Roman" panose="02020603050405020304" pitchFamily="18" charset="0"/>
              <a:cs typeface="Times New Roman" panose="02020603050405020304" pitchFamily="18" charset="0"/>
            </a:endParaRPr>
          </a:p>
        </p:txBody>
      </p:sp>
      <p:sp>
        <p:nvSpPr>
          <p:cNvPr id="22" name="平行四边形 21"/>
          <p:cNvSpPr/>
          <p:nvPr/>
        </p:nvSpPr>
        <p:spPr>
          <a:xfrm>
            <a:off x="552603" y="0"/>
            <a:ext cx="2100657" cy="2124871"/>
          </a:xfrm>
          <a:prstGeom prst="parallelogram">
            <a:avLst>
              <a:gd name="adj" fmla="val 8764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18" name="Picture 17">
            <a:extLst>
              <a:ext uri="{FF2B5EF4-FFF2-40B4-BE49-F238E27FC236}">
                <a16:creationId xmlns:a16="http://schemas.microsoft.com/office/drawing/2014/main" id="{EA4954FC-57F6-BE0F-2D59-52CFBE581B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86" y="0"/>
            <a:ext cx="3068489" cy="1726025"/>
          </a:xfrm>
          <a:prstGeom prst="rect">
            <a:avLst/>
          </a:prstGeom>
        </p:spPr>
      </p:pic>
    </p:spTree>
    <p:extLst>
      <p:ext uri="{BB962C8B-B14F-4D97-AF65-F5344CB8AC3E}">
        <p14:creationId xmlns:p14="http://schemas.microsoft.com/office/powerpoint/2010/main" val="639219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3"/>
          </p:nvPr>
        </p:nvSpPr>
        <p:spPr>
          <a:xfrm>
            <a:off x="2134720" y="3702177"/>
            <a:ext cx="7905392" cy="1704506"/>
          </a:xfrm>
        </p:spPr>
        <p:txBody>
          <a:bodyPr/>
          <a:lstStyle/>
          <a:p>
            <a:r>
              <a:rPr lang="en-US" dirty="0">
                <a:latin typeface="ArialMT"/>
              </a:rPr>
              <a:t>An </a:t>
            </a:r>
            <a:r>
              <a:rPr lang="en-US" sz="1800" dirty="0">
                <a:effectLst/>
                <a:latin typeface="ArialMT"/>
              </a:rPr>
              <a:t>airline company looking to enter the United States domestic market and decided to start with 5 round-trip routes between medium and large US airports.</a:t>
            </a:r>
            <a:endParaRPr lang="en-US" dirty="0">
              <a:effectLst/>
            </a:endParaRPr>
          </a:p>
          <a:p>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18" name="文本占位符 17"/>
          <p:cNvSpPr>
            <a:spLocks noGrp="1"/>
          </p:cNvSpPr>
          <p:nvPr>
            <p:ph type="body" sz="quarter" idx="20"/>
          </p:nvPr>
        </p:nvSpPr>
        <p:spPr>
          <a:xfrm>
            <a:off x="4515835" y="2680596"/>
            <a:ext cx="3143162" cy="584775"/>
          </a:xfrm>
        </p:spPr>
        <p:txBody>
          <a:bodyPr>
            <a:normAutofit fontScale="92500" lnSpcReduction="10000"/>
          </a:bodyPr>
          <a:lstStyle/>
          <a:p>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BACKGROUND</a:t>
            </a:r>
            <a:endPar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Tree>
    <p:extLst>
      <p:ext uri="{BB962C8B-B14F-4D97-AF65-F5344CB8AC3E}">
        <p14:creationId xmlns:p14="http://schemas.microsoft.com/office/powerpoint/2010/main" val="1821469581"/>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A3D29D46-1B48-4F5E-A982-323F6693AD61}"/>
              </a:ext>
            </a:extLst>
          </p:cNvPr>
          <p:cNvSpPr/>
          <p:nvPr/>
        </p:nvSpPr>
        <p:spPr>
          <a:xfrm>
            <a:off x="6483915" y="805927"/>
            <a:ext cx="667658" cy="66765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矩形 19">
            <a:extLst>
              <a:ext uri="{FF2B5EF4-FFF2-40B4-BE49-F238E27FC236}">
                <a16:creationId xmlns:a16="http://schemas.microsoft.com/office/drawing/2014/main" id="{C1076253-7260-4A97-9279-428F546506B3}"/>
              </a:ext>
            </a:extLst>
          </p:cNvPr>
          <p:cNvSpPr/>
          <p:nvPr/>
        </p:nvSpPr>
        <p:spPr>
          <a:xfrm>
            <a:off x="6474678" y="1918954"/>
            <a:ext cx="667658" cy="66765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矩形 20">
            <a:extLst>
              <a:ext uri="{FF2B5EF4-FFF2-40B4-BE49-F238E27FC236}">
                <a16:creationId xmlns:a16="http://schemas.microsoft.com/office/drawing/2014/main" id="{1679B2FD-8A37-4376-A739-E99266888596}"/>
              </a:ext>
            </a:extLst>
          </p:cNvPr>
          <p:cNvSpPr/>
          <p:nvPr/>
        </p:nvSpPr>
        <p:spPr>
          <a:xfrm>
            <a:off x="6474678" y="3231112"/>
            <a:ext cx="667658" cy="66765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文本框 37">
            <a:extLst>
              <a:ext uri="{FF2B5EF4-FFF2-40B4-BE49-F238E27FC236}">
                <a16:creationId xmlns:a16="http://schemas.microsoft.com/office/drawing/2014/main" id="{4B0F2070-DBB1-4892-A030-59E1C2A80695}"/>
              </a:ext>
            </a:extLst>
          </p:cNvPr>
          <p:cNvSpPr txBox="1"/>
          <p:nvPr/>
        </p:nvSpPr>
        <p:spPr>
          <a:xfrm>
            <a:off x="7428000" y="880278"/>
            <a:ext cx="4068000" cy="458011"/>
          </a:xfrm>
          <a:prstGeom prst="rect">
            <a:avLst/>
          </a:prstGeom>
          <a:noFill/>
        </p:spPr>
        <p:txBody>
          <a:bodyPr wrap="square" lIns="0" rIns="0" rtlCol="0">
            <a:spAutoFit/>
          </a:bodyPr>
          <a:lstStyle/>
          <a:p>
            <a:pPr>
              <a:lnSpc>
                <a:spcPct val="150000"/>
              </a:lnSpc>
              <a:spcAft>
                <a:spcPts val="1000"/>
              </a:spcAft>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10 busiest round trip routes </a:t>
            </a:r>
          </a:p>
        </p:txBody>
      </p:sp>
      <p:sp>
        <p:nvSpPr>
          <p:cNvPr id="39" name="文本框 38">
            <a:extLst>
              <a:ext uri="{FF2B5EF4-FFF2-40B4-BE49-F238E27FC236}">
                <a16:creationId xmlns:a16="http://schemas.microsoft.com/office/drawing/2014/main" id="{60A97841-FA2E-401E-9C28-F1999C382CDE}"/>
              </a:ext>
            </a:extLst>
          </p:cNvPr>
          <p:cNvSpPr txBox="1"/>
          <p:nvPr/>
        </p:nvSpPr>
        <p:spPr>
          <a:xfrm>
            <a:off x="7428000" y="2050076"/>
            <a:ext cx="4068000" cy="458011"/>
          </a:xfrm>
          <a:prstGeom prst="rect">
            <a:avLst/>
          </a:prstGeom>
          <a:noFill/>
        </p:spPr>
        <p:txBody>
          <a:bodyPr wrap="square" lIns="0" rIns="0" rtlCol="0">
            <a:spAutoFit/>
          </a:bodyPr>
          <a:lstStyle/>
          <a:p>
            <a:pPr>
              <a:lnSpc>
                <a:spcPct val="150000"/>
              </a:lnSpc>
              <a:spcAft>
                <a:spcPts val="1000"/>
              </a:spcAft>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10 most profitable round trip routes </a:t>
            </a:r>
          </a:p>
        </p:txBody>
      </p:sp>
      <p:sp>
        <p:nvSpPr>
          <p:cNvPr id="40" name="文本框 39">
            <a:extLst>
              <a:ext uri="{FF2B5EF4-FFF2-40B4-BE49-F238E27FC236}">
                <a16:creationId xmlns:a16="http://schemas.microsoft.com/office/drawing/2014/main" id="{F14F2778-1EFE-452B-92F2-C06090F6CFC1}"/>
              </a:ext>
            </a:extLst>
          </p:cNvPr>
          <p:cNvSpPr txBox="1"/>
          <p:nvPr/>
        </p:nvSpPr>
        <p:spPr>
          <a:xfrm>
            <a:off x="7576829" y="4474027"/>
            <a:ext cx="4068000" cy="458011"/>
          </a:xfrm>
          <a:prstGeom prst="rect">
            <a:avLst/>
          </a:prstGeom>
          <a:noFill/>
        </p:spPr>
        <p:txBody>
          <a:bodyPr wrap="square" lIns="0" rIns="0" rtlCol="0">
            <a:spAutoFit/>
          </a:bodyPr>
          <a:lstStyle/>
          <a:p>
            <a:pPr>
              <a:lnSpc>
                <a:spcPct val="150000"/>
              </a:lnSpc>
              <a:spcAft>
                <a:spcPts val="1000"/>
              </a:spcAft>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number of round trip flights breakeven</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43" name="任意多边形 42"/>
          <p:cNvSpPr>
            <a:spLocks noChangeAspect="1"/>
          </p:cNvSpPr>
          <p:nvPr/>
        </p:nvSpPr>
        <p:spPr>
          <a:xfrm>
            <a:off x="6743630" y="4494773"/>
            <a:ext cx="206728" cy="312046"/>
          </a:xfrm>
          <a:custGeom>
            <a:avLst/>
            <a:gdLst>
              <a:gd name="connsiteX0" fmla="*/ 1821279 w 3630436"/>
              <a:gd name="connsiteY0" fmla="*/ 850286 h 5479956"/>
              <a:gd name="connsiteX1" fmla="*/ 547139 w 3630436"/>
              <a:gd name="connsiteY1" fmla="*/ 3049703 h 5479956"/>
              <a:gd name="connsiteX2" fmla="*/ 544309 w 3630436"/>
              <a:gd name="connsiteY2" fmla="*/ 3048063 h 5479956"/>
              <a:gd name="connsiteX3" fmla="*/ 517730 w 3630436"/>
              <a:gd name="connsiteY3" fmla="*/ 3102297 h 5479956"/>
              <a:gd name="connsiteX4" fmla="*/ 875643 w 3630436"/>
              <a:gd name="connsiteY4" fmla="*/ 4721505 h 5479956"/>
              <a:gd name="connsiteX5" fmla="*/ 2738027 w 3630436"/>
              <a:gd name="connsiteY5" fmla="*/ 4736167 h 5479956"/>
              <a:gd name="connsiteX6" fmla="*/ 2999457 w 3630436"/>
              <a:gd name="connsiteY6" fmla="*/ 2892165 h 5479956"/>
              <a:gd name="connsiteX7" fmla="*/ 3002867 w 3630436"/>
              <a:gd name="connsiteY7" fmla="*/ 2889941 h 5479956"/>
              <a:gd name="connsiteX8" fmla="*/ 1818352 w 3630436"/>
              <a:gd name="connsiteY8" fmla="*/ 0 h 5479956"/>
              <a:gd name="connsiteX9" fmla="*/ 2116691 w 3630436"/>
              <a:gd name="connsiteY9" fmla="*/ 544482 h 5479956"/>
              <a:gd name="connsiteX10" fmla="*/ 3449242 w 3630436"/>
              <a:gd name="connsiteY10" fmla="*/ 2844729 h 5479956"/>
              <a:gd name="connsiteX11" fmla="*/ 3436825 w 3630436"/>
              <a:gd name="connsiteY11" fmla="*/ 2851922 h 5479956"/>
              <a:gd name="connsiteX12" fmla="*/ 3491947 w 3630436"/>
              <a:gd name="connsiteY12" fmla="*/ 2969029 h 5479956"/>
              <a:gd name="connsiteX13" fmla="*/ 2999826 w 3630436"/>
              <a:gd name="connsiteY13" fmla="*/ 5040110 h 5479956"/>
              <a:gd name="connsiteX14" fmla="*/ 609089 w 3630436"/>
              <a:gd name="connsiteY14" fmla="*/ 5021288 h 5479956"/>
              <a:gd name="connsiteX15" fmla="*/ 149637 w 3630436"/>
              <a:gd name="connsiteY15" fmla="*/ 2942715 h 5479956"/>
              <a:gd name="connsiteX16" fmla="*/ 196697 w 3630436"/>
              <a:gd name="connsiteY16" fmla="*/ 2846689 h 5479956"/>
              <a:gd name="connsiteX17" fmla="*/ 193315 w 3630436"/>
              <a:gd name="connsiteY17" fmla="*/ 2844730 h 5479956"/>
              <a:gd name="connsiteX18" fmla="*/ 221501 w 3630436"/>
              <a:gd name="connsiteY18" fmla="*/ 2796075 h 5479956"/>
              <a:gd name="connsiteX19" fmla="*/ 222823 w 3630436"/>
              <a:gd name="connsiteY19" fmla="*/ 2793377 h 5479956"/>
              <a:gd name="connsiteX20" fmla="*/ 227603 w 3630436"/>
              <a:gd name="connsiteY20" fmla="*/ 2785541 h 5479956"/>
              <a:gd name="connsiteX21" fmla="*/ 1417770 w 3630436"/>
              <a:gd name="connsiteY21" fmla="*/ 731079 h 547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30436" h="5479956">
                <a:moveTo>
                  <a:pt x="1821279" y="850286"/>
                </a:moveTo>
                <a:lnTo>
                  <a:pt x="547139" y="3049703"/>
                </a:lnTo>
                <a:lnTo>
                  <a:pt x="544309" y="3048063"/>
                </a:lnTo>
                <a:lnTo>
                  <a:pt x="517730" y="3102297"/>
                </a:lnTo>
                <a:cubicBezTo>
                  <a:pt x="278409" y="3653304"/>
                  <a:pt x="412369" y="4309584"/>
                  <a:pt x="875643" y="4721505"/>
                </a:cubicBezTo>
                <a:cubicBezTo>
                  <a:pt x="1405100" y="5192272"/>
                  <a:pt x="2201224" y="5198540"/>
                  <a:pt x="2738027" y="4736167"/>
                </a:cubicBezTo>
                <a:cubicBezTo>
                  <a:pt x="3274830" y="4273794"/>
                  <a:pt x="3386585" y="3485527"/>
                  <a:pt x="2999457" y="2892165"/>
                </a:cubicBezTo>
                <a:lnTo>
                  <a:pt x="3002867" y="2889941"/>
                </a:lnTo>
                <a:close/>
                <a:moveTo>
                  <a:pt x="1818352" y="0"/>
                </a:moveTo>
                <a:lnTo>
                  <a:pt x="2116691" y="544482"/>
                </a:lnTo>
                <a:lnTo>
                  <a:pt x="3449242" y="2844729"/>
                </a:lnTo>
                <a:lnTo>
                  <a:pt x="3436825" y="2851922"/>
                </a:lnTo>
                <a:lnTo>
                  <a:pt x="3491947" y="2969029"/>
                </a:lnTo>
                <a:cubicBezTo>
                  <a:pt x="3787988" y="3681104"/>
                  <a:pt x="3602782" y="4520757"/>
                  <a:pt x="2999826" y="5040110"/>
                </a:cubicBezTo>
                <a:cubicBezTo>
                  <a:pt x="2310734" y="5633657"/>
                  <a:pt x="1288751" y="5625611"/>
                  <a:pt x="609089" y="5021288"/>
                </a:cubicBezTo>
                <a:cubicBezTo>
                  <a:pt x="14385" y="4492506"/>
                  <a:pt x="-157578" y="3650042"/>
                  <a:pt x="149637" y="2942715"/>
                </a:cubicBezTo>
                <a:lnTo>
                  <a:pt x="196697" y="2846689"/>
                </a:lnTo>
                <a:lnTo>
                  <a:pt x="193315" y="2844730"/>
                </a:lnTo>
                <a:lnTo>
                  <a:pt x="221501" y="2796075"/>
                </a:lnTo>
                <a:lnTo>
                  <a:pt x="222823" y="2793377"/>
                </a:lnTo>
                <a:lnTo>
                  <a:pt x="227603" y="2785541"/>
                </a:lnTo>
                <a:lnTo>
                  <a:pt x="1417770" y="73107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文本框 45"/>
          <p:cNvSpPr txBox="1"/>
          <p:nvPr/>
        </p:nvSpPr>
        <p:spPr>
          <a:xfrm>
            <a:off x="462084" y="461286"/>
            <a:ext cx="3231426" cy="523220"/>
          </a:xfrm>
          <a:prstGeom prst="rect">
            <a:avLst/>
          </a:prstGeom>
          <a:noFill/>
        </p:spPr>
        <p:txBody>
          <a:bodyPr wrap="square" lIns="0" rIns="0" rtlCol="0">
            <a:spAutoFit/>
          </a:bodyPr>
          <a:lstStyle/>
          <a:p>
            <a:pPr>
              <a:spcBef>
                <a:spcPts val="600"/>
              </a:spcBef>
            </a:pPr>
            <a:r>
              <a:rPr lang="en-US" altLang="zh-CN" sz="2800" b="1" dirty="0">
                <a:solidFill>
                  <a:schemeClr val="accent1"/>
                </a:solidFill>
                <a:latin typeface="Times New Roman" panose="02020603050405020304" pitchFamily="18" charset="0"/>
                <a:cs typeface="Times New Roman" panose="02020603050405020304" pitchFamily="18" charset="0"/>
                <a:sym typeface="+mn-lt"/>
              </a:rPr>
              <a:t>BACKGROUND</a:t>
            </a:r>
          </a:p>
        </p:txBody>
      </p:sp>
      <p:sp>
        <p:nvSpPr>
          <p:cNvPr id="47" name="文本框 46"/>
          <p:cNvSpPr txBox="1"/>
          <p:nvPr/>
        </p:nvSpPr>
        <p:spPr>
          <a:xfrm>
            <a:off x="6513166" y="294489"/>
            <a:ext cx="3231426" cy="307777"/>
          </a:xfrm>
          <a:prstGeom prst="rect">
            <a:avLst/>
          </a:prstGeom>
          <a:noFill/>
        </p:spPr>
        <p:txBody>
          <a:bodyPr wrap="square" lIns="0" rIns="0" rtlCol="0">
            <a:spAutoFit/>
          </a:bodyPr>
          <a:lstStyle/>
          <a:p>
            <a:pPr>
              <a:spcBef>
                <a:spcPts val="600"/>
              </a:spcBef>
            </a:pPr>
            <a:r>
              <a:rPr lang="en-US" altLang="zh-CN" sz="1400" dirty="0">
                <a:solidFill>
                  <a:schemeClr val="tx1">
                    <a:lumMod val="50000"/>
                    <a:lumOff val="50000"/>
                  </a:schemeClr>
                </a:solidFill>
                <a:latin typeface="Times New Roman" panose="02020603050405020304" pitchFamily="18" charset="0"/>
                <a:cs typeface="Times New Roman" panose="02020603050405020304" pitchFamily="18" charset="0"/>
                <a:sym typeface="+mn-lt"/>
              </a:rPr>
              <a:t>Clarifying Questions</a:t>
            </a:r>
          </a:p>
        </p:txBody>
      </p:sp>
      <p:cxnSp>
        <p:nvCxnSpPr>
          <p:cNvPr id="48" name="直接连接符 47"/>
          <p:cNvCxnSpPr/>
          <p:nvPr/>
        </p:nvCxnSpPr>
        <p:spPr>
          <a:xfrm flipH="1">
            <a:off x="462084" y="1161397"/>
            <a:ext cx="7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Graphic 8" descr="Money outline">
            <a:extLst>
              <a:ext uri="{FF2B5EF4-FFF2-40B4-BE49-F238E27FC236}">
                <a16:creationId xmlns:a16="http://schemas.microsoft.com/office/drawing/2014/main" id="{CBFF8986-86BC-FC4B-1A53-7116E1EF5D6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1741" y="2051226"/>
            <a:ext cx="400749" cy="400749"/>
          </a:xfrm>
          <a:prstGeom prst="rect">
            <a:avLst/>
          </a:prstGeom>
        </p:spPr>
      </p:pic>
      <p:pic>
        <p:nvPicPr>
          <p:cNvPr id="11" name="Graphic 10" descr="Hourglass Finished with solid fill">
            <a:extLst>
              <a:ext uri="{FF2B5EF4-FFF2-40B4-BE49-F238E27FC236}">
                <a16:creationId xmlns:a16="http://schemas.microsoft.com/office/drawing/2014/main" id="{DD47A2E6-2B5B-06BC-CE46-77F0C06F565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1616" y="984506"/>
            <a:ext cx="353783" cy="353783"/>
          </a:xfrm>
          <a:prstGeom prst="rect">
            <a:avLst/>
          </a:prstGeom>
        </p:spPr>
      </p:pic>
      <p:sp>
        <p:nvSpPr>
          <p:cNvPr id="12" name="TextBox 11">
            <a:extLst>
              <a:ext uri="{FF2B5EF4-FFF2-40B4-BE49-F238E27FC236}">
                <a16:creationId xmlns:a16="http://schemas.microsoft.com/office/drawing/2014/main" id="{E369DF7D-7044-56C2-0BB7-F255C43B2839}"/>
              </a:ext>
            </a:extLst>
          </p:cNvPr>
          <p:cNvSpPr txBox="1"/>
          <p:nvPr/>
        </p:nvSpPr>
        <p:spPr>
          <a:xfrm>
            <a:off x="7428000" y="3241776"/>
            <a:ext cx="4216829" cy="646331"/>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Investment recommendation for 5 round trip routes</a:t>
            </a:r>
          </a:p>
        </p:txBody>
      </p:sp>
      <p:sp>
        <p:nvSpPr>
          <p:cNvPr id="13" name="TextBox 12">
            <a:extLst>
              <a:ext uri="{FF2B5EF4-FFF2-40B4-BE49-F238E27FC236}">
                <a16:creationId xmlns:a16="http://schemas.microsoft.com/office/drawing/2014/main" id="{D25D06A4-9ECD-3FE7-14FA-5668F7764B84}"/>
              </a:ext>
            </a:extLst>
          </p:cNvPr>
          <p:cNvSpPr txBox="1"/>
          <p:nvPr/>
        </p:nvSpPr>
        <p:spPr>
          <a:xfrm>
            <a:off x="7470752" y="5739788"/>
            <a:ext cx="3982496"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Future KPI Recommendations </a:t>
            </a:r>
          </a:p>
        </p:txBody>
      </p:sp>
      <p:sp>
        <p:nvSpPr>
          <p:cNvPr id="14" name="矩形 19">
            <a:extLst>
              <a:ext uri="{FF2B5EF4-FFF2-40B4-BE49-F238E27FC236}">
                <a16:creationId xmlns:a16="http://schemas.microsoft.com/office/drawing/2014/main" id="{AA74BE8D-AE41-033F-8E4A-8809E8D1A4C6}"/>
              </a:ext>
            </a:extLst>
          </p:cNvPr>
          <p:cNvSpPr/>
          <p:nvPr/>
        </p:nvSpPr>
        <p:spPr>
          <a:xfrm>
            <a:off x="6498642" y="4369204"/>
            <a:ext cx="667658" cy="66765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矩形 19">
            <a:extLst>
              <a:ext uri="{FF2B5EF4-FFF2-40B4-BE49-F238E27FC236}">
                <a16:creationId xmlns:a16="http://schemas.microsoft.com/office/drawing/2014/main" id="{4E966C22-AFA0-4A06-22A1-0DF875C6B433}"/>
              </a:ext>
            </a:extLst>
          </p:cNvPr>
          <p:cNvSpPr/>
          <p:nvPr/>
        </p:nvSpPr>
        <p:spPr>
          <a:xfrm>
            <a:off x="6513166" y="5590625"/>
            <a:ext cx="667658" cy="66765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7" name="Graphic 16" descr="Bar graph with upward trend with solid fill">
            <a:extLst>
              <a:ext uri="{FF2B5EF4-FFF2-40B4-BE49-F238E27FC236}">
                <a16:creationId xmlns:a16="http://schemas.microsoft.com/office/drawing/2014/main" id="{8828820A-FCF2-8BA0-E765-3A5D6FFFADD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53484" y="5739788"/>
            <a:ext cx="387021" cy="387021"/>
          </a:xfrm>
          <a:prstGeom prst="rect">
            <a:avLst/>
          </a:prstGeom>
        </p:spPr>
      </p:pic>
      <p:pic>
        <p:nvPicPr>
          <p:cNvPr id="22" name="Graphic 21" descr="Idea outline">
            <a:extLst>
              <a:ext uri="{FF2B5EF4-FFF2-40B4-BE49-F238E27FC236}">
                <a16:creationId xmlns:a16="http://schemas.microsoft.com/office/drawing/2014/main" id="{98ACF303-4C6F-2970-7121-6F22FE70689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45363" y="3371794"/>
            <a:ext cx="395142" cy="395142"/>
          </a:xfrm>
          <a:prstGeom prst="rect">
            <a:avLst/>
          </a:prstGeom>
        </p:spPr>
      </p:pic>
      <p:pic>
        <p:nvPicPr>
          <p:cNvPr id="30" name="Graphic 29" descr="Scales of justice with solid fill">
            <a:extLst>
              <a:ext uri="{FF2B5EF4-FFF2-40B4-BE49-F238E27FC236}">
                <a16:creationId xmlns:a16="http://schemas.microsoft.com/office/drawing/2014/main" id="{9B2EAF1F-7C47-FA35-0AFD-61A5A1CDB86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20173" y="4505462"/>
            <a:ext cx="395142" cy="395142"/>
          </a:xfrm>
          <a:prstGeom prst="rect">
            <a:avLst/>
          </a:prstGeom>
        </p:spPr>
      </p:pic>
      <p:sp>
        <p:nvSpPr>
          <p:cNvPr id="2" name="TextBox 1">
            <a:extLst>
              <a:ext uri="{FF2B5EF4-FFF2-40B4-BE49-F238E27FC236}">
                <a16:creationId xmlns:a16="http://schemas.microsoft.com/office/drawing/2014/main" id="{D784C6F0-D9BA-2C85-4CAF-964BEE6CDB99}"/>
              </a:ext>
            </a:extLst>
          </p:cNvPr>
          <p:cNvSpPr txBox="1"/>
          <p:nvPr/>
        </p:nvSpPr>
        <p:spPr>
          <a:xfrm>
            <a:off x="319005" y="1473585"/>
            <a:ext cx="5398318" cy="2585323"/>
          </a:xfrm>
          <a:prstGeom prst="rect">
            <a:avLst/>
          </a:prstGeom>
          <a:noFill/>
        </p:spPr>
        <p:txBody>
          <a:bodyPr wrap="square" rtlCol="0">
            <a:spAutoFit/>
          </a:bodyPr>
          <a:lstStyle/>
          <a:p>
            <a:r>
              <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rPr>
              <a:t>You are consulting for an airline company looking to enter the United States domestic market which has identified </a:t>
            </a:r>
            <a:r>
              <a:rPr lang="en-US" sz="1800" b="1" dirty="0">
                <a:solidFill>
                  <a:schemeClr val="tx1">
                    <a:lumMod val="95000"/>
                    <a:lumOff val="5000"/>
                  </a:schemeClr>
                </a:solidFill>
                <a:effectLst/>
                <a:latin typeface="Times New Roman" panose="02020603050405020304" pitchFamily="18" charset="0"/>
                <a:cs typeface="Times New Roman" panose="02020603050405020304" pitchFamily="18" charset="0"/>
              </a:rPr>
              <a:t>medium and large airports </a:t>
            </a:r>
            <a:r>
              <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rPr>
              <a:t>as their desired operating locations. The company believes that it has a competitive advantage in maintaining punctuality, so it plans on making this a big part of its brand image with a motto, “</a:t>
            </a:r>
            <a:r>
              <a:rPr lang="en-US" sz="1800" b="1" dirty="0">
                <a:solidFill>
                  <a:schemeClr val="tx1">
                    <a:lumMod val="95000"/>
                    <a:lumOff val="5000"/>
                  </a:schemeClr>
                </a:solidFill>
                <a:effectLst/>
                <a:latin typeface="Times New Roman" panose="02020603050405020304" pitchFamily="18" charset="0"/>
                <a:cs typeface="Times New Roman" panose="02020603050405020304" pitchFamily="18" charset="0"/>
              </a:rPr>
              <a:t>On time, for you</a:t>
            </a:r>
            <a:r>
              <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rPr>
              <a:t>” To kick start operations, the company has decided to start with 5 </a:t>
            </a:r>
            <a:r>
              <a:rPr lang="en-US" sz="1800" b="1" dirty="0">
                <a:solidFill>
                  <a:schemeClr val="tx1">
                    <a:lumMod val="95000"/>
                    <a:lumOff val="5000"/>
                  </a:schemeClr>
                </a:solidFill>
                <a:effectLst/>
                <a:latin typeface="Times New Roman" panose="02020603050405020304" pitchFamily="18" charset="0"/>
                <a:cs typeface="Times New Roman" panose="02020603050405020304" pitchFamily="18" charset="0"/>
              </a:rPr>
              <a:t>round trip</a:t>
            </a:r>
            <a:r>
              <a:rPr lang="en-US" sz="1800" dirty="0">
                <a:solidFill>
                  <a:schemeClr val="tx1">
                    <a:lumMod val="75000"/>
                    <a:lumOff val="25000"/>
                  </a:schemeClr>
                </a:solidFill>
                <a:effectLst/>
                <a:latin typeface="Times New Roman" panose="02020603050405020304" pitchFamily="18" charset="0"/>
                <a:cs typeface="Times New Roman" panose="02020603050405020304" pitchFamily="18" charset="0"/>
              </a:rPr>
              <a:t> routes. </a:t>
            </a:r>
            <a:endParaRPr lang="en-US"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标题 1">
            <a:extLst>
              <a:ext uri="{FF2B5EF4-FFF2-40B4-BE49-F238E27FC236}">
                <a16:creationId xmlns:a16="http://schemas.microsoft.com/office/drawing/2014/main" id="{0B022B30-AD28-00E6-A25A-B2193497383F}"/>
              </a:ext>
            </a:extLst>
          </p:cNvPr>
          <p:cNvSpPr txBox="1">
            <a:spLocks/>
          </p:cNvSpPr>
          <p:nvPr/>
        </p:nvSpPr>
        <p:spPr>
          <a:xfrm>
            <a:off x="278553" y="3937372"/>
            <a:ext cx="6125678" cy="2356414"/>
          </a:xfrm>
          <a:prstGeom prst="rect">
            <a:avLst/>
          </a:prstGeom>
        </p:spPr>
        <p:txBody>
          <a:bodyPr vert="horz" wrap="square" lIns="0" tIns="45720" rIns="0" bIns="45720"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Definition Clarify</a:t>
            </a:r>
          </a:p>
          <a:p>
            <a:pPr>
              <a:lnSpc>
                <a:spcPct val="150000"/>
              </a:lnSpc>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sym typeface="+mn-lt"/>
              </a:rPr>
              <a:t>Round Trip:</a:t>
            </a:r>
          </a:p>
          <a:p>
            <a:pPr>
              <a:lnSpc>
                <a:spcPct val="150000"/>
              </a:lnSpc>
            </a:pP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We define a round trip as a combination of 2 routes (from and to), between two airports (E.g. The combination of Route A to B and Route B to A is a  Round Trip</a:t>
            </a:r>
            <a:r>
              <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Route , The opposite order of the route: Route B to A and Route A to B would be the same round trip. )</a:t>
            </a:r>
          </a:p>
        </p:txBody>
      </p:sp>
    </p:spTree>
    <p:extLst>
      <p:ext uri="{BB962C8B-B14F-4D97-AF65-F5344CB8AC3E}">
        <p14:creationId xmlns:p14="http://schemas.microsoft.com/office/powerpoint/2010/main" val="81149302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A2AECC-97CC-C899-6230-0BAB3CC2C691}"/>
              </a:ext>
            </a:extLst>
          </p:cNvPr>
          <p:cNvPicPr>
            <a:picLocks noChangeAspect="1"/>
          </p:cNvPicPr>
          <p:nvPr/>
        </p:nvPicPr>
        <p:blipFill>
          <a:blip r:embed="rId3"/>
          <a:stretch>
            <a:fillRect/>
          </a:stretch>
        </p:blipFill>
        <p:spPr>
          <a:xfrm>
            <a:off x="280626" y="1168651"/>
            <a:ext cx="11789906" cy="5515232"/>
          </a:xfrm>
          <a:prstGeom prst="rect">
            <a:avLst/>
          </a:prstGeom>
        </p:spPr>
      </p:pic>
      <p:cxnSp>
        <p:nvCxnSpPr>
          <p:cNvPr id="44" name="直接连接符 43"/>
          <p:cNvCxnSpPr/>
          <p:nvPr/>
        </p:nvCxnSpPr>
        <p:spPr>
          <a:xfrm flipH="1">
            <a:off x="5614476" y="968531"/>
            <a:ext cx="7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4295916-E370-9952-21EF-8DCC9B80D375}"/>
              </a:ext>
            </a:extLst>
          </p:cNvPr>
          <p:cNvCxnSpPr>
            <a:cxnSpLocks/>
          </p:cNvCxnSpPr>
          <p:nvPr/>
        </p:nvCxnSpPr>
        <p:spPr>
          <a:xfrm flipV="1">
            <a:off x="3010134" y="2705459"/>
            <a:ext cx="2365" cy="266768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17FABB4-1F01-43D2-C80E-18A2D705BF02}"/>
              </a:ext>
            </a:extLst>
          </p:cNvPr>
          <p:cNvCxnSpPr>
            <a:cxnSpLocks/>
          </p:cNvCxnSpPr>
          <p:nvPr/>
        </p:nvCxnSpPr>
        <p:spPr>
          <a:xfrm flipH="1" flipV="1">
            <a:off x="5237495" y="4866736"/>
            <a:ext cx="5923" cy="1505784"/>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D5F0715-B2DF-F345-F1A9-923B915789C3}"/>
              </a:ext>
            </a:extLst>
          </p:cNvPr>
          <p:cNvCxnSpPr>
            <a:cxnSpLocks/>
          </p:cNvCxnSpPr>
          <p:nvPr/>
        </p:nvCxnSpPr>
        <p:spPr>
          <a:xfrm flipH="1" flipV="1">
            <a:off x="5233271" y="4870396"/>
            <a:ext cx="376442" cy="228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450E86F3-BDBC-EC5B-3C1B-7BAF884D33A2}"/>
              </a:ext>
            </a:extLst>
          </p:cNvPr>
          <p:cNvGrpSpPr/>
          <p:nvPr/>
        </p:nvGrpSpPr>
        <p:grpSpPr>
          <a:xfrm>
            <a:off x="395011" y="3957602"/>
            <a:ext cx="2229061" cy="569332"/>
            <a:chOff x="384476" y="2359398"/>
            <a:chExt cx="1761046" cy="614249"/>
          </a:xfrm>
        </p:grpSpPr>
        <p:sp>
          <p:nvSpPr>
            <p:cNvPr id="117" name="Rounded Rectangle 68">
              <a:extLst>
                <a:ext uri="{FF2B5EF4-FFF2-40B4-BE49-F238E27FC236}">
                  <a16:creationId xmlns:a16="http://schemas.microsoft.com/office/drawing/2014/main" id="{78FAB9E9-51A0-A212-28D1-79CEC7308AC8}"/>
                </a:ext>
              </a:extLst>
            </p:cNvPr>
            <p:cNvSpPr/>
            <p:nvPr/>
          </p:nvSpPr>
          <p:spPr>
            <a:xfrm>
              <a:off x="384476" y="2380560"/>
              <a:ext cx="1728000" cy="532800"/>
            </a:xfrm>
            <a:prstGeom prst="roundRect">
              <a:avLst>
                <a:gd name="adj" fmla="val 5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5E04F99D-5FFF-5371-E784-47DE9841CAD8}"/>
                </a:ext>
              </a:extLst>
            </p:cNvPr>
            <p:cNvSpPr txBox="1"/>
            <p:nvPr/>
          </p:nvSpPr>
          <p:spPr>
            <a:xfrm>
              <a:off x="417520" y="2359398"/>
              <a:ext cx="1728002" cy="614249"/>
            </a:xfrm>
            <a:prstGeom prst="rect">
              <a:avLst/>
            </a:prstGeom>
            <a:noFill/>
          </p:spPr>
          <p:txBody>
            <a:bodyPr wrap="square" rtlCol="0">
              <a:spAutoFit/>
            </a:bodyPr>
            <a:lstStyle/>
            <a:p>
              <a:pPr algn="ctr">
                <a:lnSpc>
                  <a:spcPct val="125000"/>
                </a:lnSpc>
              </a:pPr>
              <a:r>
                <a:rPr lang="en-US" sz="20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Feasibility of Entry</a:t>
              </a:r>
            </a:p>
          </p:txBody>
        </p:sp>
      </p:grpSp>
      <p:grpSp>
        <p:nvGrpSpPr>
          <p:cNvPr id="122" name="Group 121">
            <a:extLst>
              <a:ext uri="{FF2B5EF4-FFF2-40B4-BE49-F238E27FC236}">
                <a16:creationId xmlns:a16="http://schemas.microsoft.com/office/drawing/2014/main" id="{FFC0AA9A-EB1A-AE85-1CC7-A77D2357CF6E}"/>
              </a:ext>
            </a:extLst>
          </p:cNvPr>
          <p:cNvGrpSpPr/>
          <p:nvPr/>
        </p:nvGrpSpPr>
        <p:grpSpPr>
          <a:xfrm>
            <a:off x="3398561" y="5137472"/>
            <a:ext cx="1558905" cy="461757"/>
            <a:chOff x="4739259" y="1440000"/>
            <a:chExt cx="1740741" cy="532800"/>
          </a:xfrm>
        </p:grpSpPr>
        <p:sp>
          <p:nvSpPr>
            <p:cNvPr id="123" name="Rounded Rectangle 64">
              <a:extLst>
                <a:ext uri="{FF2B5EF4-FFF2-40B4-BE49-F238E27FC236}">
                  <a16:creationId xmlns:a16="http://schemas.microsoft.com/office/drawing/2014/main" id="{18B316E5-625B-559A-1F43-DBFE75E4CC54}"/>
                </a:ext>
              </a:extLst>
            </p:cNvPr>
            <p:cNvSpPr/>
            <p:nvPr/>
          </p:nvSpPr>
          <p:spPr>
            <a:xfrm>
              <a:off x="4752000" y="1440000"/>
              <a:ext cx="1728000" cy="532800"/>
            </a:xfrm>
            <a:prstGeom prst="roundRect">
              <a:avLst>
                <a:gd name="adj" fmla="val 5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BA2228DA-88EB-26AB-AC8F-1EF537642F49}"/>
                </a:ext>
              </a:extLst>
            </p:cNvPr>
            <p:cNvSpPr txBox="1"/>
            <p:nvPr/>
          </p:nvSpPr>
          <p:spPr>
            <a:xfrm>
              <a:off x="4739259" y="1448057"/>
              <a:ext cx="1728002" cy="468549"/>
            </a:xfrm>
            <a:prstGeom prst="rect">
              <a:avLst/>
            </a:prstGeom>
            <a:noFill/>
          </p:spPr>
          <p:txBody>
            <a:bodyPr wrap="square" rtlCol="0">
              <a:spAutoFit/>
            </a:bodyPr>
            <a:lstStyle/>
            <a:p>
              <a:pPr algn="ctr">
                <a:lnSpc>
                  <a:spcPct val="125000"/>
                </a:lnSpc>
              </a:pPr>
              <a:r>
                <a:rPr lang="en-US"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External</a:t>
              </a:r>
            </a:p>
          </p:txBody>
        </p:sp>
      </p:grpSp>
      <p:cxnSp>
        <p:nvCxnSpPr>
          <p:cNvPr id="155" name="Straight Connector 154">
            <a:extLst>
              <a:ext uri="{FF2B5EF4-FFF2-40B4-BE49-F238E27FC236}">
                <a16:creationId xmlns:a16="http://schemas.microsoft.com/office/drawing/2014/main" id="{001F225F-3DEC-4F45-0710-3766F7E9C496}"/>
              </a:ext>
            </a:extLst>
          </p:cNvPr>
          <p:cNvCxnSpPr>
            <a:cxnSpLocks/>
          </p:cNvCxnSpPr>
          <p:nvPr/>
        </p:nvCxnSpPr>
        <p:spPr>
          <a:xfrm>
            <a:off x="2584112" y="4242268"/>
            <a:ext cx="439517" cy="1074"/>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3D717B9-3556-5D51-C31B-BD29AEE06C3C}"/>
              </a:ext>
            </a:extLst>
          </p:cNvPr>
          <p:cNvCxnSpPr>
            <a:cxnSpLocks/>
          </p:cNvCxnSpPr>
          <p:nvPr/>
        </p:nvCxnSpPr>
        <p:spPr>
          <a:xfrm flipV="1">
            <a:off x="-1429897" y="3229449"/>
            <a:ext cx="0" cy="60267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83B5CD5-C142-E60C-89EF-D07C42F307CE}"/>
              </a:ext>
            </a:extLst>
          </p:cNvPr>
          <p:cNvCxnSpPr>
            <a:cxnSpLocks/>
          </p:cNvCxnSpPr>
          <p:nvPr/>
        </p:nvCxnSpPr>
        <p:spPr>
          <a:xfrm flipH="1">
            <a:off x="-1438013" y="3832128"/>
            <a:ext cx="276212" cy="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EBD63AE-AAFC-60D6-7F23-741E2A513E1C}"/>
              </a:ext>
            </a:extLst>
          </p:cNvPr>
          <p:cNvCxnSpPr>
            <a:cxnSpLocks/>
          </p:cNvCxnSpPr>
          <p:nvPr/>
        </p:nvCxnSpPr>
        <p:spPr>
          <a:xfrm flipH="1">
            <a:off x="4940980" y="5372305"/>
            <a:ext cx="668733"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39" name="Group 238">
            <a:extLst>
              <a:ext uri="{FF2B5EF4-FFF2-40B4-BE49-F238E27FC236}">
                <a16:creationId xmlns:a16="http://schemas.microsoft.com/office/drawing/2014/main" id="{37217D65-A265-5D92-E16D-C0D1F1CC4B62}"/>
              </a:ext>
            </a:extLst>
          </p:cNvPr>
          <p:cNvGrpSpPr/>
          <p:nvPr/>
        </p:nvGrpSpPr>
        <p:grpSpPr>
          <a:xfrm>
            <a:off x="5537011" y="1761763"/>
            <a:ext cx="2120458" cy="444347"/>
            <a:chOff x="4751999" y="1440000"/>
            <a:chExt cx="1728002" cy="532800"/>
          </a:xfrm>
        </p:grpSpPr>
        <p:sp>
          <p:nvSpPr>
            <p:cNvPr id="240" name="Rounded Rectangle 74">
              <a:extLst>
                <a:ext uri="{FF2B5EF4-FFF2-40B4-BE49-F238E27FC236}">
                  <a16:creationId xmlns:a16="http://schemas.microsoft.com/office/drawing/2014/main" id="{3DA3BB49-3CF5-6F45-E1EA-23D31A4167E1}"/>
                </a:ext>
              </a:extLst>
            </p:cNvPr>
            <p:cNvSpPr/>
            <p:nvPr/>
          </p:nvSpPr>
          <p:spPr>
            <a:xfrm>
              <a:off x="4752000" y="1440000"/>
              <a:ext cx="1728000" cy="5328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241" name="TextBox 240">
              <a:extLst>
                <a:ext uri="{FF2B5EF4-FFF2-40B4-BE49-F238E27FC236}">
                  <a16:creationId xmlns:a16="http://schemas.microsoft.com/office/drawing/2014/main" id="{D71FA6E8-7296-27F4-7819-9DC98A56D6F0}"/>
                </a:ext>
              </a:extLst>
            </p:cNvPr>
            <p:cNvSpPr txBox="1"/>
            <p:nvPr/>
          </p:nvSpPr>
          <p:spPr>
            <a:xfrm>
              <a:off x="4751999" y="1450505"/>
              <a:ext cx="1728002" cy="445159"/>
            </a:xfrm>
            <a:prstGeom prst="rect">
              <a:avLst/>
            </a:prstGeom>
            <a:noFill/>
          </p:spPr>
          <p:txBody>
            <a:bodyPr wrap="square" rtlCol="0" anchor="ctr">
              <a:spAutoFit/>
            </a:bodyPr>
            <a:lstStyle/>
            <a:p>
              <a:pPr algn="ctr">
                <a:lnSpc>
                  <a:spcPct val="125000"/>
                </a:lnSpc>
              </a:pPr>
              <a:r>
                <a:rPr lang="en-US" sz="1600" b="1"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rPr>
                <a:t>Financial Feasibility</a:t>
              </a:r>
            </a:p>
          </p:txBody>
        </p:sp>
      </p:grpSp>
      <p:cxnSp>
        <p:nvCxnSpPr>
          <p:cNvPr id="249" name="Straight Connector 248">
            <a:extLst>
              <a:ext uri="{FF2B5EF4-FFF2-40B4-BE49-F238E27FC236}">
                <a16:creationId xmlns:a16="http://schemas.microsoft.com/office/drawing/2014/main" id="{0FC7C89C-5A0F-CAA4-1AEF-B70DBAEC1636}"/>
              </a:ext>
            </a:extLst>
          </p:cNvPr>
          <p:cNvCxnSpPr>
            <a:cxnSpLocks/>
          </p:cNvCxnSpPr>
          <p:nvPr/>
        </p:nvCxnSpPr>
        <p:spPr>
          <a:xfrm flipH="1">
            <a:off x="3019975" y="5373147"/>
            <a:ext cx="399439" cy="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7" name="TextBox 266">
            <a:extLst>
              <a:ext uri="{FF2B5EF4-FFF2-40B4-BE49-F238E27FC236}">
                <a16:creationId xmlns:a16="http://schemas.microsoft.com/office/drawing/2014/main" id="{A2F35F1C-F35D-DC75-6E52-C5C901D2A061}"/>
              </a:ext>
            </a:extLst>
          </p:cNvPr>
          <p:cNvSpPr txBox="1"/>
          <p:nvPr/>
        </p:nvSpPr>
        <p:spPr>
          <a:xfrm>
            <a:off x="1927569" y="365598"/>
            <a:ext cx="924831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Factors to Consider When Entering a New Market</a:t>
            </a:r>
          </a:p>
        </p:txBody>
      </p:sp>
      <p:cxnSp>
        <p:nvCxnSpPr>
          <p:cNvPr id="13" name="Straight Connector 12">
            <a:extLst>
              <a:ext uri="{FF2B5EF4-FFF2-40B4-BE49-F238E27FC236}">
                <a16:creationId xmlns:a16="http://schemas.microsoft.com/office/drawing/2014/main" id="{B7F393EB-BD44-B0D8-7D35-59091D2964A0}"/>
              </a:ext>
            </a:extLst>
          </p:cNvPr>
          <p:cNvCxnSpPr>
            <a:cxnSpLocks/>
          </p:cNvCxnSpPr>
          <p:nvPr/>
        </p:nvCxnSpPr>
        <p:spPr>
          <a:xfrm flipH="1">
            <a:off x="3010134" y="2705459"/>
            <a:ext cx="32126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3C23888-FB48-6B98-9C29-EB321D61D706}"/>
              </a:ext>
            </a:extLst>
          </p:cNvPr>
          <p:cNvCxnSpPr>
            <a:cxnSpLocks/>
          </p:cNvCxnSpPr>
          <p:nvPr/>
        </p:nvCxnSpPr>
        <p:spPr>
          <a:xfrm flipH="1">
            <a:off x="8009326" y="4870119"/>
            <a:ext cx="199363" cy="55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B4B9AB-1D3A-C5A8-0A5D-7AB5FA2B6A69}"/>
              </a:ext>
            </a:extLst>
          </p:cNvPr>
          <p:cNvCxnSpPr>
            <a:cxnSpLocks/>
          </p:cNvCxnSpPr>
          <p:nvPr/>
        </p:nvCxnSpPr>
        <p:spPr>
          <a:xfrm flipV="1">
            <a:off x="8195816" y="4386413"/>
            <a:ext cx="0" cy="88737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3BEB29-76EE-E72C-67DF-B32D0E93BBC3}"/>
              </a:ext>
            </a:extLst>
          </p:cNvPr>
          <p:cNvCxnSpPr>
            <a:cxnSpLocks/>
          </p:cNvCxnSpPr>
          <p:nvPr/>
        </p:nvCxnSpPr>
        <p:spPr>
          <a:xfrm flipH="1">
            <a:off x="8195816" y="5283838"/>
            <a:ext cx="21312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A70BC8E-CF3E-CD61-B852-50B4708D615E}"/>
              </a:ext>
            </a:extLst>
          </p:cNvPr>
          <p:cNvCxnSpPr>
            <a:cxnSpLocks/>
          </p:cNvCxnSpPr>
          <p:nvPr/>
        </p:nvCxnSpPr>
        <p:spPr>
          <a:xfrm flipH="1">
            <a:off x="4819168" y="2705459"/>
            <a:ext cx="78184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F23EBEF-0F7A-4C7B-A09D-6A4AC20AA311}"/>
              </a:ext>
            </a:extLst>
          </p:cNvPr>
          <p:cNvCxnSpPr>
            <a:cxnSpLocks/>
          </p:cNvCxnSpPr>
          <p:nvPr/>
        </p:nvCxnSpPr>
        <p:spPr>
          <a:xfrm flipV="1">
            <a:off x="5233271" y="2010172"/>
            <a:ext cx="0" cy="1519544"/>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978CA3-2B84-F177-224B-3B7B403ECCE4}"/>
              </a:ext>
            </a:extLst>
          </p:cNvPr>
          <p:cNvCxnSpPr>
            <a:cxnSpLocks/>
          </p:cNvCxnSpPr>
          <p:nvPr/>
        </p:nvCxnSpPr>
        <p:spPr>
          <a:xfrm flipH="1">
            <a:off x="5243418" y="2010172"/>
            <a:ext cx="30374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726D169-8E91-AA1E-B2B1-1609E77B5045}"/>
              </a:ext>
            </a:extLst>
          </p:cNvPr>
          <p:cNvCxnSpPr>
            <a:cxnSpLocks/>
          </p:cNvCxnSpPr>
          <p:nvPr/>
        </p:nvCxnSpPr>
        <p:spPr>
          <a:xfrm flipH="1">
            <a:off x="5233271" y="3528997"/>
            <a:ext cx="364591" cy="71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23335F18-4260-8B67-82A8-C58B467ED866}"/>
              </a:ext>
            </a:extLst>
          </p:cNvPr>
          <p:cNvGrpSpPr/>
          <p:nvPr/>
        </p:nvGrpSpPr>
        <p:grpSpPr>
          <a:xfrm>
            <a:off x="5556545" y="4658893"/>
            <a:ext cx="2500786" cy="414172"/>
            <a:chOff x="4714715" y="1402371"/>
            <a:chExt cx="1765285" cy="622384"/>
          </a:xfrm>
        </p:grpSpPr>
        <p:sp>
          <p:nvSpPr>
            <p:cNvPr id="60" name="Rounded Rectangle 64">
              <a:extLst>
                <a:ext uri="{FF2B5EF4-FFF2-40B4-BE49-F238E27FC236}">
                  <a16:creationId xmlns:a16="http://schemas.microsoft.com/office/drawing/2014/main" id="{0E664A7C-7F0B-9CD2-2359-BE5F4AE6C746}"/>
                </a:ext>
              </a:extLst>
            </p:cNvPr>
            <p:cNvSpPr/>
            <p:nvPr/>
          </p:nvSpPr>
          <p:spPr>
            <a:xfrm>
              <a:off x="4752000" y="1440000"/>
              <a:ext cx="1728000" cy="532800"/>
            </a:xfrm>
            <a:prstGeom prst="roundRect">
              <a:avLst>
                <a:gd name="adj" fmla="val 5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F480C17D-E5FA-B76C-67EF-C83EC16311C2}"/>
                </a:ext>
              </a:extLst>
            </p:cNvPr>
            <p:cNvSpPr txBox="1"/>
            <p:nvPr/>
          </p:nvSpPr>
          <p:spPr>
            <a:xfrm>
              <a:off x="4714715" y="1402371"/>
              <a:ext cx="1728003" cy="622384"/>
            </a:xfrm>
            <a:prstGeom prst="rect">
              <a:avLst/>
            </a:prstGeom>
            <a:noFill/>
          </p:spPr>
          <p:txBody>
            <a:bodyPr wrap="square" rtlCol="0">
              <a:spAutoFit/>
            </a:bodyPr>
            <a:lstStyle/>
            <a:p>
              <a:pPr algn="ctr">
                <a:lnSpc>
                  <a:spcPct val="125000"/>
                </a:lnSpc>
              </a:pPr>
              <a:r>
                <a:rPr lang="en-US" altLang="zh-CN"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Competition Situation</a:t>
              </a:r>
              <a:endParaRPr lang="en-US"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grpSp>
      <p:grpSp>
        <p:nvGrpSpPr>
          <p:cNvPr id="65" name="Group 64">
            <a:extLst>
              <a:ext uri="{FF2B5EF4-FFF2-40B4-BE49-F238E27FC236}">
                <a16:creationId xmlns:a16="http://schemas.microsoft.com/office/drawing/2014/main" id="{F3F485D9-CC2E-B863-6116-626F2282FB00}"/>
              </a:ext>
            </a:extLst>
          </p:cNvPr>
          <p:cNvGrpSpPr/>
          <p:nvPr/>
        </p:nvGrpSpPr>
        <p:grpSpPr>
          <a:xfrm>
            <a:off x="5538347" y="5156785"/>
            <a:ext cx="2596975" cy="752322"/>
            <a:chOff x="4721761" y="1381550"/>
            <a:chExt cx="1758239" cy="972180"/>
          </a:xfrm>
        </p:grpSpPr>
        <p:sp>
          <p:nvSpPr>
            <p:cNvPr id="66" name="Rounded Rectangle 64">
              <a:extLst>
                <a:ext uri="{FF2B5EF4-FFF2-40B4-BE49-F238E27FC236}">
                  <a16:creationId xmlns:a16="http://schemas.microsoft.com/office/drawing/2014/main" id="{796A23AD-C011-0E5C-4A85-875DC975BA74}"/>
                </a:ext>
              </a:extLst>
            </p:cNvPr>
            <p:cNvSpPr/>
            <p:nvPr/>
          </p:nvSpPr>
          <p:spPr>
            <a:xfrm>
              <a:off x="4752000" y="1440000"/>
              <a:ext cx="1728000" cy="532800"/>
            </a:xfrm>
            <a:prstGeom prst="roundRect">
              <a:avLst>
                <a:gd name="adj" fmla="val 5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42678FAE-6A6E-E261-E35D-7ADE68A9EB3F}"/>
                </a:ext>
              </a:extLst>
            </p:cNvPr>
            <p:cNvSpPr txBox="1"/>
            <p:nvPr/>
          </p:nvSpPr>
          <p:spPr>
            <a:xfrm>
              <a:off x="4721761" y="1381550"/>
              <a:ext cx="1728002" cy="972180"/>
            </a:xfrm>
            <a:prstGeom prst="rect">
              <a:avLst/>
            </a:prstGeom>
            <a:noFill/>
          </p:spPr>
          <p:txBody>
            <a:bodyPr wrap="square" rtlCol="0">
              <a:spAutoFit/>
            </a:bodyPr>
            <a:lstStyle/>
            <a:p>
              <a:pPr algn="ctr">
                <a:lnSpc>
                  <a:spcPct val="125000"/>
                </a:lnSpc>
              </a:pPr>
              <a:r>
                <a:rPr lang="en-US"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Customer segmentation</a:t>
              </a:r>
            </a:p>
          </p:txBody>
        </p:sp>
      </p:grpSp>
      <p:cxnSp>
        <p:nvCxnSpPr>
          <p:cNvPr id="68" name="Straight Connector 67">
            <a:extLst>
              <a:ext uri="{FF2B5EF4-FFF2-40B4-BE49-F238E27FC236}">
                <a16:creationId xmlns:a16="http://schemas.microsoft.com/office/drawing/2014/main" id="{7D2D79DE-C334-ABB3-5AE4-0CE4118FF29B}"/>
              </a:ext>
            </a:extLst>
          </p:cNvPr>
          <p:cNvCxnSpPr>
            <a:cxnSpLocks/>
          </p:cNvCxnSpPr>
          <p:nvPr/>
        </p:nvCxnSpPr>
        <p:spPr>
          <a:xfrm flipH="1">
            <a:off x="7657468" y="2010172"/>
            <a:ext cx="1101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FCB2ADBE-8947-4A6A-664F-CFACC43136E2}"/>
              </a:ext>
            </a:extLst>
          </p:cNvPr>
          <p:cNvGrpSpPr/>
          <p:nvPr/>
        </p:nvGrpSpPr>
        <p:grpSpPr>
          <a:xfrm>
            <a:off x="3260263" y="2474580"/>
            <a:ext cx="1558905" cy="461757"/>
            <a:chOff x="4739259" y="1440000"/>
            <a:chExt cx="1740741" cy="532800"/>
          </a:xfrm>
        </p:grpSpPr>
        <p:sp>
          <p:nvSpPr>
            <p:cNvPr id="70" name="Rounded Rectangle 64">
              <a:extLst>
                <a:ext uri="{FF2B5EF4-FFF2-40B4-BE49-F238E27FC236}">
                  <a16:creationId xmlns:a16="http://schemas.microsoft.com/office/drawing/2014/main" id="{696D3D34-6E9E-152A-90DF-DE479715F43B}"/>
                </a:ext>
              </a:extLst>
            </p:cNvPr>
            <p:cNvSpPr/>
            <p:nvPr/>
          </p:nvSpPr>
          <p:spPr>
            <a:xfrm>
              <a:off x="4752000" y="1440000"/>
              <a:ext cx="1728000" cy="532800"/>
            </a:xfrm>
            <a:prstGeom prst="roundRect">
              <a:avLst>
                <a:gd name="adj" fmla="val 5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031B4342-6B8A-E387-D080-45CD711C1573}"/>
                </a:ext>
              </a:extLst>
            </p:cNvPr>
            <p:cNvSpPr txBox="1"/>
            <p:nvPr/>
          </p:nvSpPr>
          <p:spPr>
            <a:xfrm>
              <a:off x="4739259" y="1448057"/>
              <a:ext cx="1728002" cy="468549"/>
            </a:xfrm>
            <a:prstGeom prst="rect">
              <a:avLst/>
            </a:prstGeom>
            <a:noFill/>
          </p:spPr>
          <p:txBody>
            <a:bodyPr wrap="square" rtlCol="0">
              <a:spAutoFit/>
            </a:bodyPr>
            <a:lstStyle/>
            <a:p>
              <a:pPr algn="ctr">
                <a:lnSpc>
                  <a:spcPct val="125000"/>
                </a:lnSpc>
              </a:pPr>
              <a:r>
                <a:rPr lang="en-US"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Internal</a:t>
              </a:r>
            </a:p>
          </p:txBody>
        </p:sp>
      </p:grpSp>
      <p:sp>
        <p:nvSpPr>
          <p:cNvPr id="10" name="Rounded Rectangle 64">
            <a:extLst>
              <a:ext uri="{FF2B5EF4-FFF2-40B4-BE49-F238E27FC236}">
                <a16:creationId xmlns:a16="http://schemas.microsoft.com/office/drawing/2014/main" id="{ECFEC8BA-4809-90A5-D63F-789D2CC1D567}"/>
              </a:ext>
            </a:extLst>
          </p:cNvPr>
          <p:cNvSpPr/>
          <p:nvPr/>
        </p:nvSpPr>
        <p:spPr>
          <a:xfrm>
            <a:off x="5547159" y="5715064"/>
            <a:ext cx="2340214" cy="373689"/>
          </a:xfrm>
          <a:prstGeom prst="roundRect">
            <a:avLst>
              <a:gd name="adj" fmla="val 5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endParaRPr>
          </a:p>
          <a:p>
            <a:pPr algn="ctr"/>
            <a:r>
              <a:rPr lang="en-US" altLang="zh-CN"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rPr>
              <a:t>Market Attractiveness</a:t>
            </a:r>
            <a:endParaRPr lang="en-US"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7365A303-ABA7-96B3-FB83-D3742856BF14}"/>
              </a:ext>
            </a:extLst>
          </p:cNvPr>
          <p:cNvCxnSpPr>
            <a:cxnSpLocks/>
          </p:cNvCxnSpPr>
          <p:nvPr/>
        </p:nvCxnSpPr>
        <p:spPr>
          <a:xfrm flipH="1">
            <a:off x="5235083" y="5965893"/>
            <a:ext cx="30374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FC5580F-00FC-F278-200C-F2A65E17A6DE}"/>
              </a:ext>
            </a:extLst>
          </p:cNvPr>
          <p:cNvGrpSpPr/>
          <p:nvPr/>
        </p:nvGrpSpPr>
        <p:grpSpPr>
          <a:xfrm>
            <a:off x="5584176" y="2463071"/>
            <a:ext cx="1869867" cy="777861"/>
            <a:chOff x="4739259" y="1440000"/>
            <a:chExt cx="1740741" cy="876199"/>
          </a:xfrm>
        </p:grpSpPr>
        <p:sp>
          <p:nvSpPr>
            <p:cNvPr id="22" name="Rounded Rectangle 64">
              <a:extLst>
                <a:ext uri="{FF2B5EF4-FFF2-40B4-BE49-F238E27FC236}">
                  <a16:creationId xmlns:a16="http://schemas.microsoft.com/office/drawing/2014/main" id="{758A6DD9-C2CE-D537-5279-B04D997C2466}"/>
                </a:ext>
              </a:extLst>
            </p:cNvPr>
            <p:cNvSpPr/>
            <p:nvPr/>
          </p:nvSpPr>
          <p:spPr>
            <a:xfrm>
              <a:off x="4752000" y="1440000"/>
              <a:ext cx="1728000" cy="532800"/>
            </a:xfrm>
            <a:prstGeom prst="roundRect">
              <a:avLst>
                <a:gd name="adj" fmla="val 5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C3C031A-8880-4646-50A3-9A93CDFE367C}"/>
                </a:ext>
              </a:extLst>
            </p:cNvPr>
            <p:cNvSpPr txBox="1"/>
            <p:nvPr/>
          </p:nvSpPr>
          <p:spPr>
            <a:xfrm>
              <a:off x="4739259" y="1448057"/>
              <a:ext cx="1728002" cy="868142"/>
            </a:xfrm>
            <a:prstGeom prst="rect">
              <a:avLst/>
            </a:prstGeom>
            <a:noFill/>
          </p:spPr>
          <p:txBody>
            <a:bodyPr wrap="square" rtlCol="0">
              <a:spAutoFit/>
            </a:bodyPr>
            <a:lstStyle/>
            <a:p>
              <a:pPr algn="ctr">
                <a:lnSpc>
                  <a:spcPct val="125000"/>
                </a:lnSpc>
              </a:pPr>
              <a:r>
                <a:rPr lang="en-US"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Customer Service</a:t>
              </a:r>
            </a:p>
          </p:txBody>
        </p:sp>
      </p:grpSp>
      <p:grpSp>
        <p:nvGrpSpPr>
          <p:cNvPr id="25" name="Group 24">
            <a:extLst>
              <a:ext uri="{FF2B5EF4-FFF2-40B4-BE49-F238E27FC236}">
                <a16:creationId xmlns:a16="http://schemas.microsoft.com/office/drawing/2014/main" id="{67664B25-B4E7-EF45-F3D1-A15FF328AAE8}"/>
              </a:ext>
            </a:extLst>
          </p:cNvPr>
          <p:cNvGrpSpPr/>
          <p:nvPr/>
        </p:nvGrpSpPr>
        <p:grpSpPr>
          <a:xfrm>
            <a:off x="5570691" y="3288604"/>
            <a:ext cx="2637998" cy="728291"/>
            <a:chOff x="4739259" y="1440000"/>
            <a:chExt cx="1740741" cy="829907"/>
          </a:xfrm>
        </p:grpSpPr>
        <p:sp>
          <p:nvSpPr>
            <p:cNvPr id="26" name="Rounded Rectangle 64">
              <a:extLst>
                <a:ext uri="{FF2B5EF4-FFF2-40B4-BE49-F238E27FC236}">
                  <a16:creationId xmlns:a16="http://schemas.microsoft.com/office/drawing/2014/main" id="{88943A87-BC40-C9BD-FA28-A9118AA35A07}"/>
                </a:ext>
              </a:extLst>
            </p:cNvPr>
            <p:cNvSpPr/>
            <p:nvPr/>
          </p:nvSpPr>
          <p:spPr>
            <a:xfrm>
              <a:off x="4752000" y="1440000"/>
              <a:ext cx="1728000" cy="532800"/>
            </a:xfrm>
            <a:prstGeom prst="roundRect">
              <a:avLst>
                <a:gd name="adj" fmla="val 5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B9EFA4E-596B-B76B-6CE0-44287F7D553A}"/>
                </a:ext>
              </a:extLst>
            </p:cNvPr>
            <p:cNvSpPr txBox="1"/>
            <p:nvPr/>
          </p:nvSpPr>
          <p:spPr>
            <a:xfrm>
              <a:off x="4739259" y="1448057"/>
              <a:ext cx="1728002" cy="821850"/>
            </a:xfrm>
            <a:prstGeom prst="rect">
              <a:avLst/>
            </a:prstGeom>
            <a:noFill/>
          </p:spPr>
          <p:txBody>
            <a:bodyPr wrap="square" rtlCol="0">
              <a:spAutoFit/>
            </a:bodyPr>
            <a:lstStyle/>
            <a:p>
              <a:pPr algn="ctr">
                <a:lnSpc>
                  <a:spcPct val="125000"/>
                </a:lnSpc>
              </a:pPr>
              <a:r>
                <a:rPr lang="en-US"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Management Capability</a:t>
              </a:r>
            </a:p>
          </p:txBody>
        </p:sp>
      </p:grpSp>
      <p:cxnSp>
        <p:nvCxnSpPr>
          <p:cNvPr id="33" name="Straight Connector 32">
            <a:extLst>
              <a:ext uri="{FF2B5EF4-FFF2-40B4-BE49-F238E27FC236}">
                <a16:creationId xmlns:a16="http://schemas.microsoft.com/office/drawing/2014/main" id="{C492558D-E8C4-012C-F797-78A8C4397557}"/>
              </a:ext>
            </a:extLst>
          </p:cNvPr>
          <p:cNvCxnSpPr>
            <a:cxnSpLocks/>
          </p:cNvCxnSpPr>
          <p:nvPr/>
        </p:nvCxnSpPr>
        <p:spPr>
          <a:xfrm flipV="1">
            <a:off x="7767647" y="1592201"/>
            <a:ext cx="0" cy="87087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0B377C4-5E33-FF2F-7121-39597555E9F7}"/>
              </a:ext>
            </a:extLst>
          </p:cNvPr>
          <p:cNvCxnSpPr>
            <a:cxnSpLocks/>
          </p:cNvCxnSpPr>
          <p:nvPr/>
        </p:nvCxnSpPr>
        <p:spPr>
          <a:xfrm flipH="1">
            <a:off x="7767647" y="1593464"/>
            <a:ext cx="30374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FBFA298-2704-452D-B85A-59BBF56E39FC}"/>
              </a:ext>
            </a:extLst>
          </p:cNvPr>
          <p:cNvCxnSpPr>
            <a:cxnSpLocks/>
          </p:cNvCxnSpPr>
          <p:nvPr/>
        </p:nvCxnSpPr>
        <p:spPr>
          <a:xfrm flipH="1">
            <a:off x="7767647" y="2463071"/>
            <a:ext cx="30374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FEA8824C-6C43-0090-BD54-9BD09E93FB48}"/>
              </a:ext>
            </a:extLst>
          </p:cNvPr>
          <p:cNvGrpSpPr/>
          <p:nvPr/>
        </p:nvGrpSpPr>
        <p:grpSpPr>
          <a:xfrm>
            <a:off x="8071387" y="1379616"/>
            <a:ext cx="1406781" cy="461752"/>
            <a:chOff x="4752000" y="1438576"/>
            <a:chExt cx="1736847" cy="534224"/>
          </a:xfrm>
        </p:grpSpPr>
        <p:sp>
          <p:nvSpPr>
            <p:cNvPr id="47" name="Rounded Rectangle 48">
              <a:extLst>
                <a:ext uri="{FF2B5EF4-FFF2-40B4-BE49-F238E27FC236}">
                  <a16:creationId xmlns:a16="http://schemas.microsoft.com/office/drawing/2014/main" id="{65E12603-0B3F-BC29-05F4-76952A12D9C1}"/>
                </a:ext>
              </a:extLst>
            </p:cNvPr>
            <p:cNvSpPr/>
            <p:nvPr/>
          </p:nvSpPr>
          <p:spPr>
            <a:xfrm>
              <a:off x="4752000" y="1440000"/>
              <a:ext cx="1728000" cy="532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6C28075E-87CE-AFE1-B099-9C330ABEDA2D}"/>
                </a:ext>
              </a:extLst>
            </p:cNvPr>
            <p:cNvSpPr txBox="1"/>
            <p:nvPr/>
          </p:nvSpPr>
          <p:spPr>
            <a:xfrm>
              <a:off x="4760845" y="1438576"/>
              <a:ext cx="1728002" cy="432323"/>
            </a:xfrm>
            <a:prstGeom prst="rect">
              <a:avLst/>
            </a:prstGeom>
            <a:noFill/>
          </p:spPr>
          <p:txBody>
            <a:bodyPr wrap="square" rtlCol="0">
              <a:spAutoFit/>
            </a:bodyPr>
            <a:lstStyle/>
            <a:p>
              <a:pPr algn="ctr">
                <a:lnSpc>
                  <a:spcPct val="125000"/>
                </a:lnSpc>
              </a:pPr>
              <a:r>
                <a:rPr lang="en-US" altLang="zh-CN" sz="1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Revenue</a:t>
              </a:r>
              <a:endParaRPr lang="en-US" sz="1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grpSp>
      <p:grpSp>
        <p:nvGrpSpPr>
          <p:cNvPr id="52" name="Group 51">
            <a:extLst>
              <a:ext uri="{FF2B5EF4-FFF2-40B4-BE49-F238E27FC236}">
                <a16:creationId xmlns:a16="http://schemas.microsoft.com/office/drawing/2014/main" id="{AD9B2A79-0535-70DE-A778-B220EB427D61}"/>
              </a:ext>
            </a:extLst>
          </p:cNvPr>
          <p:cNvGrpSpPr/>
          <p:nvPr/>
        </p:nvGrpSpPr>
        <p:grpSpPr>
          <a:xfrm>
            <a:off x="8067803" y="2203303"/>
            <a:ext cx="1406781" cy="461754"/>
            <a:chOff x="4752000" y="1438574"/>
            <a:chExt cx="1736847" cy="534226"/>
          </a:xfrm>
        </p:grpSpPr>
        <p:sp>
          <p:nvSpPr>
            <p:cNvPr id="58" name="Rounded Rectangle 48">
              <a:extLst>
                <a:ext uri="{FF2B5EF4-FFF2-40B4-BE49-F238E27FC236}">
                  <a16:creationId xmlns:a16="http://schemas.microsoft.com/office/drawing/2014/main" id="{684CB34D-7776-7C9B-4A73-79E6FA336827}"/>
                </a:ext>
              </a:extLst>
            </p:cNvPr>
            <p:cNvSpPr/>
            <p:nvPr/>
          </p:nvSpPr>
          <p:spPr>
            <a:xfrm>
              <a:off x="4752000" y="1440000"/>
              <a:ext cx="1728000" cy="532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11F277D1-6BC2-6AFA-166D-DA8F644D33F0}"/>
                </a:ext>
              </a:extLst>
            </p:cNvPr>
            <p:cNvSpPr txBox="1"/>
            <p:nvPr/>
          </p:nvSpPr>
          <p:spPr>
            <a:xfrm>
              <a:off x="4760845" y="1438574"/>
              <a:ext cx="1728002" cy="432324"/>
            </a:xfrm>
            <a:prstGeom prst="rect">
              <a:avLst/>
            </a:prstGeom>
            <a:noFill/>
          </p:spPr>
          <p:txBody>
            <a:bodyPr wrap="square" rtlCol="0">
              <a:spAutoFit/>
            </a:bodyPr>
            <a:lstStyle/>
            <a:p>
              <a:pPr algn="ctr">
                <a:lnSpc>
                  <a:spcPct val="125000"/>
                </a:lnSpc>
              </a:pPr>
              <a:r>
                <a:rPr lang="en-US" sz="1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Cost</a:t>
              </a:r>
            </a:p>
          </p:txBody>
        </p:sp>
      </p:grpSp>
      <p:cxnSp>
        <p:nvCxnSpPr>
          <p:cNvPr id="74" name="Straight Connector 73">
            <a:extLst>
              <a:ext uri="{FF2B5EF4-FFF2-40B4-BE49-F238E27FC236}">
                <a16:creationId xmlns:a16="http://schemas.microsoft.com/office/drawing/2014/main" id="{CE43FF72-6089-44EA-2089-F10CFD7CA691}"/>
              </a:ext>
            </a:extLst>
          </p:cNvPr>
          <p:cNvCxnSpPr>
            <a:cxnSpLocks/>
          </p:cNvCxnSpPr>
          <p:nvPr/>
        </p:nvCxnSpPr>
        <p:spPr>
          <a:xfrm flipH="1">
            <a:off x="8187820" y="4388247"/>
            <a:ext cx="21312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D112BD2-4210-6512-EA2C-F3F493EE7140}"/>
              </a:ext>
            </a:extLst>
          </p:cNvPr>
          <p:cNvCxnSpPr>
            <a:cxnSpLocks/>
          </p:cNvCxnSpPr>
          <p:nvPr/>
        </p:nvCxnSpPr>
        <p:spPr>
          <a:xfrm flipH="1">
            <a:off x="5243418" y="6372520"/>
            <a:ext cx="30374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3D27B75-DC31-8ABD-DD01-14FE75FB730E}"/>
              </a:ext>
            </a:extLst>
          </p:cNvPr>
          <p:cNvGrpSpPr/>
          <p:nvPr/>
        </p:nvGrpSpPr>
        <p:grpSpPr>
          <a:xfrm>
            <a:off x="8359929" y="4117797"/>
            <a:ext cx="2596975" cy="457539"/>
            <a:chOff x="4721761" y="1381550"/>
            <a:chExt cx="1758239" cy="591250"/>
          </a:xfrm>
        </p:grpSpPr>
        <p:sp>
          <p:nvSpPr>
            <p:cNvPr id="7" name="Rounded Rectangle 64">
              <a:extLst>
                <a:ext uri="{FF2B5EF4-FFF2-40B4-BE49-F238E27FC236}">
                  <a16:creationId xmlns:a16="http://schemas.microsoft.com/office/drawing/2014/main" id="{DDFBFD2A-3F18-7CA6-A1D0-0A1BF1A2BAC9}"/>
                </a:ext>
              </a:extLst>
            </p:cNvPr>
            <p:cNvSpPr/>
            <p:nvPr/>
          </p:nvSpPr>
          <p:spPr>
            <a:xfrm>
              <a:off x="4752000" y="1440000"/>
              <a:ext cx="1728000" cy="532800"/>
            </a:xfrm>
            <a:prstGeom prst="roundRect">
              <a:avLst>
                <a:gd name="adj" fmla="val 5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D5407BE-C69A-72A0-8B4A-D7402F8154E9}"/>
                </a:ext>
              </a:extLst>
            </p:cNvPr>
            <p:cNvSpPr txBox="1"/>
            <p:nvPr/>
          </p:nvSpPr>
          <p:spPr>
            <a:xfrm>
              <a:off x="4721761" y="1381550"/>
              <a:ext cx="1728002" cy="524743"/>
            </a:xfrm>
            <a:prstGeom prst="rect">
              <a:avLst/>
            </a:prstGeom>
            <a:noFill/>
          </p:spPr>
          <p:txBody>
            <a:bodyPr wrap="square" rtlCol="0">
              <a:spAutoFit/>
            </a:bodyPr>
            <a:lstStyle/>
            <a:p>
              <a:pPr algn="ctr">
                <a:lnSpc>
                  <a:spcPct val="125000"/>
                </a:lnSpc>
              </a:pPr>
              <a:r>
                <a:rPr lang="en-US"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Competitors Name</a:t>
              </a:r>
            </a:p>
          </p:txBody>
        </p:sp>
      </p:grpSp>
      <p:grpSp>
        <p:nvGrpSpPr>
          <p:cNvPr id="12" name="Group 11">
            <a:extLst>
              <a:ext uri="{FF2B5EF4-FFF2-40B4-BE49-F238E27FC236}">
                <a16:creationId xmlns:a16="http://schemas.microsoft.com/office/drawing/2014/main" id="{4C31178C-8ECA-389E-F366-C4E4A81C49A5}"/>
              </a:ext>
            </a:extLst>
          </p:cNvPr>
          <p:cNvGrpSpPr/>
          <p:nvPr/>
        </p:nvGrpSpPr>
        <p:grpSpPr>
          <a:xfrm>
            <a:off x="8360724" y="5019614"/>
            <a:ext cx="2596975" cy="457539"/>
            <a:chOff x="4721761" y="1381550"/>
            <a:chExt cx="1758239" cy="591250"/>
          </a:xfrm>
        </p:grpSpPr>
        <p:sp>
          <p:nvSpPr>
            <p:cNvPr id="14" name="Rounded Rectangle 64">
              <a:extLst>
                <a:ext uri="{FF2B5EF4-FFF2-40B4-BE49-F238E27FC236}">
                  <a16:creationId xmlns:a16="http://schemas.microsoft.com/office/drawing/2014/main" id="{61E1DFC1-369D-4932-25B3-1F953C0CF329}"/>
                </a:ext>
              </a:extLst>
            </p:cNvPr>
            <p:cNvSpPr/>
            <p:nvPr/>
          </p:nvSpPr>
          <p:spPr>
            <a:xfrm>
              <a:off x="4752000" y="1440000"/>
              <a:ext cx="1728000" cy="532800"/>
            </a:xfrm>
            <a:prstGeom prst="roundRect">
              <a:avLst>
                <a:gd name="adj" fmla="val 5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EE7704E-9F88-838D-07A5-E5824C402AF6}"/>
                </a:ext>
              </a:extLst>
            </p:cNvPr>
            <p:cNvSpPr txBox="1"/>
            <p:nvPr/>
          </p:nvSpPr>
          <p:spPr>
            <a:xfrm>
              <a:off x="4721761" y="1381550"/>
              <a:ext cx="1728002" cy="524743"/>
            </a:xfrm>
            <a:prstGeom prst="rect">
              <a:avLst/>
            </a:prstGeom>
            <a:noFill/>
          </p:spPr>
          <p:txBody>
            <a:bodyPr wrap="square" rtlCol="0">
              <a:spAutoFit/>
            </a:bodyPr>
            <a:lstStyle/>
            <a:p>
              <a:pPr algn="ctr">
                <a:lnSpc>
                  <a:spcPct val="125000"/>
                </a:lnSpc>
              </a:pPr>
              <a:r>
                <a:rPr lang="en-US"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Competitors Number</a:t>
              </a:r>
            </a:p>
          </p:txBody>
        </p:sp>
      </p:grpSp>
      <p:grpSp>
        <p:nvGrpSpPr>
          <p:cNvPr id="16" name="Group 15">
            <a:extLst>
              <a:ext uri="{FF2B5EF4-FFF2-40B4-BE49-F238E27FC236}">
                <a16:creationId xmlns:a16="http://schemas.microsoft.com/office/drawing/2014/main" id="{03D27B75-DC31-8ABD-DD01-14FE75FB730E}"/>
              </a:ext>
            </a:extLst>
          </p:cNvPr>
          <p:cNvGrpSpPr/>
          <p:nvPr/>
        </p:nvGrpSpPr>
        <p:grpSpPr>
          <a:xfrm>
            <a:off x="5503517" y="6123395"/>
            <a:ext cx="2596975" cy="457539"/>
            <a:chOff x="4721761" y="1381550"/>
            <a:chExt cx="1758239" cy="591250"/>
          </a:xfrm>
        </p:grpSpPr>
        <p:sp>
          <p:nvSpPr>
            <p:cNvPr id="17" name="Rounded Rectangle 16">
              <a:extLst>
                <a:ext uri="{FF2B5EF4-FFF2-40B4-BE49-F238E27FC236}">
                  <a16:creationId xmlns:a16="http://schemas.microsoft.com/office/drawing/2014/main" id="{DDFBFD2A-3F18-7CA6-A1D0-0A1BF1A2BAC9}"/>
                </a:ext>
              </a:extLst>
            </p:cNvPr>
            <p:cNvSpPr/>
            <p:nvPr/>
          </p:nvSpPr>
          <p:spPr>
            <a:xfrm>
              <a:off x="4752000" y="1440000"/>
              <a:ext cx="1728000" cy="532800"/>
            </a:xfrm>
            <a:prstGeom prst="roundRect">
              <a:avLst>
                <a:gd name="adj" fmla="val 5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Times New Roman" panose="02020603050405020304" pitchFamily="18" charset="0"/>
                <a:cs typeface="Times New Roman" panose="02020603050405020304" pitchFamily="18" charset="0"/>
              </a:endParaRPr>
            </a:p>
          </p:txBody>
        </p:sp>
        <p:sp>
          <p:nvSpPr>
            <p:cNvPr id="18" name="TextBox 7">
              <a:extLst>
                <a:ext uri="{FF2B5EF4-FFF2-40B4-BE49-F238E27FC236}">
                  <a16:creationId xmlns:a16="http://schemas.microsoft.com/office/drawing/2014/main" id="{FD5407BE-C69A-72A0-8B4A-D7402F8154E9}"/>
                </a:ext>
              </a:extLst>
            </p:cNvPr>
            <p:cNvSpPr txBox="1"/>
            <p:nvPr/>
          </p:nvSpPr>
          <p:spPr>
            <a:xfrm>
              <a:off x="4721761" y="1381550"/>
              <a:ext cx="1728002" cy="5247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en-US"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Policy and Regulation</a:t>
              </a:r>
            </a:p>
          </p:txBody>
        </p:sp>
      </p:grpSp>
    </p:spTree>
    <p:extLst>
      <p:ext uri="{BB962C8B-B14F-4D97-AF65-F5344CB8AC3E}">
        <p14:creationId xmlns:p14="http://schemas.microsoft.com/office/powerpoint/2010/main" val="2715315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73406" y="1217269"/>
            <a:ext cx="11665743" cy="5572362"/>
          </a:xfrm>
          <a:prstGeom prst="rect">
            <a:avLst/>
          </a:prstGeom>
          <a:solidFill>
            <a:schemeClr val="accent1"/>
          </a:solidFill>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n>
                <a:solidFill>
                  <a:schemeClr val="bg1">
                    <a:lumMod val="85000"/>
                  </a:schemeClr>
                </a:solidFill>
              </a:ln>
              <a:solidFill>
                <a:schemeClr val="bg1"/>
              </a:solidFill>
              <a:latin typeface="Times New Roman" panose="02020603050405020304" pitchFamily="18" charset="0"/>
              <a:cs typeface="Times New Roman" panose="02020603050405020304" pitchFamily="18" charset="0"/>
            </a:endParaRPr>
          </a:p>
        </p:txBody>
      </p:sp>
      <p:cxnSp>
        <p:nvCxnSpPr>
          <p:cNvPr id="44" name="直接连接符 43"/>
          <p:cNvCxnSpPr/>
          <p:nvPr/>
        </p:nvCxnSpPr>
        <p:spPr>
          <a:xfrm flipH="1">
            <a:off x="5614476" y="968531"/>
            <a:ext cx="7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4295916-E370-9952-21EF-8DCC9B80D375}"/>
              </a:ext>
            </a:extLst>
          </p:cNvPr>
          <p:cNvCxnSpPr>
            <a:cxnSpLocks/>
          </p:cNvCxnSpPr>
          <p:nvPr/>
        </p:nvCxnSpPr>
        <p:spPr>
          <a:xfrm flipV="1">
            <a:off x="7239479" y="3146879"/>
            <a:ext cx="0" cy="317672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17FABB4-1F01-43D2-C80E-18A2D705BF02}"/>
              </a:ext>
            </a:extLst>
          </p:cNvPr>
          <p:cNvCxnSpPr>
            <a:cxnSpLocks/>
          </p:cNvCxnSpPr>
          <p:nvPr/>
        </p:nvCxnSpPr>
        <p:spPr>
          <a:xfrm flipV="1">
            <a:off x="9553652" y="3146879"/>
            <a:ext cx="8115" cy="600362"/>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54F170A-A400-C6B4-929C-737D27C6F61B}"/>
              </a:ext>
            </a:extLst>
          </p:cNvPr>
          <p:cNvCxnSpPr>
            <a:cxnSpLocks/>
            <a:endCxn id="105" idx="2"/>
          </p:cNvCxnSpPr>
          <p:nvPr/>
        </p:nvCxnSpPr>
        <p:spPr>
          <a:xfrm flipH="1" flipV="1">
            <a:off x="7967080" y="2286751"/>
            <a:ext cx="2" cy="4335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34D61AA-FF7A-232D-8CD1-C51C6D1D319E}"/>
              </a:ext>
            </a:extLst>
          </p:cNvPr>
          <p:cNvCxnSpPr/>
          <p:nvPr/>
        </p:nvCxnSpPr>
        <p:spPr>
          <a:xfrm flipV="1">
            <a:off x="10352922" y="2463393"/>
            <a:ext cx="0" cy="259894"/>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A5EB52-A1D0-AEA7-0563-A2D73190EDCC}"/>
              </a:ext>
            </a:extLst>
          </p:cNvPr>
          <p:cNvCxnSpPr>
            <a:cxnSpLocks/>
          </p:cNvCxnSpPr>
          <p:nvPr/>
        </p:nvCxnSpPr>
        <p:spPr>
          <a:xfrm flipH="1">
            <a:off x="7231363" y="3749558"/>
            <a:ext cx="276212" cy="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6AEB694-29EB-4EF9-AEF2-060B8EA19CF1}"/>
              </a:ext>
            </a:extLst>
          </p:cNvPr>
          <p:cNvCxnSpPr>
            <a:cxnSpLocks/>
          </p:cNvCxnSpPr>
          <p:nvPr/>
        </p:nvCxnSpPr>
        <p:spPr>
          <a:xfrm flipH="1">
            <a:off x="7218330" y="4481798"/>
            <a:ext cx="276212" cy="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D80B546-9082-4479-A8B3-1F8E601EBB27}"/>
              </a:ext>
            </a:extLst>
          </p:cNvPr>
          <p:cNvCxnSpPr>
            <a:cxnSpLocks/>
          </p:cNvCxnSpPr>
          <p:nvPr/>
        </p:nvCxnSpPr>
        <p:spPr>
          <a:xfrm flipH="1">
            <a:off x="7231363" y="5117832"/>
            <a:ext cx="276212" cy="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D5F0715-B2DF-F345-F1A9-923B915789C3}"/>
              </a:ext>
            </a:extLst>
          </p:cNvPr>
          <p:cNvCxnSpPr>
            <a:cxnSpLocks/>
          </p:cNvCxnSpPr>
          <p:nvPr/>
        </p:nvCxnSpPr>
        <p:spPr>
          <a:xfrm flipH="1">
            <a:off x="9553652" y="3749558"/>
            <a:ext cx="276212" cy="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FD3387-40D1-02C1-05A8-7036ACD1D51F}"/>
              </a:ext>
            </a:extLst>
          </p:cNvPr>
          <p:cNvCxnSpPr>
            <a:cxnSpLocks/>
          </p:cNvCxnSpPr>
          <p:nvPr/>
        </p:nvCxnSpPr>
        <p:spPr>
          <a:xfrm flipH="1">
            <a:off x="7231363" y="5753865"/>
            <a:ext cx="276212" cy="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F676A45C-FB4B-DCF0-4320-F01633D0A5AF}"/>
              </a:ext>
            </a:extLst>
          </p:cNvPr>
          <p:cNvGrpSpPr/>
          <p:nvPr/>
        </p:nvGrpSpPr>
        <p:grpSpPr>
          <a:xfrm>
            <a:off x="6862231" y="1705421"/>
            <a:ext cx="2209698" cy="581329"/>
            <a:chOff x="4901950" y="1366347"/>
            <a:chExt cx="1428099" cy="670770"/>
          </a:xfrm>
        </p:grpSpPr>
        <p:sp>
          <p:nvSpPr>
            <p:cNvPr id="105" name="Rounded Rectangle 76">
              <a:extLst>
                <a:ext uri="{FF2B5EF4-FFF2-40B4-BE49-F238E27FC236}">
                  <a16:creationId xmlns:a16="http://schemas.microsoft.com/office/drawing/2014/main" id="{B258502E-4A18-673C-162D-1612296CCF73}"/>
                </a:ext>
              </a:extLst>
            </p:cNvPr>
            <p:cNvSpPr/>
            <p:nvPr/>
          </p:nvSpPr>
          <p:spPr>
            <a:xfrm>
              <a:off x="4901950" y="1392429"/>
              <a:ext cx="1428099" cy="644688"/>
            </a:xfrm>
            <a:prstGeom prst="roundRect">
              <a:avLst>
                <a:gd name="adj" fmla="val 50000"/>
              </a:avLst>
            </a:prstGeom>
            <a:gradFill>
              <a:gsLst>
                <a:gs pos="6000">
                  <a:schemeClr val="accent3"/>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6" name="TextBox 105">
              <a:extLst>
                <a:ext uri="{FF2B5EF4-FFF2-40B4-BE49-F238E27FC236}">
                  <a16:creationId xmlns:a16="http://schemas.microsoft.com/office/drawing/2014/main" id="{8DC07CA8-FD39-7B9F-A89A-A88159E63A64}"/>
                </a:ext>
              </a:extLst>
            </p:cNvPr>
            <p:cNvSpPr txBox="1"/>
            <p:nvPr/>
          </p:nvSpPr>
          <p:spPr>
            <a:xfrm>
              <a:off x="5085898" y="1366347"/>
              <a:ext cx="1060210" cy="586483"/>
            </a:xfrm>
            <a:prstGeom prst="rect">
              <a:avLst/>
            </a:prstGeom>
            <a:noFill/>
          </p:spPr>
          <p:txBody>
            <a:bodyPr wrap="square" rtlCol="0">
              <a:spAutoFit/>
            </a:bodyPr>
            <a:lstStyle/>
            <a:p>
              <a:pPr algn="ctr">
                <a:lnSpc>
                  <a:spcPct val="125000"/>
                </a:lnSpc>
              </a:pPr>
              <a:r>
                <a:rPr lang="en-US" sz="2400"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rPr>
                <a:t>Cost</a:t>
              </a:r>
              <a:endParaRPr lang="en-US" sz="2800"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endParaRPr>
            </a:p>
          </p:txBody>
        </p:sp>
      </p:grpSp>
      <p:grpSp>
        <p:nvGrpSpPr>
          <p:cNvPr id="107" name="Group 106">
            <a:extLst>
              <a:ext uri="{FF2B5EF4-FFF2-40B4-BE49-F238E27FC236}">
                <a16:creationId xmlns:a16="http://schemas.microsoft.com/office/drawing/2014/main" id="{B19F47E5-15CF-9BCA-B9E0-D45CC7B2E7C6}"/>
              </a:ext>
            </a:extLst>
          </p:cNvPr>
          <p:cNvGrpSpPr/>
          <p:nvPr/>
        </p:nvGrpSpPr>
        <p:grpSpPr>
          <a:xfrm>
            <a:off x="7030004" y="2723280"/>
            <a:ext cx="2008820" cy="461754"/>
            <a:chOff x="4751999" y="1440000"/>
            <a:chExt cx="1728002" cy="532800"/>
          </a:xfrm>
        </p:grpSpPr>
        <p:sp>
          <p:nvSpPr>
            <p:cNvPr id="108" name="Rounded Rectangle 74">
              <a:extLst>
                <a:ext uri="{FF2B5EF4-FFF2-40B4-BE49-F238E27FC236}">
                  <a16:creationId xmlns:a16="http://schemas.microsoft.com/office/drawing/2014/main" id="{1970BCDB-8478-45F5-005E-B734B9423436}"/>
                </a:ext>
              </a:extLst>
            </p:cNvPr>
            <p:cNvSpPr/>
            <p:nvPr/>
          </p:nvSpPr>
          <p:spPr>
            <a:xfrm>
              <a:off x="4752000" y="1440000"/>
              <a:ext cx="1728000" cy="5328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09" name="TextBox 108">
              <a:extLst>
                <a:ext uri="{FF2B5EF4-FFF2-40B4-BE49-F238E27FC236}">
                  <a16:creationId xmlns:a16="http://schemas.microsoft.com/office/drawing/2014/main" id="{D2DF3C53-65BA-789F-237F-14D60051C1EA}"/>
                </a:ext>
              </a:extLst>
            </p:cNvPr>
            <p:cNvSpPr txBox="1"/>
            <p:nvPr/>
          </p:nvSpPr>
          <p:spPr>
            <a:xfrm>
              <a:off x="4751999" y="1473982"/>
              <a:ext cx="1728002" cy="434074"/>
            </a:xfrm>
            <a:prstGeom prst="rect">
              <a:avLst/>
            </a:prstGeom>
            <a:noFill/>
          </p:spPr>
          <p:txBody>
            <a:bodyPr wrap="square" rtlCol="0" anchor="ctr">
              <a:spAutoFit/>
            </a:bodyPr>
            <a:lstStyle/>
            <a:p>
              <a:pPr algn="ctr">
                <a:lnSpc>
                  <a:spcPct val="125000"/>
                </a:lnSpc>
              </a:pPr>
              <a:r>
                <a:rPr lang="en-US" sz="1600"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rPr>
                <a:t>Variable Cost</a:t>
              </a:r>
            </a:p>
          </p:txBody>
        </p:sp>
      </p:grpSp>
      <p:grpSp>
        <p:nvGrpSpPr>
          <p:cNvPr id="113" name="Group 112">
            <a:extLst>
              <a:ext uri="{FF2B5EF4-FFF2-40B4-BE49-F238E27FC236}">
                <a16:creationId xmlns:a16="http://schemas.microsoft.com/office/drawing/2014/main" id="{7061E936-E7DD-F24B-FC59-BC5FDD7A6442}"/>
              </a:ext>
            </a:extLst>
          </p:cNvPr>
          <p:cNvGrpSpPr/>
          <p:nvPr/>
        </p:nvGrpSpPr>
        <p:grpSpPr>
          <a:xfrm>
            <a:off x="9356883" y="2723280"/>
            <a:ext cx="2008820" cy="461754"/>
            <a:chOff x="4751999" y="1440000"/>
            <a:chExt cx="1728002" cy="532800"/>
          </a:xfrm>
        </p:grpSpPr>
        <p:sp>
          <p:nvSpPr>
            <p:cNvPr id="114" name="Rounded Rectangle 70">
              <a:extLst>
                <a:ext uri="{FF2B5EF4-FFF2-40B4-BE49-F238E27FC236}">
                  <a16:creationId xmlns:a16="http://schemas.microsoft.com/office/drawing/2014/main" id="{A60F7ED7-7492-CD2A-BA1C-0646339754B8}"/>
                </a:ext>
              </a:extLst>
            </p:cNvPr>
            <p:cNvSpPr/>
            <p:nvPr/>
          </p:nvSpPr>
          <p:spPr>
            <a:xfrm>
              <a:off x="4752000" y="1440000"/>
              <a:ext cx="1728000" cy="5328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EE8D9233-BF63-34E5-99BA-46CC3AC70902}"/>
                </a:ext>
              </a:extLst>
            </p:cNvPr>
            <p:cNvSpPr txBox="1"/>
            <p:nvPr/>
          </p:nvSpPr>
          <p:spPr>
            <a:xfrm>
              <a:off x="4751999" y="1473982"/>
              <a:ext cx="1728002" cy="434074"/>
            </a:xfrm>
            <a:prstGeom prst="rect">
              <a:avLst/>
            </a:prstGeom>
            <a:noFill/>
          </p:spPr>
          <p:txBody>
            <a:bodyPr wrap="square" rtlCol="0" anchor="ctr">
              <a:spAutoFit/>
            </a:bodyPr>
            <a:lstStyle/>
            <a:p>
              <a:pPr algn="ctr">
                <a:lnSpc>
                  <a:spcPct val="125000"/>
                </a:lnSpc>
              </a:pPr>
              <a:r>
                <a:rPr lang="en-US" sz="1600"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rPr>
                <a:t>Fixed Cost</a:t>
              </a:r>
            </a:p>
          </p:txBody>
        </p:sp>
      </p:grpSp>
      <p:grpSp>
        <p:nvGrpSpPr>
          <p:cNvPr id="125" name="Group 124">
            <a:extLst>
              <a:ext uri="{FF2B5EF4-FFF2-40B4-BE49-F238E27FC236}">
                <a16:creationId xmlns:a16="http://schemas.microsoft.com/office/drawing/2014/main" id="{16D7FA49-D586-213E-3248-68F2F3256F15}"/>
              </a:ext>
            </a:extLst>
          </p:cNvPr>
          <p:cNvGrpSpPr/>
          <p:nvPr/>
        </p:nvGrpSpPr>
        <p:grpSpPr>
          <a:xfrm>
            <a:off x="7501239" y="4194203"/>
            <a:ext cx="1551719" cy="536044"/>
            <a:chOff x="4747283" y="1395979"/>
            <a:chExt cx="1732717" cy="618516"/>
          </a:xfrm>
        </p:grpSpPr>
        <p:sp>
          <p:nvSpPr>
            <p:cNvPr id="126" name="Rounded Rectangle 62">
              <a:extLst>
                <a:ext uri="{FF2B5EF4-FFF2-40B4-BE49-F238E27FC236}">
                  <a16:creationId xmlns:a16="http://schemas.microsoft.com/office/drawing/2014/main" id="{3A7393B2-2593-A585-249C-ADF6EFA54447}"/>
                </a:ext>
              </a:extLst>
            </p:cNvPr>
            <p:cNvSpPr/>
            <p:nvPr/>
          </p:nvSpPr>
          <p:spPr>
            <a:xfrm>
              <a:off x="4752000" y="1440000"/>
              <a:ext cx="1728000" cy="532800"/>
            </a:xfrm>
            <a:prstGeom prst="roundRect">
              <a:avLst>
                <a:gd name="adj" fmla="val 50000"/>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id="{F5CE92E4-402B-9F5C-DD99-28F7C61D0432}"/>
                </a:ext>
              </a:extLst>
            </p:cNvPr>
            <p:cNvSpPr txBox="1"/>
            <p:nvPr/>
          </p:nvSpPr>
          <p:spPr>
            <a:xfrm>
              <a:off x="4747283" y="1395979"/>
              <a:ext cx="1728002" cy="618516"/>
            </a:xfrm>
            <a:prstGeom prst="rect">
              <a:avLst/>
            </a:prstGeom>
            <a:noFill/>
          </p:spPr>
          <p:txBody>
            <a:bodyPr wrap="square" rtlCol="0">
              <a:spAutoFit/>
            </a:bodyPr>
            <a:lstStyle/>
            <a:p>
              <a:pPr algn="ctr">
                <a:lnSpc>
                  <a:spcPct val="125000"/>
                </a:lnSpc>
              </a:pPr>
              <a:r>
                <a:rPr lang="en-US" sz="12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Depreciation, Insurance, Other</a:t>
              </a:r>
            </a:p>
          </p:txBody>
        </p:sp>
      </p:grpSp>
      <p:grpSp>
        <p:nvGrpSpPr>
          <p:cNvPr id="134" name="Group 133">
            <a:extLst>
              <a:ext uri="{FF2B5EF4-FFF2-40B4-BE49-F238E27FC236}">
                <a16:creationId xmlns:a16="http://schemas.microsoft.com/office/drawing/2014/main" id="{6503F878-73BC-C80F-B5E3-4649798D8B84}"/>
              </a:ext>
            </a:extLst>
          </p:cNvPr>
          <p:cNvGrpSpPr/>
          <p:nvPr/>
        </p:nvGrpSpPr>
        <p:grpSpPr>
          <a:xfrm>
            <a:off x="7510265" y="4834486"/>
            <a:ext cx="1551721" cy="536044"/>
            <a:chOff x="4747281" y="1397199"/>
            <a:chExt cx="1732719" cy="618516"/>
          </a:xfrm>
        </p:grpSpPr>
        <p:sp>
          <p:nvSpPr>
            <p:cNvPr id="135" name="Rounded Rectangle 56">
              <a:extLst>
                <a:ext uri="{FF2B5EF4-FFF2-40B4-BE49-F238E27FC236}">
                  <a16:creationId xmlns:a16="http://schemas.microsoft.com/office/drawing/2014/main" id="{9DECC6DF-37DA-D1AA-8011-2EBBFA7760CA}"/>
                </a:ext>
              </a:extLst>
            </p:cNvPr>
            <p:cNvSpPr/>
            <p:nvPr/>
          </p:nvSpPr>
          <p:spPr>
            <a:xfrm>
              <a:off x="4752000" y="1440000"/>
              <a:ext cx="1728000" cy="532800"/>
            </a:xfrm>
            <a:prstGeom prst="roundRect">
              <a:avLst>
                <a:gd name="adj" fmla="val 50000"/>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6" name="TextBox 135">
              <a:extLst>
                <a:ext uri="{FF2B5EF4-FFF2-40B4-BE49-F238E27FC236}">
                  <a16:creationId xmlns:a16="http://schemas.microsoft.com/office/drawing/2014/main" id="{E11E63E3-074F-DC6D-A2EC-AD3270A4407B}"/>
                </a:ext>
              </a:extLst>
            </p:cNvPr>
            <p:cNvSpPr txBox="1"/>
            <p:nvPr/>
          </p:nvSpPr>
          <p:spPr>
            <a:xfrm>
              <a:off x="4747281" y="1397199"/>
              <a:ext cx="1728002" cy="618516"/>
            </a:xfrm>
            <a:prstGeom prst="rect">
              <a:avLst/>
            </a:prstGeom>
            <a:noFill/>
          </p:spPr>
          <p:txBody>
            <a:bodyPr wrap="square" rtlCol="0">
              <a:spAutoFit/>
            </a:bodyPr>
            <a:lstStyle/>
            <a:p>
              <a:pPr algn="ctr">
                <a:lnSpc>
                  <a:spcPct val="125000"/>
                </a:lnSpc>
              </a:pPr>
              <a:r>
                <a:rPr lang="en-US" sz="12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Airport Operation Cost</a:t>
              </a:r>
            </a:p>
          </p:txBody>
        </p:sp>
      </p:grpSp>
      <p:sp>
        <p:nvSpPr>
          <p:cNvPr id="141" name="Rounded Rectangle 52">
            <a:extLst>
              <a:ext uri="{FF2B5EF4-FFF2-40B4-BE49-F238E27FC236}">
                <a16:creationId xmlns:a16="http://schemas.microsoft.com/office/drawing/2014/main" id="{4EBE4D14-10F5-4731-5052-039303192451}"/>
              </a:ext>
            </a:extLst>
          </p:cNvPr>
          <p:cNvSpPr/>
          <p:nvPr/>
        </p:nvSpPr>
        <p:spPr>
          <a:xfrm>
            <a:off x="523195" y="2492403"/>
            <a:ext cx="2008818" cy="46175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grpSp>
        <p:nvGrpSpPr>
          <p:cNvPr id="146" name="Group 145">
            <a:extLst>
              <a:ext uri="{FF2B5EF4-FFF2-40B4-BE49-F238E27FC236}">
                <a16:creationId xmlns:a16="http://schemas.microsoft.com/office/drawing/2014/main" id="{90685F24-CD88-6DAC-B5B1-281A57D70B47}"/>
              </a:ext>
            </a:extLst>
          </p:cNvPr>
          <p:cNvGrpSpPr/>
          <p:nvPr/>
        </p:nvGrpSpPr>
        <p:grpSpPr>
          <a:xfrm>
            <a:off x="7524433" y="5507837"/>
            <a:ext cx="1547497" cy="461757"/>
            <a:chOff x="4751999" y="1440000"/>
            <a:chExt cx="1728002" cy="532800"/>
          </a:xfrm>
        </p:grpSpPr>
        <p:sp>
          <p:nvSpPr>
            <p:cNvPr id="147" name="Rounded Rectangle 48">
              <a:extLst>
                <a:ext uri="{FF2B5EF4-FFF2-40B4-BE49-F238E27FC236}">
                  <a16:creationId xmlns:a16="http://schemas.microsoft.com/office/drawing/2014/main" id="{51AAB65A-23AE-6ACA-E047-7A43FE808CA1}"/>
                </a:ext>
              </a:extLst>
            </p:cNvPr>
            <p:cNvSpPr/>
            <p:nvPr/>
          </p:nvSpPr>
          <p:spPr>
            <a:xfrm>
              <a:off x="4752000" y="1440000"/>
              <a:ext cx="1728000" cy="532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8" name="TextBox 147">
              <a:extLst>
                <a:ext uri="{FF2B5EF4-FFF2-40B4-BE49-F238E27FC236}">
                  <a16:creationId xmlns:a16="http://schemas.microsoft.com/office/drawing/2014/main" id="{D6B7657D-A616-C740-C937-DCB643336B33}"/>
                </a:ext>
              </a:extLst>
            </p:cNvPr>
            <p:cNvSpPr txBox="1"/>
            <p:nvPr/>
          </p:nvSpPr>
          <p:spPr>
            <a:xfrm>
              <a:off x="4751999" y="1523622"/>
              <a:ext cx="1728002" cy="352170"/>
            </a:xfrm>
            <a:prstGeom prst="rect">
              <a:avLst/>
            </a:prstGeom>
            <a:noFill/>
          </p:spPr>
          <p:txBody>
            <a:bodyPr wrap="square" rtlCol="0">
              <a:spAutoFit/>
            </a:bodyPr>
            <a:lstStyle/>
            <a:p>
              <a:pPr algn="ctr">
                <a:lnSpc>
                  <a:spcPct val="125000"/>
                </a:lnSpc>
              </a:pPr>
              <a:r>
                <a:rPr lang="en-US" sz="12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Delay Cost</a:t>
              </a:r>
            </a:p>
          </p:txBody>
        </p:sp>
      </p:grpSp>
      <p:cxnSp>
        <p:nvCxnSpPr>
          <p:cNvPr id="155" name="Straight Connector 154">
            <a:extLst>
              <a:ext uri="{FF2B5EF4-FFF2-40B4-BE49-F238E27FC236}">
                <a16:creationId xmlns:a16="http://schemas.microsoft.com/office/drawing/2014/main" id="{001F225F-3DEC-4F45-0710-3766F7E9C496}"/>
              </a:ext>
            </a:extLst>
          </p:cNvPr>
          <p:cNvCxnSpPr>
            <a:cxnSpLocks/>
          </p:cNvCxnSpPr>
          <p:nvPr/>
        </p:nvCxnSpPr>
        <p:spPr>
          <a:xfrm>
            <a:off x="7967080" y="2463393"/>
            <a:ext cx="2394213"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3D717B9-3556-5D51-C31B-BD29AEE06C3C}"/>
              </a:ext>
            </a:extLst>
          </p:cNvPr>
          <p:cNvCxnSpPr>
            <a:cxnSpLocks/>
          </p:cNvCxnSpPr>
          <p:nvPr/>
        </p:nvCxnSpPr>
        <p:spPr>
          <a:xfrm flipV="1">
            <a:off x="-1429897" y="3229449"/>
            <a:ext cx="0" cy="60267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FD4D73A-83F4-0CDE-FB77-C68A630B80FE}"/>
              </a:ext>
            </a:extLst>
          </p:cNvPr>
          <p:cNvCxnSpPr/>
          <p:nvPr/>
        </p:nvCxnSpPr>
        <p:spPr>
          <a:xfrm flipV="1">
            <a:off x="2957724" y="2589079"/>
            <a:ext cx="0" cy="259894"/>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14A9F15-117D-0ADA-3117-BA1D7D5E958D}"/>
              </a:ext>
            </a:extLst>
          </p:cNvPr>
          <p:cNvCxnSpPr>
            <a:cxnSpLocks/>
          </p:cNvCxnSpPr>
          <p:nvPr/>
        </p:nvCxnSpPr>
        <p:spPr>
          <a:xfrm flipV="1">
            <a:off x="4232927" y="2283354"/>
            <a:ext cx="0" cy="31724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BECBF10-7590-CA95-185D-B3C7484E006F}"/>
              </a:ext>
            </a:extLst>
          </p:cNvPr>
          <p:cNvCxnSpPr>
            <a:cxnSpLocks/>
          </p:cNvCxnSpPr>
          <p:nvPr/>
        </p:nvCxnSpPr>
        <p:spPr>
          <a:xfrm flipV="1">
            <a:off x="2961609" y="2589079"/>
            <a:ext cx="2535182" cy="78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83B5CD5-C142-E60C-89EF-D07C42F307CE}"/>
              </a:ext>
            </a:extLst>
          </p:cNvPr>
          <p:cNvCxnSpPr>
            <a:cxnSpLocks/>
          </p:cNvCxnSpPr>
          <p:nvPr/>
        </p:nvCxnSpPr>
        <p:spPr>
          <a:xfrm flipH="1">
            <a:off x="-1438013" y="3832128"/>
            <a:ext cx="276212" cy="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ADA13352-87FA-F080-0F69-0294E39B42D1}"/>
              </a:ext>
            </a:extLst>
          </p:cNvPr>
          <p:cNvGrpSpPr/>
          <p:nvPr/>
        </p:nvGrpSpPr>
        <p:grpSpPr>
          <a:xfrm>
            <a:off x="3272732" y="1704362"/>
            <a:ext cx="2209698" cy="581329"/>
            <a:chOff x="4901950" y="1366347"/>
            <a:chExt cx="1428099" cy="670770"/>
          </a:xfrm>
        </p:grpSpPr>
        <p:sp>
          <p:nvSpPr>
            <p:cNvPr id="188" name="Rounded Rectangle 76">
              <a:extLst>
                <a:ext uri="{FF2B5EF4-FFF2-40B4-BE49-F238E27FC236}">
                  <a16:creationId xmlns:a16="http://schemas.microsoft.com/office/drawing/2014/main" id="{FB14445B-C311-21ED-F4F3-FF4E936AC941}"/>
                </a:ext>
              </a:extLst>
            </p:cNvPr>
            <p:cNvSpPr/>
            <p:nvPr/>
          </p:nvSpPr>
          <p:spPr>
            <a:xfrm>
              <a:off x="4901950" y="1392429"/>
              <a:ext cx="1428099" cy="644688"/>
            </a:xfrm>
            <a:prstGeom prst="roundRect">
              <a:avLst>
                <a:gd name="adj" fmla="val 50000"/>
              </a:avLst>
            </a:prstGeom>
            <a:gradFill>
              <a:gsLst>
                <a:gs pos="6000">
                  <a:schemeClr val="accent3"/>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9" name="TextBox 188">
              <a:extLst>
                <a:ext uri="{FF2B5EF4-FFF2-40B4-BE49-F238E27FC236}">
                  <a16:creationId xmlns:a16="http://schemas.microsoft.com/office/drawing/2014/main" id="{EDA9269D-AEC0-A05C-31B6-674DA1A175CF}"/>
                </a:ext>
              </a:extLst>
            </p:cNvPr>
            <p:cNvSpPr txBox="1"/>
            <p:nvPr/>
          </p:nvSpPr>
          <p:spPr>
            <a:xfrm>
              <a:off x="5085898" y="1366347"/>
              <a:ext cx="1060210" cy="586483"/>
            </a:xfrm>
            <a:prstGeom prst="rect">
              <a:avLst/>
            </a:prstGeom>
            <a:noFill/>
          </p:spPr>
          <p:txBody>
            <a:bodyPr wrap="square" rtlCol="0">
              <a:spAutoFit/>
            </a:bodyPr>
            <a:lstStyle/>
            <a:p>
              <a:pPr algn="ctr">
                <a:lnSpc>
                  <a:spcPct val="125000"/>
                </a:lnSpc>
              </a:pPr>
              <a:r>
                <a:rPr lang="en-US" sz="2400"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rPr>
                <a:t>Revenue</a:t>
              </a:r>
              <a:endParaRPr lang="en-US" sz="2800"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endParaRPr>
            </a:p>
          </p:txBody>
        </p:sp>
      </p:grpSp>
      <p:grpSp>
        <p:nvGrpSpPr>
          <p:cNvPr id="190" name="Group 189">
            <a:extLst>
              <a:ext uri="{FF2B5EF4-FFF2-40B4-BE49-F238E27FC236}">
                <a16:creationId xmlns:a16="http://schemas.microsoft.com/office/drawing/2014/main" id="{F458EEA1-B1B2-4763-C56C-00031E3F83DD}"/>
              </a:ext>
            </a:extLst>
          </p:cNvPr>
          <p:cNvGrpSpPr/>
          <p:nvPr/>
        </p:nvGrpSpPr>
        <p:grpSpPr>
          <a:xfrm>
            <a:off x="4538694" y="2838289"/>
            <a:ext cx="1889889" cy="461754"/>
            <a:chOff x="4751999" y="1440000"/>
            <a:chExt cx="1728002" cy="532800"/>
          </a:xfrm>
        </p:grpSpPr>
        <p:sp>
          <p:nvSpPr>
            <p:cNvPr id="191" name="Rounded Rectangle 74">
              <a:extLst>
                <a:ext uri="{FF2B5EF4-FFF2-40B4-BE49-F238E27FC236}">
                  <a16:creationId xmlns:a16="http://schemas.microsoft.com/office/drawing/2014/main" id="{F034A02F-8BBB-9062-B760-101FE389E8F0}"/>
                </a:ext>
              </a:extLst>
            </p:cNvPr>
            <p:cNvSpPr/>
            <p:nvPr/>
          </p:nvSpPr>
          <p:spPr>
            <a:xfrm>
              <a:off x="4752000" y="1440000"/>
              <a:ext cx="1728000" cy="5328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92" name="TextBox 191">
              <a:extLst>
                <a:ext uri="{FF2B5EF4-FFF2-40B4-BE49-F238E27FC236}">
                  <a16:creationId xmlns:a16="http://schemas.microsoft.com/office/drawing/2014/main" id="{191CC31B-2B4E-A8A8-CBC7-3CF3C93BAAD7}"/>
                </a:ext>
              </a:extLst>
            </p:cNvPr>
            <p:cNvSpPr txBox="1"/>
            <p:nvPr/>
          </p:nvSpPr>
          <p:spPr>
            <a:xfrm>
              <a:off x="4751999" y="1473982"/>
              <a:ext cx="1728002" cy="434074"/>
            </a:xfrm>
            <a:prstGeom prst="rect">
              <a:avLst/>
            </a:prstGeom>
            <a:noFill/>
          </p:spPr>
          <p:txBody>
            <a:bodyPr wrap="square" rtlCol="0" anchor="ctr">
              <a:spAutoFit/>
            </a:bodyPr>
            <a:lstStyle/>
            <a:p>
              <a:pPr algn="ctr">
                <a:lnSpc>
                  <a:spcPct val="125000"/>
                </a:lnSpc>
              </a:pPr>
              <a:r>
                <a:rPr lang="en-US" sz="1600"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rPr>
                <a:t>Ticket Fee</a:t>
              </a:r>
            </a:p>
          </p:txBody>
        </p:sp>
      </p:grpSp>
      <p:cxnSp>
        <p:nvCxnSpPr>
          <p:cNvPr id="231" name="Straight Connector 230">
            <a:extLst>
              <a:ext uri="{FF2B5EF4-FFF2-40B4-BE49-F238E27FC236}">
                <a16:creationId xmlns:a16="http://schemas.microsoft.com/office/drawing/2014/main" id="{10441081-2C11-93ED-6BE4-FFFD6E9B4A38}"/>
              </a:ext>
            </a:extLst>
          </p:cNvPr>
          <p:cNvCxnSpPr/>
          <p:nvPr/>
        </p:nvCxnSpPr>
        <p:spPr>
          <a:xfrm>
            <a:off x="5988028" y="2027606"/>
            <a:ext cx="215943"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232" name="Group 231">
            <a:extLst>
              <a:ext uri="{FF2B5EF4-FFF2-40B4-BE49-F238E27FC236}">
                <a16:creationId xmlns:a16="http://schemas.microsoft.com/office/drawing/2014/main" id="{91F5E339-6E2A-ABEF-E1C6-9AA8B88E1273}"/>
              </a:ext>
            </a:extLst>
          </p:cNvPr>
          <p:cNvGrpSpPr/>
          <p:nvPr/>
        </p:nvGrpSpPr>
        <p:grpSpPr>
          <a:xfrm>
            <a:off x="610840" y="1702716"/>
            <a:ext cx="2209698" cy="580638"/>
            <a:chOff x="4901950" y="1367144"/>
            <a:chExt cx="1428099" cy="669973"/>
          </a:xfrm>
        </p:grpSpPr>
        <p:sp>
          <p:nvSpPr>
            <p:cNvPr id="233" name="Rounded Rectangle 76">
              <a:extLst>
                <a:ext uri="{FF2B5EF4-FFF2-40B4-BE49-F238E27FC236}">
                  <a16:creationId xmlns:a16="http://schemas.microsoft.com/office/drawing/2014/main" id="{8831B9A5-A4C7-C4FC-0F53-D90D571F4BD8}"/>
                </a:ext>
              </a:extLst>
            </p:cNvPr>
            <p:cNvSpPr/>
            <p:nvPr/>
          </p:nvSpPr>
          <p:spPr>
            <a:xfrm>
              <a:off x="4901950" y="1392429"/>
              <a:ext cx="1428099" cy="644688"/>
            </a:xfrm>
            <a:prstGeom prst="roundRect">
              <a:avLst>
                <a:gd name="adj" fmla="val 50000"/>
              </a:avLst>
            </a:prstGeom>
            <a:gradFill>
              <a:gsLst>
                <a:gs pos="6000">
                  <a:schemeClr val="accent3"/>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34" name="TextBox 233">
              <a:extLst>
                <a:ext uri="{FF2B5EF4-FFF2-40B4-BE49-F238E27FC236}">
                  <a16:creationId xmlns:a16="http://schemas.microsoft.com/office/drawing/2014/main" id="{3E051C26-5CDD-9B77-6028-1CC7836EBB94}"/>
                </a:ext>
              </a:extLst>
            </p:cNvPr>
            <p:cNvSpPr txBox="1"/>
            <p:nvPr/>
          </p:nvSpPr>
          <p:spPr>
            <a:xfrm>
              <a:off x="5149462" y="1367144"/>
              <a:ext cx="1060210" cy="586483"/>
            </a:xfrm>
            <a:prstGeom prst="rect">
              <a:avLst/>
            </a:prstGeom>
            <a:noFill/>
          </p:spPr>
          <p:txBody>
            <a:bodyPr wrap="square" rtlCol="0">
              <a:spAutoFit/>
            </a:bodyPr>
            <a:lstStyle/>
            <a:p>
              <a:pPr algn="ctr">
                <a:lnSpc>
                  <a:spcPct val="125000"/>
                </a:lnSpc>
              </a:pPr>
              <a:r>
                <a:rPr lang="en-US" sz="2400"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rPr>
                <a:t>Profit</a:t>
              </a:r>
              <a:endParaRPr lang="en-US" sz="2800"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endParaRPr>
            </a:p>
          </p:txBody>
        </p:sp>
      </p:grpSp>
      <p:cxnSp>
        <p:nvCxnSpPr>
          <p:cNvPr id="235" name="Straight Connector 234">
            <a:extLst>
              <a:ext uri="{FF2B5EF4-FFF2-40B4-BE49-F238E27FC236}">
                <a16:creationId xmlns:a16="http://schemas.microsoft.com/office/drawing/2014/main" id="{643EC04E-A874-F549-97CE-592AEB71B2E4}"/>
              </a:ext>
            </a:extLst>
          </p:cNvPr>
          <p:cNvCxnSpPr/>
          <p:nvPr/>
        </p:nvCxnSpPr>
        <p:spPr>
          <a:xfrm>
            <a:off x="2977113" y="1958488"/>
            <a:ext cx="215943"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36" name="Straight Connector 235">
            <a:extLst>
              <a:ext uri="{FF2B5EF4-FFF2-40B4-BE49-F238E27FC236}">
                <a16:creationId xmlns:a16="http://schemas.microsoft.com/office/drawing/2014/main" id="{C57D0989-9717-E861-7316-ADBA06D656AF}"/>
              </a:ext>
            </a:extLst>
          </p:cNvPr>
          <p:cNvCxnSpPr/>
          <p:nvPr/>
        </p:nvCxnSpPr>
        <p:spPr>
          <a:xfrm>
            <a:off x="2977112" y="2027606"/>
            <a:ext cx="215943"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42" name="Straight Connector 241">
            <a:extLst>
              <a:ext uri="{FF2B5EF4-FFF2-40B4-BE49-F238E27FC236}">
                <a16:creationId xmlns:a16="http://schemas.microsoft.com/office/drawing/2014/main" id="{4904D935-7802-F2DA-1FAB-D75A6538B323}"/>
              </a:ext>
            </a:extLst>
          </p:cNvPr>
          <p:cNvCxnSpPr>
            <a:cxnSpLocks/>
          </p:cNvCxnSpPr>
          <p:nvPr/>
        </p:nvCxnSpPr>
        <p:spPr>
          <a:xfrm flipV="1">
            <a:off x="5496791" y="2600599"/>
            <a:ext cx="0" cy="23763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6" name="Group 245">
            <a:extLst>
              <a:ext uri="{FF2B5EF4-FFF2-40B4-BE49-F238E27FC236}">
                <a16:creationId xmlns:a16="http://schemas.microsoft.com/office/drawing/2014/main" id="{7DBEE6F2-65AD-A942-39A8-1A00FA256F06}"/>
              </a:ext>
            </a:extLst>
          </p:cNvPr>
          <p:cNvGrpSpPr/>
          <p:nvPr/>
        </p:nvGrpSpPr>
        <p:grpSpPr>
          <a:xfrm>
            <a:off x="7510265" y="6098521"/>
            <a:ext cx="1547497" cy="461757"/>
            <a:chOff x="4751999" y="1440000"/>
            <a:chExt cx="1728002" cy="532800"/>
          </a:xfrm>
        </p:grpSpPr>
        <p:sp>
          <p:nvSpPr>
            <p:cNvPr id="247" name="Rounded Rectangle 48">
              <a:extLst>
                <a:ext uri="{FF2B5EF4-FFF2-40B4-BE49-F238E27FC236}">
                  <a16:creationId xmlns:a16="http://schemas.microsoft.com/office/drawing/2014/main" id="{36D7629D-77AB-E833-3825-C9847B7BF173}"/>
                </a:ext>
              </a:extLst>
            </p:cNvPr>
            <p:cNvSpPr/>
            <p:nvPr/>
          </p:nvSpPr>
          <p:spPr>
            <a:xfrm>
              <a:off x="4752000" y="1440000"/>
              <a:ext cx="1728000" cy="532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8" name="TextBox 247">
              <a:extLst>
                <a:ext uri="{FF2B5EF4-FFF2-40B4-BE49-F238E27FC236}">
                  <a16:creationId xmlns:a16="http://schemas.microsoft.com/office/drawing/2014/main" id="{BC366C57-A2C1-00AE-34A3-BBDEF915166B}"/>
                </a:ext>
              </a:extLst>
            </p:cNvPr>
            <p:cNvSpPr txBox="1"/>
            <p:nvPr/>
          </p:nvSpPr>
          <p:spPr>
            <a:xfrm>
              <a:off x="4751999" y="1523622"/>
              <a:ext cx="1728002" cy="352170"/>
            </a:xfrm>
            <a:prstGeom prst="rect">
              <a:avLst/>
            </a:prstGeom>
            <a:noFill/>
          </p:spPr>
          <p:txBody>
            <a:bodyPr wrap="square" rtlCol="0">
              <a:spAutoFit/>
            </a:bodyPr>
            <a:lstStyle/>
            <a:p>
              <a:pPr algn="ctr">
                <a:lnSpc>
                  <a:spcPct val="125000"/>
                </a:lnSpc>
              </a:pPr>
              <a:r>
                <a:rPr lang="en-US" sz="12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Docking Cost</a:t>
              </a:r>
            </a:p>
          </p:txBody>
        </p:sp>
      </p:grpSp>
      <p:cxnSp>
        <p:nvCxnSpPr>
          <p:cNvPr id="249" name="Straight Connector 248">
            <a:extLst>
              <a:ext uri="{FF2B5EF4-FFF2-40B4-BE49-F238E27FC236}">
                <a16:creationId xmlns:a16="http://schemas.microsoft.com/office/drawing/2014/main" id="{0FC7C89C-5A0F-CAA4-1AEF-B70DBAEC1636}"/>
              </a:ext>
            </a:extLst>
          </p:cNvPr>
          <p:cNvCxnSpPr>
            <a:cxnSpLocks/>
          </p:cNvCxnSpPr>
          <p:nvPr/>
        </p:nvCxnSpPr>
        <p:spPr>
          <a:xfrm flipH="1">
            <a:off x="7260629" y="6324869"/>
            <a:ext cx="276212" cy="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48F6B28-59DF-0172-353F-B53FE1E2828B}"/>
              </a:ext>
            </a:extLst>
          </p:cNvPr>
          <p:cNvCxnSpPr>
            <a:cxnSpLocks/>
          </p:cNvCxnSpPr>
          <p:nvPr/>
        </p:nvCxnSpPr>
        <p:spPr>
          <a:xfrm flipV="1">
            <a:off x="2932114" y="3309251"/>
            <a:ext cx="0" cy="27934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63" name="Group 262">
            <a:extLst>
              <a:ext uri="{FF2B5EF4-FFF2-40B4-BE49-F238E27FC236}">
                <a16:creationId xmlns:a16="http://schemas.microsoft.com/office/drawing/2014/main" id="{C12A50B0-7050-9DC0-FA13-DB9AE61FF8C1}"/>
              </a:ext>
            </a:extLst>
          </p:cNvPr>
          <p:cNvGrpSpPr/>
          <p:nvPr/>
        </p:nvGrpSpPr>
        <p:grpSpPr>
          <a:xfrm>
            <a:off x="2099082" y="3580634"/>
            <a:ext cx="1551717" cy="461757"/>
            <a:chOff x="4747285" y="1440000"/>
            <a:chExt cx="1732715" cy="532800"/>
          </a:xfrm>
        </p:grpSpPr>
        <p:sp>
          <p:nvSpPr>
            <p:cNvPr id="264" name="Rounded Rectangle 56">
              <a:extLst>
                <a:ext uri="{FF2B5EF4-FFF2-40B4-BE49-F238E27FC236}">
                  <a16:creationId xmlns:a16="http://schemas.microsoft.com/office/drawing/2014/main" id="{92FC47E8-C533-0122-2098-02A721F2E791}"/>
                </a:ext>
              </a:extLst>
            </p:cNvPr>
            <p:cNvSpPr/>
            <p:nvPr/>
          </p:nvSpPr>
          <p:spPr>
            <a:xfrm>
              <a:off x="4752000" y="1440000"/>
              <a:ext cx="1728000" cy="532800"/>
            </a:xfrm>
            <a:prstGeom prst="roundRect">
              <a:avLst>
                <a:gd name="adj" fmla="val 50000"/>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5" name="TextBox 264">
              <a:extLst>
                <a:ext uri="{FF2B5EF4-FFF2-40B4-BE49-F238E27FC236}">
                  <a16:creationId xmlns:a16="http://schemas.microsoft.com/office/drawing/2014/main" id="{EAD6046E-EB39-43A8-5B91-AD1BFC40202C}"/>
                </a:ext>
              </a:extLst>
            </p:cNvPr>
            <p:cNvSpPr txBox="1"/>
            <p:nvPr/>
          </p:nvSpPr>
          <p:spPr>
            <a:xfrm>
              <a:off x="4747285" y="1461819"/>
              <a:ext cx="1728002" cy="428374"/>
            </a:xfrm>
            <a:prstGeom prst="rect">
              <a:avLst/>
            </a:prstGeom>
            <a:noFill/>
          </p:spPr>
          <p:txBody>
            <a:bodyPr wrap="square" rtlCol="0">
              <a:spAutoFit/>
            </a:bodyPr>
            <a:lstStyle/>
            <a:p>
              <a:pPr algn="ctr">
                <a:lnSpc>
                  <a:spcPct val="125000"/>
                </a:lnSpc>
              </a:pPr>
              <a:r>
                <a:rPr lang="en-US" sz="16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Baggage Fee</a:t>
              </a:r>
            </a:p>
          </p:txBody>
        </p:sp>
      </p:grpSp>
      <p:sp>
        <p:nvSpPr>
          <p:cNvPr id="267" name="TextBox 266">
            <a:extLst>
              <a:ext uri="{FF2B5EF4-FFF2-40B4-BE49-F238E27FC236}">
                <a16:creationId xmlns:a16="http://schemas.microsoft.com/office/drawing/2014/main" id="{A2F35F1C-F35D-DC75-6E52-C5C901D2A061}"/>
              </a:ext>
            </a:extLst>
          </p:cNvPr>
          <p:cNvSpPr txBox="1"/>
          <p:nvPr/>
        </p:nvSpPr>
        <p:spPr>
          <a:xfrm>
            <a:off x="4453545" y="340106"/>
            <a:ext cx="457720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Financial Factors </a:t>
            </a:r>
          </a:p>
        </p:txBody>
      </p:sp>
      <p:grpSp>
        <p:nvGrpSpPr>
          <p:cNvPr id="2" name="Group 1">
            <a:extLst>
              <a:ext uri="{FF2B5EF4-FFF2-40B4-BE49-F238E27FC236}">
                <a16:creationId xmlns:a16="http://schemas.microsoft.com/office/drawing/2014/main" id="{861DDFB1-BD50-2262-A7A1-E36E2F4EDD72}"/>
              </a:ext>
            </a:extLst>
          </p:cNvPr>
          <p:cNvGrpSpPr/>
          <p:nvPr/>
        </p:nvGrpSpPr>
        <p:grpSpPr>
          <a:xfrm>
            <a:off x="1885632" y="2853715"/>
            <a:ext cx="2092964" cy="446327"/>
            <a:chOff x="4901950" y="1392429"/>
            <a:chExt cx="1428099" cy="644688"/>
          </a:xfrm>
        </p:grpSpPr>
        <p:sp>
          <p:nvSpPr>
            <p:cNvPr id="3" name="Rounded Rectangle 76">
              <a:extLst>
                <a:ext uri="{FF2B5EF4-FFF2-40B4-BE49-F238E27FC236}">
                  <a16:creationId xmlns:a16="http://schemas.microsoft.com/office/drawing/2014/main" id="{70364423-1785-2C3C-1E1E-00193FAE8AF2}"/>
                </a:ext>
              </a:extLst>
            </p:cNvPr>
            <p:cNvSpPr/>
            <p:nvPr/>
          </p:nvSpPr>
          <p:spPr>
            <a:xfrm>
              <a:off x="4901950" y="1392429"/>
              <a:ext cx="1428099" cy="644688"/>
            </a:xfrm>
            <a:prstGeom prst="roundRect">
              <a:avLst>
                <a:gd name="adj" fmla="val 50000"/>
              </a:avLst>
            </a:prstGeom>
            <a:gradFill>
              <a:gsLst>
                <a:gs pos="6000">
                  <a:schemeClr val="accent3"/>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811AFCA-AB3A-5665-11D1-366015808408}"/>
                </a:ext>
              </a:extLst>
            </p:cNvPr>
            <p:cNvSpPr txBox="1"/>
            <p:nvPr/>
          </p:nvSpPr>
          <p:spPr>
            <a:xfrm>
              <a:off x="5150228" y="1406714"/>
              <a:ext cx="1060210" cy="536252"/>
            </a:xfrm>
            <a:prstGeom prst="rect">
              <a:avLst/>
            </a:prstGeom>
            <a:noFill/>
          </p:spPr>
          <p:txBody>
            <a:bodyPr wrap="square" rtlCol="0">
              <a:spAutoFit/>
            </a:bodyPr>
            <a:lstStyle/>
            <a:p>
              <a:pPr algn="ctr">
                <a:lnSpc>
                  <a:spcPct val="125000"/>
                </a:lnSpc>
              </a:pPr>
              <a:r>
                <a:rPr lang="en-US" sz="1600"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rPr>
                <a:t>Other Revenues</a:t>
              </a:r>
              <a:endParaRPr lang="en-US" dirty="0">
                <a:solidFill>
                  <a:schemeClr val="bg1"/>
                </a:solidFill>
                <a:latin typeface="Times New Roman" panose="02020603050405020304" pitchFamily="18" charset="0"/>
                <a:ea typeface="Open Sans bold" panose="020B0806030504020204" pitchFamily="34"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16D7FA49-D586-213E-3248-68F2F3256F15}"/>
              </a:ext>
            </a:extLst>
          </p:cNvPr>
          <p:cNvGrpSpPr/>
          <p:nvPr/>
        </p:nvGrpSpPr>
        <p:grpSpPr>
          <a:xfrm>
            <a:off x="7477188" y="3493775"/>
            <a:ext cx="1551719" cy="763158"/>
            <a:chOff x="4747283" y="1395979"/>
            <a:chExt cx="1732717" cy="880571"/>
          </a:xfrm>
        </p:grpSpPr>
        <p:sp>
          <p:nvSpPr>
            <p:cNvPr id="9" name="Rounded Rectangle 8">
              <a:extLst>
                <a:ext uri="{FF2B5EF4-FFF2-40B4-BE49-F238E27FC236}">
                  <a16:creationId xmlns:a16="http://schemas.microsoft.com/office/drawing/2014/main" id="{3A7393B2-2593-A585-249C-ADF6EFA54447}"/>
                </a:ext>
              </a:extLst>
            </p:cNvPr>
            <p:cNvSpPr/>
            <p:nvPr/>
          </p:nvSpPr>
          <p:spPr>
            <a:xfrm>
              <a:off x="4752000" y="1440000"/>
              <a:ext cx="1728000" cy="532800"/>
            </a:xfrm>
            <a:prstGeom prst="roundRect">
              <a:avLst>
                <a:gd name="adj" fmla="val 50000"/>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Times New Roman" panose="02020603050405020304" pitchFamily="18" charset="0"/>
                <a:cs typeface="Times New Roman" panose="02020603050405020304" pitchFamily="18" charset="0"/>
              </a:endParaRPr>
            </a:p>
          </p:txBody>
        </p:sp>
        <p:sp>
          <p:nvSpPr>
            <p:cNvPr id="10" name="TextBox 126">
              <a:extLst>
                <a:ext uri="{FF2B5EF4-FFF2-40B4-BE49-F238E27FC236}">
                  <a16:creationId xmlns:a16="http://schemas.microsoft.com/office/drawing/2014/main" id="{F5CE92E4-402B-9F5C-DD99-28F7C61D0432}"/>
                </a:ext>
              </a:extLst>
            </p:cNvPr>
            <p:cNvSpPr txBox="1"/>
            <p:nvPr/>
          </p:nvSpPr>
          <p:spPr>
            <a:xfrm>
              <a:off x="4747283" y="1395979"/>
              <a:ext cx="1728003" cy="8805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en-US" sz="12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Fuel, Oil, Maintenance, Crew</a:t>
              </a:r>
            </a:p>
            <a:p>
              <a:pPr algn="ctr">
                <a:lnSpc>
                  <a:spcPct val="125000"/>
                </a:lnSpc>
              </a:pPr>
              <a:endParaRPr lang="en-US" sz="12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grpSp>
      <p:grpSp>
        <p:nvGrpSpPr>
          <p:cNvPr id="11" name="Group 10">
            <a:extLst>
              <a:ext uri="{FF2B5EF4-FFF2-40B4-BE49-F238E27FC236}">
                <a16:creationId xmlns:a16="http://schemas.microsoft.com/office/drawing/2014/main" id="{BDA9FAEE-49BF-9F72-8393-34E5484E5EDE}"/>
              </a:ext>
            </a:extLst>
          </p:cNvPr>
          <p:cNvGrpSpPr/>
          <p:nvPr/>
        </p:nvGrpSpPr>
        <p:grpSpPr>
          <a:xfrm>
            <a:off x="9813984" y="3523858"/>
            <a:ext cx="1551717" cy="461758"/>
            <a:chOff x="4747285" y="1440000"/>
            <a:chExt cx="1732715" cy="532800"/>
          </a:xfrm>
        </p:grpSpPr>
        <p:sp>
          <p:nvSpPr>
            <p:cNvPr id="12" name="Rounded Rectangle 62">
              <a:extLst>
                <a:ext uri="{FF2B5EF4-FFF2-40B4-BE49-F238E27FC236}">
                  <a16:creationId xmlns:a16="http://schemas.microsoft.com/office/drawing/2014/main" id="{C079E0FB-C5FF-7013-7364-D4A13949FB2B}"/>
                </a:ext>
              </a:extLst>
            </p:cNvPr>
            <p:cNvSpPr/>
            <p:nvPr/>
          </p:nvSpPr>
          <p:spPr>
            <a:xfrm>
              <a:off x="4752000" y="1440000"/>
              <a:ext cx="1728000" cy="532800"/>
            </a:xfrm>
            <a:prstGeom prst="roundRect">
              <a:avLst>
                <a:gd name="adj" fmla="val 50000"/>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E5B1EE0-DC24-729C-F501-9C2FBD289240}"/>
                </a:ext>
              </a:extLst>
            </p:cNvPr>
            <p:cNvSpPr txBox="1"/>
            <p:nvPr/>
          </p:nvSpPr>
          <p:spPr>
            <a:xfrm>
              <a:off x="4747285" y="1492792"/>
              <a:ext cx="1728003" cy="388201"/>
            </a:xfrm>
            <a:prstGeom prst="rect">
              <a:avLst/>
            </a:prstGeom>
            <a:noFill/>
          </p:spPr>
          <p:txBody>
            <a:bodyPr wrap="square" rtlCol="0">
              <a:spAutoFit/>
            </a:bodyPr>
            <a:lstStyle/>
            <a:p>
              <a:pPr algn="ctr">
                <a:lnSpc>
                  <a:spcPct val="125000"/>
                </a:lnSpc>
              </a:pPr>
              <a:r>
                <a:rPr lang="en-US" sz="14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Airplane Cost</a:t>
              </a:r>
            </a:p>
          </p:txBody>
        </p:sp>
      </p:grpSp>
    </p:spTree>
    <p:extLst>
      <p:ext uri="{BB962C8B-B14F-4D97-AF65-F5344CB8AC3E}">
        <p14:creationId xmlns:p14="http://schemas.microsoft.com/office/powerpoint/2010/main" val="117657641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3"/>
          </p:nvPr>
        </p:nvSpPr>
        <p:spPr>
          <a:xfrm>
            <a:off x="2322007" y="4200840"/>
            <a:ext cx="7905392" cy="464807"/>
          </a:xfrm>
        </p:spPr>
        <p:txBody>
          <a:bodyPr/>
          <a:lstStyle/>
          <a:p>
            <a:r>
              <a:rPr lang="en-US" altLang="zh-CN"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Overview of the Initial Datasets</a:t>
            </a: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8" name="文本占位符 17"/>
          <p:cNvSpPr>
            <a:spLocks noGrp="1"/>
          </p:cNvSpPr>
          <p:nvPr>
            <p:ph type="body" sz="quarter" idx="20"/>
          </p:nvPr>
        </p:nvSpPr>
        <p:spPr>
          <a:xfrm>
            <a:off x="4218380" y="2701227"/>
            <a:ext cx="3956136" cy="833836"/>
          </a:xfrm>
        </p:spPr>
        <p:txBody>
          <a:bodyPr>
            <a:normAutofit/>
          </a:bodyPr>
          <a:lstStyle/>
          <a:p>
            <a:r>
              <a:rPr lang="en-US" altLang="zh-CN"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DATA OVERVIEW </a:t>
            </a:r>
          </a:p>
          <a:p>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Tree>
    <p:extLst>
      <p:ext uri="{BB962C8B-B14F-4D97-AF65-F5344CB8AC3E}">
        <p14:creationId xmlns:p14="http://schemas.microsoft.com/office/powerpoint/2010/main" val="1099179304"/>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p:nvPr/>
        </p:nvCxnSpPr>
        <p:spPr>
          <a:xfrm flipH="1">
            <a:off x="1852735" y="915328"/>
            <a:ext cx="7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676DEF0-892E-7EA4-6BC1-E0A778948AB4}"/>
              </a:ext>
            </a:extLst>
          </p:cNvPr>
          <p:cNvSpPr txBox="1"/>
          <p:nvPr/>
        </p:nvSpPr>
        <p:spPr>
          <a:xfrm>
            <a:off x="440997" y="1382388"/>
            <a:ext cx="282347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Airport codes Dataset</a:t>
            </a:r>
          </a:p>
        </p:txBody>
      </p:sp>
      <p:sp>
        <p:nvSpPr>
          <p:cNvPr id="19" name="TextBox 18">
            <a:extLst>
              <a:ext uri="{FF2B5EF4-FFF2-40B4-BE49-F238E27FC236}">
                <a16:creationId xmlns:a16="http://schemas.microsoft.com/office/drawing/2014/main" id="{661B3A37-C2BC-CED9-C6E3-BAEB04A97564}"/>
              </a:ext>
            </a:extLst>
          </p:cNvPr>
          <p:cNvSpPr txBox="1"/>
          <p:nvPr/>
        </p:nvSpPr>
        <p:spPr>
          <a:xfrm>
            <a:off x="4469377" y="1403567"/>
            <a:ext cx="2263931"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Flights Dataset</a:t>
            </a:r>
          </a:p>
        </p:txBody>
      </p:sp>
      <p:sp>
        <p:nvSpPr>
          <p:cNvPr id="31" name="TextBox 30">
            <a:extLst>
              <a:ext uri="{FF2B5EF4-FFF2-40B4-BE49-F238E27FC236}">
                <a16:creationId xmlns:a16="http://schemas.microsoft.com/office/drawing/2014/main" id="{A0A559FA-84BC-60A5-1380-EBBCC3CF78D7}"/>
              </a:ext>
            </a:extLst>
          </p:cNvPr>
          <p:cNvSpPr txBox="1"/>
          <p:nvPr/>
        </p:nvSpPr>
        <p:spPr>
          <a:xfrm>
            <a:off x="8927526" y="1382388"/>
            <a:ext cx="2823477"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Tickets Dataset</a:t>
            </a:r>
          </a:p>
        </p:txBody>
      </p:sp>
      <p:sp>
        <p:nvSpPr>
          <p:cNvPr id="32" name="矩形 85">
            <a:extLst>
              <a:ext uri="{FF2B5EF4-FFF2-40B4-BE49-F238E27FC236}">
                <a16:creationId xmlns:a16="http://schemas.microsoft.com/office/drawing/2014/main" id="{0CEADA0F-3A8C-AB26-FB8E-4105AA7EC85A}"/>
              </a:ext>
            </a:extLst>
          </p:cNvPr>
          <p:cNvSpPr/>
          <p:nvPr/>
        </p:nvSpPr>
        <p:spPr>
          <a:xfrm>
            <a:off x="87438" y="271362"/>
            <a:ext cx="4564904" cy="52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sym typeface="+mn-lt"/>
              </a:rPr>
              <a:t>Datasets Overview </a:t>
            </a:r>
          </a:p>
        </p:txBody>
      </p:sp>
      <p:pic>
        <p:nvPicPr>
          <p:cNvPr id="6" name="Picture 5" descr="Table&#10;&#10;Description automatically generated">
            <a:extLst>
              <a:ext uri="{FF2B5EF4-FFF2-40B4-BE49-F238E27FC236}">
                <a16:creationId xmlns:a16="http://schemas.microsoft.com/office/drawing/2014/main" id="{CE10FD34-7100-88B2-72C1-4207BA620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8" y="2028719"/>
            <a:ext cx="3868978" cy="2321387"/>
          </a:xfrm>
          <a:prstGeom prst="rect">
            <a:avLst/>
          </a:prstGeom>
        </p:spPr>
      </p:pic>
      <p:pic>
        <p:nvPicPr>
          <p:cNvPr id="12" name="Picture 11" descr="Table&#10;&#10;Description automatically generated">
            <a:extLst>
              <a:ext uri="{FF2B5EF4-FFF2-40B4-BE49-F238E27FC236}">
                <a16:creationId xmlns:a16="http://schemas.microsoft.com/office/drawing/2014/main" id="{20E036D6-BFE9-621E-D9E2-0C1E23CA4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671" y="2028719"/>
            <a:ext cx="3684766" cy="3624360"/>
          </a:xfrm>
          <a:prstGeom prst="rect">
            <a:avLst/>
          </a:prstGeom>
        </p:spPr>
      </p:pic>
      <p:pic>
        <p:nvPicPr>
          <p:cNvPr id="14" name="Picture 13" descr="A screenshot of a computer&#10;&#10;Description automatically generated with low confidence">
            <a:extLst>
              <a:ext uri="{FF2B5EF4-FFF2-40B4-BE49-F238E27FC236}">
                <a16:creationId xmlns:a16="http://schemas.microsoft.com/office/drawing/2014/main" id="{FA207A33-FCDA-FF22-DD84-0EE5F95542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7067" y="2052035"/>
            <a:ext cx="3967495" cy="2777247"/>
          </a:xfrm>
          <a:prstGeom prst="rect">
            <a:avLst/>
          </a:prstGeom>
        </p:spPr>
      </p:pic>
    </p:spTree>
    <p:extLst>
      <p:ext uri="{BB962C8B-B14F-4D97-AF65-F5344CB8AC3E}">
        <p14:creationId xmlns:p14="http://schemas.microsoft.com/office/powerpoint/2010/main" val="379384698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20"/>
          </p:nvPr>
        </p:nvSpPr>
        <p:spPr>
          <a:xfrm>
            <a:off x="4922164" y="2905080"/>
            <a:ext cx="2635408" cy="523920"/>
          </a:xfrm>
        </p:spPr>
        <p:txBody>
          <a:bodyPr>
            <a:noAutofit/>
          </a:bodyPr>
          <a:lstStyle/>
          <a:p>
            <a:r>
              <a:rPr lang="en-US" altLang="zh-CN" sz="3200"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DATA QUALITY CHECK&amp;</a:t>
            </a:r>
          </a:p>
          <a:p>
            <a:r>
              <a:rPr lang="en-US" altLang="zh-CN" sz="3200"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rPr>
              <a:t>CLEANSING</a:t>
            </a:r>
            <a:endParaRPr lang="zh-CN" altLang="en-US" sz="3200" b="1"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
        <p:nvSpPr>
          <p:cNvPr id="2" name="文本占位符 12">
            <a:extLst>
              <a:ext uri="{FF2B5EF4-FFF2-40B4-BE49-F238E27FC236}">
                <a16:creationId xmlns:a16="http://schemas.microsoft.com/office/drawing/2014/main" id="{FDCC42FF-483B-BFB8-4E34-F3D525B08881}"/>
              </a:ext>
            </a:extLst>
          </p:cNvPr>
          <p:cNvSpPr>
            <a:spLocks noGrp="1"/>
          </p:cNvSpPr>
          <p:nvPr>
            <p:ph type="body" sz="quarter" idx="13"/>
          </p:nvPr>
        </p:nvSpPr>
        <p:spPr>
          <a:xfrm>
            <a:off x="2134720" y="4116233"/>
            <a:ext cx="7905392" cy="876394"/>
          </a:xfrm>
        </p:spPr>
        <p:txBody>
          <a:bodyPr/>
          <a:lstStyle/>
          <a:p>
            <a:r>
              <a:rPr lang="en-US" dirty="0">
                <a:latin typeface="Times New Roman" panose="02020603050405020304" pitchFamily="18" charset="0"/>
                <a:cs typeface="Times New Roman" panose="02020603050405020304" pitchFamily="18" charset="0"/>
              </a:rPr>
              <a:t>Data cleaning is the process of fixing or removing incorrect, corrupted, incorrectly formatted, duplicate, or incomplete data within a dataset.</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sym typeface="思源黑体 CN Normal" panose="020B0400000000000000" pitchFamily="34" charset="-122"/>
            </a:endParaRPr>
          </a:p>
        </p:txBody>
      </p:sp>
    </p:spTree>
    <p:extLst>
      <p:ext uri="{BB962C8B-B14F-4D97-AF65-F5344CB8AC3E}">
        <p14:creationId xmlns:p14="http://schemas.microsoft.com/office/powerpoint/2010/main" val="2047710248"/>
      </p:ext>
    </p:extLst>
  </p:cSld>
  <p:clrMapOvr>
    <a:masterClrMapping/>
  </p:clrMapOvr>
  <p:transition spd="slow">
    <p:comb/>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04E2B7A-B153-403A-AD57-FBC69040F83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LZzak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2c2pL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LZzaku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tnNqSy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tnNqS2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tnNq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tnNqS3L80YFnAAAAawAAABwAAAB1bml2ZXJzYWwvbG9jYWxfc2V0dGluZ3MueG1sDcw7CsNADEXR3qsQ6p1P58JjdymDIc4ChP0IBo0UZkRIdp/pbnG44/zNSh+Uerglvp4uTLDN98NeiZ/rrR+Yaojtom5IbM40T92ovok+ENFgpbfKD2VFbhG4S25yKaiwkGhnPk/dH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C2c2pLsIcj9GwBAAD3AgAAKQAAAHVuaXZlcnNhbC9za2luX2N1c3RvbWl6YXRpb25fc2V0dGluZ3MueG1sjVLbSiQxEH33K4I/MEkqt4Z2ILeWeVHRAZ+b6ezSrKaXTsRlycebdncYR0c09VR1Tp2iKqdNv8Zon1KeHse/fR6neBdyHuPPtD5DqN1ND9N8M4cUclodKvdjHKbnTfwxLbVaTbmPQz8PdkHTGqPu9SEltXKqZswwiiTz1CvkPLcVa8A1YCvmKLHt6p3EP9057ELMp1Xb1RH6sWETU5jzJg7hzxqO2W+h4w0u534YKy+tBVui7KcWx5ZAjHDJfaEaAASy3BGHi5SN1AR5zDiGYhQFCohwThpRiKQcatY1oqow3wjEJGPUFepp7UZaG0dtkdAQous0rxpbus5IjBEhBJgrXEBnMKpsqBoa1HJAcGBAFG00UYA625mOFe+8sBwp6gXGhRkDGB+Oe9ju7bkO1W+vsz/nF4Inv+AkunhrdcJc7e5pnit5Gx5/P/Q5oHG4OL+59Xf+aqu3m+ur8/++fPXwnrWYtW79qbdfAFBLAwQUAAIACAC3c2pLJOD/F8QMAABjGQAAFwAAAHVuaXZlcnNhbC91bml2ZXJzYWwucG5n7VdpXFPnmj+KxU4tIGoKsju20kXEqAEUk7gA4iibhCKyi5bLLsghBgjRS1sERdreW/CCIRIsAcJOQzABQkXg1hhQWcJipIIhJIckYCAhZJuD9s5vZr7N5+HD+Z3z/N/3Pc/6f85z8v19T5l8ZPURAAAmp709zgGAEQIANt780BhGjH/i74ZvG66eO3UCaBiwEcPCptjjPscBoLloizb6A1j+tyveIVcBwLRn7drQn1J9CQAsV057HMddi5AKztAvCcf7X+vP5gDYY1UnjKc/dduevxvxsQfu8SWHLzd5VJy2+aLgc1+PTbZ/2f/X+zcdtg3nb976YuCoZ42rSkmcoAVPgROG8An26oUrAeyE+qCghJFoLKc2iO1cVyUuS+kKISrHY+l+GPWbx5vts2Fzrjw0r7WotZ4Vp+GyF3stpE9g7MyIWcyR/IIzJfsYWzYCQF2gbeo2xBTJQGTDi90uI9stJHerk/f8+YxZnavM+JfA2glvYW+DQ3LMAwc/mgdsAAAPD9jxrebr4Dq4Dq6D6+A6uA6ug+vgOrgO/j8E92VrpMyvAOD60P/xR+ENLmBxmR/ZGJGjFo7MFGG7Mucq8r7GTxFVKFpysKCLRQaz2FIAiOokPOUXMgdusXTC7ywixhLCznNHj8ToZC2DMJRnYyG3RUTC75C8ypInpcwzapNTBLLkLABon6BRcjJ5XYR71anRSaFMXuuF2Y5CAj5AJd43yWnsrJwW0yjJKX8wGpLxTHSNiELSe7imiP1Iq0OSv/lhHkq0JL2CQufopCmO+sUiUhiK0kMw6FTOck1wBEFYQFDoznF5im9ASqGwa1VC/2q2UIHvjOSjvQamj7Q5qUo42sszGVWzePbAdMnf/XZvMKW9uo3uu2+p16s4zEk0/TILLDouYMbqvte8CkiNuFW/Zke+1T3BlR4TRyNGsv5FPfNV5ggB8SmYYxLFleeo2H8bEqbZeEk1BfkTIvzL1H5hU/UNTbvzEznJoGEcPw+NxNWHcgsJy+3VNzJ51thBKIPV/8+QsP4qYXwo9BZqDlOIlgeeVGBf13GVcZ92j1e7xtsR3vyoXFbeTZ/EQKOH94D2FGFZWtYpT3zlwK3kLF+6cTSqnT5k9QDkPo0/NmGyIiGLCQ7BJQyu8Ee6DmP2DApf/Sh/lXB4oeF6naY2p2GrjWr85k/NYWi7PsdglDcFG9S+2Gc9uX/nKNrLN8uWYTIj8uGOuBT1Kyqo0/yVbxX+FK+NYSmS7X/IQOXYeytcwEj8ZI4VdfrvfdH/zvY6ZvIfohuvj2BqVpaHiS0d8viFcBp3jE7pp32IWrDPXbW6V3T5ybWjw9eJ6pqTuqwhIluGTJuAqilQKivpobmFghArXdO09b2m8xoZSmkJTmLXNC2zFXVdkbu+PBFznc8rG3H/TeHeS7b65x18z+EOWZd1QLNNFH+Qe4Owk2s2c4AtZJpMwAl+AY2BD5OYzs/R9mYV7GQgIzDvkY1C9Xkxi7gffqkXaIlj6jTbEBXIbmiWV5zLCjH5NKHr/goIqgQpOxECoUVAM1vG2jDGQ5KQD4ekuSHMgeZabNmkNJd4s+CZ5R+g4vsjDy4LDiB2gHuz8HvReUF5+3m7XEk06oB9ntvPandE64UcGwyuT2Ur6UgN6amS4xIzbz/gN0Np1I1/rC6PhqYwGun9dZNmrcnkGKWMLW/TRAdzQnB7aeGiz1jS09JtCMTHkB4Xa4Lrt7iUJ4wq6qnWheVCqVPDROSjCmMpyMEtFS5Y/xhAi1lANwaWHDQbTXDANrbajA22wYm8arvc/lLUFpYQsCihN7aJUjJ95hqsr/NMdRarDUGCrrsgZNO65PxFQYG/ybO+qCSysMKxx20+Lm5SmJoRH8l/7XnZ4/HdYCM1shFjaykajBy2+w1ZXCZnmwNgDjnZqomve0WOhOsF/MduXMZDp7JHe0bQ9vwaC0YRVn9NepUkUP8CB97ljD47sXPDr0vDgX7h5ZGc0FmCc+fSC0m+Y/l59OpcZagz7ahmvrXEuTKnnP8FGIJq9C1RtImVvXWhsWUsJ0ahgjDjMpoxzElwl0yRSyM1jTnlqpgabr0CUr3pGHgRp+z9IZtzAgds5qPt3ZdPrPBcp7SGgwYJ/zv1r0PhrgA00rwkgMQNoz4xUeGNEFRlhlmJgoTDZWdRJG3y+RzqW7WIQrmHNZ7XzCn717QieUYaq7lBUaHrAKtmNvjKCG7yaBtzY2VVM9bFByQynsaRlRoEdaNbu0ztllhazOXRyHCpzBFXXudJE8SYeCsjwTkkkuJKvWg39zUQxkoXv9GaG6F4Ja1LA+7ye3sPkj7yh0Zx0UhnNj2Z8pQFtu0MTJpySwnH3VaTm32T8N/13qy9fLRQx46bInuhXVjElvxqwLQhC2NaVoXkuEvT+SbH5Hv1E4E+3A3SlaX7OTIqtQPmsKOo6EaGT5lx34xAc9jBqzs9z1NKnXSEKyxpNi5REUel3ta5FUfKetKqq6v7vZh+LuaI7t/Awf7ooUOz+PdegI2VmtoaYw6q3Wn3JxLycinWLDPBP6yYe5srriI4oDECy6l+y1yZcFcAW6L8fS1gpXDrahtRjjhugagXDzv1RH2L81E42ree9PQUK3/fQ72YCze/KbojJfvtmw1IuiI+gml6hfEueH1a2bssdcrA9EioavGzGeSc7XH/QJM2SLMDVVXqTBto/G0xUb/j4mNv8igLNfL6eIy+i0U8AI2OV1WxBDHsBHe+Z28H+Ze2hK46dROtFDto7dFr+JNFYtz+4dzlIpJ2RtJI0kGS5n479qNcM0w7S9o26VtsbtEUrsq2cfGJycFPiGF2vArRysdRPAru9g3FfuPOme15yO4I0/sJEy77yzndR02JF/TfPSCmay6N1rf6+MS496mOSaZQhcSDenQjv8ahJm7TuJb4U/T8VOudgsxEeN/2gOYFikEbC4rI+PJvT6L9+Q+vLU7/foCRWD8U/slC6/+soE79KvSugiYO3Q/38tyZ5+RkWB3aZzSj3l4E5m2S1r7PZbzVJJL0wn8IExBAeTaM4w4gUaY6K1MEYnls7l28KzD57aLyrIkf5oZbGL74kO5BligmtiMXVUV4taJyW6uf7sw1mmoyWfRSF5O/sKst8/aNHDKeQIF5WCfnrOwTAUNvh+4QQU3MO08VSQ3N03eLA5ApM/7P/TU0pWcNJYHcLEBcmmnh7qJS7bYL9GNeuLMSrL62p7T4dRPPifmyJXOx1yJY3qmyEz29OojGp921hka2hKmyx0+pssNoEQ797u4CLSgqgV0/L4caOZhlC/IZk29cTWQQ3tupVbvFB+XdoDiVODwIPYVGHLJgkr6kjUiL4F7sArKLNZWmubWKftrHKFJizzmnQM2DnAg72aF9tL7ymY5m0lC3laTZvyg/mZS4+8s9yx/Mr5r2HrCSDBAVPFe/4UGu2uzoQrekSyNL2FwfpmHdOBQsKXfWzJUXlQ3futDpnaFw6dyzFqhvYhcNQfdOve+YbHj8YQos2Cs86jTzWdLgvHIyBUsoSTf9vvax0OHXgbKSGlhjl3qWXjyTPWf8PKwmq2u+MgtjdwIvABJVb7nOzP/W9ZeG/Jhw16deTIPqmRHmW36x/rZYmOYqSA9k2/C7krfyfmaJuBiWaGbXmiHJ7wYBxvJ5UBM1Wn+1TtKIJiubaMdxZz16l2usPa7+IlO3FMnU1z4UgEZNZc4c7YHVnF7Cnx+vVVjZJLHJLAApNiXVyv33bq7gyoPctOJs6E8zZ/grnwXxn8NsZNNjJGz+WMxwkqEuVGTZCX+tpEr5GTi/fj0ZkcM5UgZ/n9kxSCTUrlIzdHHjhPtP1M9NqA/PreXWljaOdhw8l7n3cwCrQUW0Nn4gaBtkgXd4IXrZS/cvB6D+i+yOW+o1Pl4CGLe/T9Iv5GHrygmz/8jofsKQSplTXfEA72cZC2pQwv6cJD2IKAl/Z5bmjMFQkCDYZ4hZCtEWzfBbhvSkHdC8LULEiMA7NWMN6sFQg6s0xCkUSi/5QEu9wz/62LmG9bTV7ZMd1yNtNKqvMnZa2CkcXfKuHUyWV7sVmbUQM17GUogZbwUFGjmHU3jz9XTvLUfue9YAgCioM/rq7ehmqH3hfE9tm3hrSp/UFiH0l7vZPYp71VvnXS0PHo62B1kfF+TZ56y8afqh1PFz4HoMWN6XzR7Dh13rTDFgfBEI/i1+JEn3hnO9EYtyf9//ACAs5X/N3z9ugUfrcHcjeKIuk+RvwWoXTrpv/5egWwr8L4Fu8MHUwweUQbYBQ6dxw0tTBj0zfCu8WrMafbakklplT9KmLutUU8yv4JEe54xz1R6o/9qw2TxsU6H1Ye+v4bPAaU9fj4YTUX/9T1BLAwQUAAIACAC3c2pLcGveuksAAABqAAAAGwAAAHVuaXZlcnNhbC91bml2ZXJzYWwucG5nLnhtbLOxr8jNUShLLSrOzM+zVTLUM1Cyt+PlsikoSi3LTC1XqACKAQUhQEmhEsg1QnDLM1NKMmyVzM1MEWIZqZnpGSW2SqbmJnBBfaCRAFBLAQIAABQAAgAIALZzaksVDq0oZAQAAAcRAAAdAAAAAAAAAAEAAAAAAAAAAAB1bml2ZXJzYWwvY29tbW9uX21lc3NhZ2VzLmxuZ1BLAQIAABQAAgAIALZzaksIfgsjKQMAAIYMAAAnAAAAAAAAAAEAAAAAAJ8EAAB1bml2ZXJzYWwvZmxhc2hfcHVibGlzaGluZ19zZXR0aW5ncy54bWxQSwECAAAUAAIACAC2c2pLtfwJZLoCAABVCgAAIQAAAAAAAAABAAAAAAANCAAAdW5pdmVyc2FsL2ZsYXNoX3NraW5fc2V0dGluZ3MueG1sUEsBAgAAFAACAAgAtnNqSyqWD2f+AgAAlwsAACYAAAAAAAAAAQAAAAAABgsAAHVuaXZlcnNhbC9odG1sX3B1Ymxpc2hpbmdfc2V0dGluZ3MueG1sUEsBAgAAFAACAAgAtnNqS2hxUpGaAQAAHwYAAB8AAAAAAAAAAQAAAAAASA4AAHVuaXZlcnNhbC9odG1sX3NraW5fc2V0dGluZ3MuanNQSwECAAAUAAIACAC2c2pLPTwv0cEAAADlAQAAGgAAAAAAAAABAAAAAAAfEAAAdW5pdmVyc2FsL2kxOG5fcHJlc2V0cy54bWxQSwECAAAUAAIACAC2c2pLcvzRgWcAAABrAAAAHAAAAAAAAAABAAAAAAAYEQAAdW5pdmVyc2FsL2xvY2FsX3NldHRpbmdzLnhtbFBLAQIAABQAAgAIAESUV0cjtE77+wIAALAIAAAUAAAAAAAAAAEAAAAAALkRAAB1bml2ZXJzYWwvcGxheWVyLnhtbFBLAQIAABQAAgAIALZzakuwhyP0bAEAAPcCAAApAAAAAAAAAAEAAAAAAOYUAAB1bml2ZXJzYWwvc2tpbl9jdXN0b21pemF0aW9uX3NldHRpbmdzLnhtbFBLAQIAABQAAgAIALdzaksk4P8XxAwAAGMZAAAXAAAAAAAAAAAAAAAAAJkWAAB1bml2ZXJzYWwvdW5pdmVyc2FsLnBuZ1BLAQIAABQAAgAIALdzaktwa966SwAAAGoAAAAbAAAAAAAAAAEAAAAAAJIjAAB1bml2ZXJzYWwvdW5pdmVyc2FsLnBuZy54bWxQSwUGAAAAAAsACwBJAwAAFiQAAAAA"/>
  <p:tag name="ISPRING_PRESENTATION_TITLE" val="市场调研"/>
</p:tagLst>
</file>

<file path=ppt/theme/theme1.xml><?xml version="1.0" encoding="utf-8"?>
<a:theme xmlns:a="http://schemas.openxmlformats.org/drawingml/2006/main" name="Office 主题">
  <a:themeElements>
    <a:clrScheme name="单色">
      <a:dk1>
        <a:sysClr val="windowText" lastClr="000000"/>
      </a:dk1>
      <a:lt1>
        <a:sysClr val="window" lastClr="FFFFFF"/>
      </a:lt1>
      <a:dk2>
        <a:srgbClr val="000000"/>
      </a:dk2>
      <a:lt2>
        <a:srgbClr val="FFFFFF"/>
      </a:lt2>
      <a:accent1>
        <a:srgbClr val="132031"/>
      </a:accent1>
      <a:accent2>
        <a:srgbClr val="3F3F3F"/>
      </a:accent2>
      <a:accent3>
        <a:srgbClr val="7F7F7F"/>
      </a:accent3>
      <a:accent4>
        <a:srgbClr val="A5A5A5"/>
      </a:accent4>
      <a:accent5>
        <a:srgbClr val="BFBFBF"/>
      </a:accent5>
      <a:accent6>
        <a:srgbClr val="D8D8D8"/>
      </a:accent6>
      <a:hlink>
        <a:srgbClr val="0000FF"/>
      </a:hlink>
      <a:folHlink>
        <a:srgbClr val="800080"/>
      </a:folHlink>
    </a:clrScheme>
    <a:fontScheme name="0sljk1nj">
      <a:majorFont>
        <a:latin typeface="思源黑体 CN Normal"/>
        <a:ea typeface="思源黑体 CN Normal"/>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10293</TotalTime>
  <Words>2394</Words>
  <Application>Microsoft Macintosh PowerPoint</Application>
  <PresentationFormat>Widescreen</PresentationFormat>
  <Paragraphs>392</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ArialMT</vt:lpstr>
      <vt:lpstr>思源黑体 CN Normal</vt:lpstr>
      <vt:lpstr>Arial</vt:lpstr>
      <vt:lpstr>Calibri</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Factors That Affect the Investment of Airlines</vt:lpstr>
      <vt:lpstr>The 10 Busiest Round Trip Routes</vt:lpstr>
      <vt:lpstr>The 10 Most Profitable Round Trip Routes</vt:lpstr>
      <vt:lpstr>PowerPoint Presentation</vt:lpstr>
      <vt:lpstr>Factors That Affect the Investment of Airlines</vt:lpstr>
      <vt:lpstr>Top 5 Recommended Round Trip Routes</vt:lpstr>
      <vt:lpstr>The Number of Round-trip Flights to breakeven</vt:lpstr>
      <vt:lpstr>PowerPoint Presentation</vt:lpstr>
      <vt:lpstr>Key Performance Indicators (KPI’s) that recommend tracking in the future </vt:lpstr>
      <vt:lpstr>What’s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市场调研</dc:title>
  <dc:subject>MiGOUppt.taobao.com</dc:subject>
  <dc:creator>米果儿设计工作室</dc:creator>
  <cp:lastModifiedBy>Chuwen Feng</cp:lastModifiedBy>
  <cp:revision>143</cp:revision>
  <dcterms:created xsi:type="dcterms:W3CDTF">2016-04-22T15:34:41Z</dcterms:created>
  <dcterms:modified xsi:type="dcterms:W3CDTF">2023-02-02T04:29:55Z</dcterms:modified>
</cp:coreProperties>
</file>