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s-P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0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82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2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04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8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1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26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4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50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83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s-P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P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36F-39B6-4BF3-AB05-469BCE1F1DF5}" type="datetimeFigureOut">
              <a:rPr lang="es-PE" smtClean="0"/>
              <a:t>22/06/2020</a:t>
            </a:fld>
            <a:endParaRPr lang="es-P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EAE8-1961-48A4-BB3D-AD251927C0A3}" type="slidenum">
              <a:rPr lang="es-PE" smtClean="0"/>
              <a:t>‹N°›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9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essus 3"/>
          <p:cNvSpPr/>
          <p:nvPr/>
        </p:nvSpPr>
        <p:spPr>
          <a:xfrm>
            <a:off x="3516923" y="1188015"/>
            <a:ext cx="1875691" cy="104726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s</a:t>
            </a:r>
            <a:r>
              <a:rPr lang="fr-FR" b="1" dirty="0" err="1" smtClean="0"/>
              <a:t>p</a:t>
            </a:r>
            <a:endParaRPr lang="fr-FR" b="1" dirty="0" smtClean="0"/>
          </a:p>
          <a:p>
            <a:pPr algn="ctr"/>
            <a:r>
              <a:rPr lang="fr-FR" sz="1100" dirty="0" err="1" smtClean="0"/>
              <a:t>Sistema</a:t>
            </a:r>
            <a:r>
              <a:rPr lang="fr-FR" sz="1100" dirty="0" smtClean="0"/>
              <a:t> de </a:t>
            </a:r>
            <a:r>
              <a:rPr lang="fr-FR" sz="1100" dirty="0" err="1" smtClean="0"/>
              <a:t>producción</a:t>
            </a:r>
            <a:endParaRPr lang="fr-FR" sz="1100" dirty="0" smtClean="0"/>
          </a:p>
          <a:p>
            <a:pPr algn="ctr"/>
            <a:r>
              <a:rPr lang="fr-FR" sz="1100" dirty="0" smtClean="0"/>
              <a:t>(un </a:t>
            </a:r>
            <a:r>
              <a:rPr lang="fr-FR" sz="1100" dirty="0" err="1" smtClean="0"/>
              <a:t>dataframe</a:t>
            </a:r>
            <a:r>
              <a:rPr lang="fr-FR" sz="1100" dirty="0" smtClean="0"/>
              <a:t> </a:t>
            </a:r>
            <a:r>
              <a:rPr lang="fr-FR" sz="1100" dirty="0" err="1" smtClean="0"/>
              <a:t>por</a:t>
            </a:r>
            <a:r>
              <a:rPr lang="fr-FR" sz="1100" dirty="0" smtClean="0"/>
              <a:t> pais, </a:t>
            </a:r>
            <a:r>
              <a:rPr lang="fr-FR" sz="1100" dirty="0" err="1" smtClean="0"/>
              <a:t>cada</a:t>
            </a:r>
            <a:r>
              <a:rPr lang="fr-FR" sz="1100" dirty="0" smtClean="0"/>
              <a:t> </a:t>
            </a:r>
            <a:r>
              <a:rPr lang="fr-FR" sz="1100" dirty="0" err="1" smtClean="0"/>
              <a:t>linea</a:t>
            </a:r>
            <a:r>
              <a:rPr lang="fr-FR" sz="1100" dirty="0" smtClean="0"/>
              <a:t> es un </a:t>
            </a:r>
            <a:r>
              <a:rPr lang="fr-FR" sz="1100" dirty="0" err="1" smtClean="0"/>
              <a:t>tipo</a:t>
            </a:r>
            <a:r>
              <a:rPr lang="fr-FR" sz="1100" dirty="0" smtClean="0"/>
              <a:t> de </a:t>
            </a:r>
            <a:r>
              <a:rPr lang="fr-FR" sz="1100" dirty="0" err="1" smtClean="0"/>
              <a:t>productor</a:t>
            </a:r>
            <a:r>
              <a:rPr lang="fr-FR" sz="1100" dirty="0" smtClean="0"/>
              <a:t> </a:t>
            </a:r>
            <a:r>
              <a:rPr lang="fr-FR" sz="1100" dirty="0" err="1" smtClean="0"/>
              <a:t>por</a:t>
            </a:r>
            <a:r>
              <a:rPr lang="fr-FR" sz="1100" dirty="0" smtClean="0"/>
              <a:t> zona)</a:t>
            </a:r>
            <a:endParaRPr lang="es-PE" sz="1100" dirty="0"/>
          </a:p>
        </p:txBody>
      </p:sp>
      <p:sp>
        <p:nvSpPr>
          <p:cNvPr id="5" name="Organigramme : Processus 4"/>
          <p:cNvSpPr/>
          <p:nvPr/>
        </p:nvSpPr>
        <p:spPr>
          <a:xfrm>
            <a:off x="3665416" y="5926627"/>
            <a:ext cx="1586522" cy="87923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moi</a:t>
            </a:r>
            <a:endParaRPr lang="fr-FR" sz="1200" b="1" dirty="0" smtClean="0"/>
          </a:p>
          <a:p>
            <a:pPr algn="ctr"/>
            <a:r>
              <a:rPr lang="fr-FR" sz="1100" i="1" dirty="0" err="1" smtClean="0"/>
              <a:t>nacional</a:t>
            </a:r>
            <a:endParaRPr lang="fr-FR" sz="1200" i="1" dirty="0" smtClean="0"/>
          </a:p>
          <a:p>
            <a:pPr algn="ctr"/>
            <a:r>
              <a:rPr lang="fr-FR" sz="900" dirty="0" smtClean="0"/>
              <a:t>Mano de </a:t>
            </a:r>
            <a:r>
              <a:rPr lang="fr-FR" sz="900" dirty="0" err="1" smtClean="0"/>
              <a:t>obra</a:t>
            </a:r>
            <a:r>
              <a:rPr lang="fr-FR" sz="900" dirty="0" smtClean="0"/>
              <a:t> y </a:t>
            </a:r>
            <a:r>
              <a:rPr lang="fr-FR" sz="900" dirty="0" err="1" smtClean="0"/>
              <a:t>costo</a:t>
            </a:r>
            <a:r>
              <a:rPr lang="fr-FR" sz="900" dirty="0" smtClean="0"/>
              <a:t> de </a:t>
            </a:r>
            <a:r>
              <a:rPr lang="fr-FR" sz="900" dirty="0" err="1" smtClean="0"/>
              <a:t>insumos</a:t>
            </a:r>
            <a:r>
              <a:rPr lang="fr-FR" sz="900" dirty="0" smtClean="0"/>
              <a:t> </a:t>
            </a:r>
            <a:r>
              <a:rPr lang="fr-FR" sz="900" dirty="0" err="1" smtClean="0"/>
              <a:t>por</a:t>
            </a:r>
            <a:r>
              <a:rPr lang="fr-FR" sz="900" dirty="0" smtClean="0"/>
              <a:t> </a:t>
            </a:r>
            <a:r>
              <a:rPr lang="fr-FR" sz="900" dirty="0" err="1" smtClean="0"/>
              <a:t>nivel</a:t>
            </a:r>
            <a:r>
              <a:rPr lang="fr-FR" sz="900" dirty="0" smtClean="0"/>
              <a:t> de </a:t>
            </a:r>
            <a:r>
              <a:rPr lang="fr-FR" sz="900" dirty="0" err="1" smtClean="0"/>
              <a:t>manejo</a:t>
            </a:r>
            <a:endParaRPr lang="fr-FR" sz="900" dirty="0" smtClean="0"/>
          </a:p>
          <a:p>
            <a:pPr algn="ctr"/>
            <a:r>
              <a:rPr lang="fr-FR" sz="900" dirty="0" smtClean="0"/>
              <a:t>(</a:t>
            </a:r>
            <a:r>
              <a:rPr lang="fr-FR" sz="900" dirty="0" err="1" smtClean="0"/>
              <a:t>una</a:t>
            </a:r>
            <a:r>
              <a:rPr lang="fr-FR" sz="900" dirty="0" smtClean="0"/>
              <a:t> </a:t>
            </a:r>
            <a:r>
              <a:rPr lang="fr-FR" sz="900" dirty="0" err="1" smtClean="0"/>
              <a:t>matriz</a:t>
            </a:r>
            <a:r>
              <a:rPr lang="fr-FR" sz="900" dirty="0" smtClean="0"/>
              <a:t> </a:t>
            </a:r>
            <a:r>
              <a:rPr lang="fr-FR" sz="900" dirty="0" err="1" smtClean="0"/>
              <a:t>por</a:t>
            </a:r>
            <a:r>
              <a:rPr lang="fr-FR" sz="900" dirty="0" smtClean="0"/>
              <a:t> pais)</a:t>
            </a:r>
            <a:endParaRPr lang="es-PE" sz="900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3665416" y="4885227"/>
            <a:ext cx="1586521" cy="804985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nci</a:t>
            </a:r>
            <a:endParaRPr lang="fr-FR" sz="1200" b="1" dirty="0" smtClean="0"/>
          </a:p>
          <a:p>
            <a:pPr algn="ctr"/>
            <a:r>
              <a:rPr lang="fr-FR" sz="1100" i="1" dirty="0" err="1" smtClean="0"/>
              <a:t>nacional</a:t>
            </a:r>
            <a:endParaRPr lang="fr-FR" sz="1200" i="1" dirty="0" smtClean="0"/>
          </a:p>
          <a:p>
            <a:pPr algn="ctr"/>
            <a:r>
              <a:rPr lang="fr-FR" sz="900" dirty="0" smtClean="0"/>
              <a:t>Factor de </a:t>
            </a:r>
            <a:r>
              <a:rPr lang="fr-FR" sz="900" dirty="0" err="1" smtClean="0"/>
              <a:t>costo</a:t>
            </a:r>
            <a:r>
              <a:rPr lang="fr-FR" sz="900" dirty="0" smtClean="0"/>
              <a:t> de </a:t>
            </a:r>
            <a:r>
              <a:rPr lang="fr-FR" sz="900" dirty="0" err="1" smtClean="0"/>
              <a:t>insumos</a:t>
            </a:r>
            <a:r>
              <a:rPr lang="fr-FR" sz="900" dirty="0" smtClean="0"/>
              <a:t> </a:t>
            </a:r>
            <a:r>
              <a:rPr lang="fr-FR" sz="900" dirty="0" err="1" smtClean="0"/>
              <a:t>por</a:t>
            </a:r>
            <a:r>
              <a:rPr lang="fr-FR" sz="900" dirty="0" smtClean="0"/>
              <a:t> </a:t>
            </a:r>
            <a:r>
              <a:rPr lang="fr-FR" sz="900" dirty="0" err="1" smtClean="0"/>
              <a:t>nivel</a:t>
            </a:r>
            <a:r>
              <a:rPr lang="fr-FR" sz="900" dirty="0" smtClean="0"/>
              <a:t> de </a:t>
            </a:r>
            <a:r>
              <a:rPr lang="fr-FR" sz="900" dirty="0" err="1" smtClean="0"/>
              <a:t>costo</a:t>
            </a:r>
            <a:r>
              <a:rPr lang="fr-FR" sz="900" dirty="0" smtClean="0"/>
              <a:t> de </a:t>
            </a:r>
            <a:r>
              <a:rPr lang="fr-FR" sz="900" dirty="0" err="1" smtClean="0"/>
              <a:t>insumos</a:t>
            </a:r>
            <a:endParaRPr lang="fr-FR" sz="900" dirty="0" smtClean="0"/>
          </a:p>
          <a:p>
            <a:pPr algn="ctr"/>
            <a:r>
              <a:rPr lang="fr-FR" sz="900" dirty="0" smtClean="0"/>
              <a:t>(</a:t>
            </a:r>
            <a:r>
              <a:rPr lang="fr-FR" sz="900" dirty="0" err="1" smtClean="0"/>
              <a:t>una</a:t>
            </a:r>
            <a:r>
              <a:rPr lang="fr-FR" sz="900" dirty="0" smtClean="0"/>
              <a:t> </a:t>
            </a:r>
            <a:r>
              <a:rPr lang="fr-FR" sz="900" dirty="0" err="1" smtClean="0"/>
              <a:t>matriz</a:t>
            </a:r>
            <a:r>
              <a:rPr lang="fr-FR" sz="900" dirty="0" smtClean="0"/>
              <a:t> </a:t>
            </a:r>
            <a:r>
              <a:rPr lang="fr-FR" sz="900" dirty="0" err="1" smtClean="0"/>
              <a:t>por</a:t>
            </a:r>
            <a:r>
              <a:rPr lang="fr-FR" sz="900" dirty="0" smtClean="0"/>
              <a:t> pais)</a:t>
            </a:r>
            <a:endParaRPr lang="es-PE" sz="900" dirty="0"/>
          </a:p>
        </p:txBody>
      </p:sp>
      <p:sp>
        <p:nvSpPr>
          <p:cNvPr id="7" name="Organigramme : Processus 6"/>
          <p:cNvSpPr/>
          <p:nvPr/>
        </p:nvSpPr>
        <p:spPr>
          <a:xfrm>
            <a:off x="8573362" y="2847089"/>
            <a:ext cx="2282092" cy="851877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Indicadores</a:t>
            </a:r>
            <a:endParaRPr lang="fr-FR" dirty="0" smtClean="0"/>
          </a:p>
          <a:p>
            <a:pPr algn="ctr"/>
            <a:r>
              <a:rPr lang="fr-FR" sz="1100" dirty="0" smtClean="0"/>
              <a:t>(</a:t>
            </a:r>
            <a:r>
              <a:rPr lang="fr-FR" sz="1100" dirty="0" err="1" smtClean="0"/>
              <a:t>dataframe</a:t>
            </a:r>
            <a:r>
              <a:rPr lang="fr-FR" sz="1100" dirty="0" smtClean="0"/>
              <a:t>, 1 </a:t>
            </a:r>
            <a:r>
              <a:rPr lang="fr-FR" sz="1100" dirty="0" err="1" smtClean="0"/>
              <a:t>linea</a:t>
            </a:r>
            <a:r>
              <a:rPr lang="fr-FR" sz="1100" dirty="0" smtClean="0"/>
              <a:t> </a:t>
            </a:r>
            <a:r>
              <a:rPr lang="fr-FR" sz="1100" dirty="0" err="1" smtClean="0"/>
              <a:t>por</a:t>
            </a:r>
            <a:r>
              <a:rPr lang="fr-FR" sz="1100" dirty="0" smtClean="0"/>
              <a:t> </a:t>
            </a:r>
            <a:r>
              <a:rPr lang="fr-FR" sz="1100" dirty="0" err="1" smtClean="0"/>
              <a:t>escenario</a:t>
            </a:r>
            <a:r>
              <a:rPr lang="fr-FR" sz="1100" dirty="0" smtClean="0"/>
              <a:t>)</a:t>
            </a:r>
            <a:endParaRPr lang="es-PE" sz="1100" dirty="0"/>
          </a:p>
        </p:txBody>
      </p:sp>
      <p:sp>
        <p:nvSpPr>
          <p:cNvPr id="8" name="Ellipse 7"/>
          <p:cNvSpPr/>
          <p:nvPr/>
        </p:nvSpPr>
        <p:spPr>
          <a:xfrm>
            <a:off x="6304081" y="2816427"/>
            <a:ext cx="1414586" cy="91320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indicEcoAll</a:t>
            </a:r>
            <a:r>
              <a:rPr lang="fr-FR" sz="1200" dirty="0" smtClean="0"/>
              <a:t>()</a:t>
            </a:r>
            <a:endParaRPr lang="es-PE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898766" y="1036346"/>
            <a:ext cx="937906" cy="67993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Mes de </a:t>
            </a:r>
            <a:r>
              <a:rPr lang="fr-FR" sz="1200" dirty="0" err="1" smtClean="0"/>
              <a:t>vigilancia</a:t>
            </a:r>
            <a:endParaRPr lang="es-PE" sz="1200" dirty="0"/>
          </a:p>
        </p:txBody>
      </p:sp>
      <p:sp>
        <p:nvSpPr>
          <p:cNvPr id="12" name="Organigramme : Processus 11"/>
          <p:cNvSpPr/>
          <p:nvPr/>
        </p:nvSpPr>
        <p:spPr>
          <a:xfrm>
            <a:off x="1049904" y="762076"/>
            <a:ext cx="1584569" cy="851877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Variables </a:t>
            </a:r>
            <a:r>
              <a:rPr lang="fr-FR" sz="1400" b="1" i="1" dirty="0" err="1" smtClean="0"/>
              <a:t>externas</a:t>
            </a:r>
            <a:endParaRPr lang="fr-FR" sz="1400" b="1" i="1" dirty="0"/>
          </a:p>
          <a:p>
            <a:pPr algn="ctr"/>
            <a:r>
              <a:rPr lang="fr-FR" sz="1200" i="1" dirty="0" err="1" smtClean="0"/>
              <a:t>nacional</a:t>
            </a:r>
            <a:endParaRPr lang="fr-FR" sz="1400" i="1" dirty="0" smtClean="0"/>
          </a:p>
          <a:p>
            <a:pPr algn="ctr"/>
            <a:r>
              <a:rPr lang="fr-FR" sz="1000" dirty="0" smtClean="0"/>
              <a:t>(canasta </a:t>
            </a:r>
            <a:r>
              <a:rPr lang="fr-FR" sz="1000" dirty="0" err="1" smtClean="0"/>
              <a:t>basica</a:t>
            </a:r>
            <a:r>
              <a:rPr lang="fr-FR" sz="1000" dirty="0" smtClean="0"/>
              <a:t>, </a:t>
            </a:r>
            <a:r>
              <a:rPr lang="fr-FR" sz="1000" dirty="0" err="1" smtClean="0"/>
              <a:t>salario</a:t>
            </a:r>
            <a:r>
              <a:rPr lang="fr-FR" sz="1000" dirty="0" smtClean="0"/>
              <a:t> </a:t>
            </a:r>
            <a:r>
              <a:rPr lang="fr-FR" sz="1000" dirty="0" err="1" smtClean="0"/>
              <a:t>minimo</a:t>
            </a:r>
            <a:r>
              <a:rPr lang="fr-FR" sz="1000" dirty="0" smtClean="0"/>
              <a:t>, </a:t>
            </a:r>
            <a:r>
              <a:rPr lang="fr-FR" sz="1000" dirty="0" err="1" smtClean="0"/>
              <a:t>precio</a:t>
            </a:r>
            <a:r>
              <a:rPr lang="fr-FR" sz="1000" dirty="0" smtClean="0"/>
              <a:t> </a:t>
            </a:r>
            <a:r>
              <a:rPr lang="fr-FR" sz="1000" dirty="0" err="1" smtClean="0"/>
              <a:t>internacional</a:t>
            </a:r>
            <a:r>
              <a:rPr lang="fr-FR" sz="1000" dirty="0" smtClean="0"/>
              <a:t> café)</a:t>
            </a:r>
            <a:endParaRPr lang="es-PE" sz="600" dirty="0"/>
          </a:p>
        </p:txBody>
      </p:sp>
      <p:cxnSp>
        <p:nvCxnSpPr>
          <p:cNvPr id="14" name="Connecteur droit avec flèche 13"/>
          <p:cNvCxnSpPr>
            <a:stCxn id="12" idx="3"/>
            <a:endCxn id="4" idx="1"/>
          </p:cNvCxnSpPr>
          <p:nvPr/>
        </p:nvCxnSpPr>
        <p:spPr>
          <a:xfrm>
            <a:off x="2634473" y="1188015"/>
            <a:ext cx="882450" cy="523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4" idx="3"/>
            <a:endCxn id="8" idx="1"/>
          </p:cNvCxnSpPr>
          <p:nvPr/>
        </p:nvCxnSpPr>
        <p:spPr>
          <a:xfrm>
            <a:off x="5392614" y="1711646"/>
            <a:ext cx="1118628" cy="123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6" idx="3"/>
            <a:endCxn id="8" idx="3"/>
          </p:cNvCxnSpPr>
          <p:nvPr/>
        </p:nvCxnSpPr>
        <p:spPr>
          <a:xfrm flipV="1">
            <a:off x="5251937" y="3595894"/>
            <a:ext cx="1259305" cy="169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3"/>
            <a:endCxn id="8" idx="4"/>
          </p:cNvCxnSpPr>
          <p:nvPr/>
        </p:nvCxnSpPr>
        <p:spPr>
          <a:xfrm flipV="1">
            <a:off x="5251938" y="3729629"/>
            <a:ext cx="1759436" cy="2636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9" idx="2"/>
            <a:endCxn id="8" idx="0"/>
          </p:cNvCxnSpPr>
          <p:nvPr/>
        </p:nvCxnSpPr>
        <p:spPr>
          <a:xfrm flipH="1">
            <a:off x="7011374" y="1716285"/>
            <a:ext cx="356345" cy="11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" idx="2"/>
            <a:endCxn id="8" idx="7"/>
          </p:cNvCxnSpPr>
          <p:nvPr/>
        </p:nvCxnSpPr>
        <p:spPr>
          <a:xfrm flipH="1">
            <a:off x="7511506" y="2486827"/>
            <a:ext cx="153213" cy="46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" idx="6"/>
            <a:endCxn id="7" idx="1"/>
          </p:cNvCxnSpPr>
          <p:nvPr/>
        </p:nvCxnSpPr>
        <p:spPr>
          <a:xfrm>
            <a:off x="7718667" y="3273028"/>
            <a:ext cx="8546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rganigramme : Processus 48"/>
          <p:cNvSpPr/>
          <p:nvPr/>
        </p:nvSpPr>
        <p:spPr>
          <a:xfrm>
            <a:off x="3673665" y="125697"/>
            <a:ext cx="1584569" cy="85187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Variables </a:t>
            </a:r>
            <a:r>
              <a:rPr lang="fr-FR" sz="1400" b="1" i="1" dirty="0" err="1" smtClean="0"/>
              <a:t>externas</a:t>
            </a:r>
            <a:endParaRPr lang="fr-FR" sz="1400" b="1" i="1" dirty="0"/>
          </a:p>
          <a:p>
            <a:pPr algn="ctr"/>
            <a:r>
              <a:rPr lang="fr-FR" sz="1200" i="1" dirty="0" smtClean="0"/>
              <a:t>zona</a:t>
            </a:r>
            <a:endParaRPr lang="fr-FR" sz="1400" i="1" dirty="0" smtClean="0"/>
          </a:p>
          <a:p>
            <a:pPr algn="ctr"/>
            <a:r>
              <a:rPr lang="fr-FR" sz="1000" dirty="0" smtClean="0"/>
              <a:t>(</a:t>
            </a:r>
            <a:r>
              <a:rPr lang="fr-FR" sz="1000" dirty="0" err="1" smtClean="0"/>
              <a:t>precio</a:t>
            </a:r>
            <a:r>
              <a:rPr lang="fr-FR" sz="1000" dirty="0" smtClean="0"/>
              <a:t> </a:t>
            </a:r>
            <a:r>
              <a:rPr lang="fr-FR" sz="1000" dirty="0" err="1" smtClean="0"/>
              <a:t>tierra</a:t>
            </a:r>
            <a:r>
              <a:rPr lang="fr-FR" sz="1000" dirty="0" smtClean="0"/>
              <a:t>, </a:t>
            </a:r>
            <a:r>
              <a:rPr lang="fr-FR" sz="1000" dirty="0" err="1" smtClean="0"/>
              <a:t>salario</a:t>
            </a:r>
            <a:r>
              <a:rPr lang="fr-FR" sz="1000" dirty="0" smtClean="0"/>
              <a:t> </a:t>
            </a:r>
            <a:r>
              <a:rPr lang="fr-FR" sz="1000" dirty="0" err="1" smtClean="0"/>
              <a:t>jornal</a:t>
            </a:r>
            <a:r>
              <a:rPr lang="fr-FR" sz="1000" dirty="0" smtClean="0"/>
              <a:t>)</a:t>
            </a:r>
            <a:endParaRPr lang="es-PE" sz="600" dirty="0"/>
          </a:p>
        </p:txBody>
      </p:sp>
      <p:cxnSp>
        <p:nvCxnSpPr>
          <p:cNvPr id="50" name="Connecteur droit avec flèche 49"/>
          <p:cNvCxnSpPr>
            <a:stCxn id="49" idx="2"/>
            <a:endCxn id="4" idx="0"/>
          </p:cNvCxnSpPr>
          <p:nvPr/>
        </p:nvCxnSpPr>
        <p:spPr>
          <a:xfrm flipH="1">
            <a:off x="4454769" y="977574"/>
            <a:ext cx="11181" cy="21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rganigramme : Processus 63"/>
          <p:cNvSpPr/>
          <p:nvPr/>
        </p:nvSpPr>
        <p:spPr>
          <a:xfrm>
            <a:off x="3665416" y="3989609"/>
            <a:ext cx="1578705" cy="8049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Txir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050" i="1" dirty="0" smtClean="0">
                <a:solidFill>
                  <a:schemeClr val="tx1"/>
                </a:solidFill>
              </a:rPr>
              <a:t>No visible</a:t>
            </a:r>
            <a:endParaRPr lang="fr-FR" sz="1200" i="1" dirty="0" smtClean="0">
              <a:solidFill>
                <a:schemeClr val="tx1"/>
              </a:solidFill>
            </a:endParaRP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taza</a:t>
            </a:r>
            <a:r>
              <a:rPr lang="fr-FR" sz="900" dirty="0" smtClean="0">
                <a:solidFill>
                  <a:schemeClr val="tx1"/>
                </a:solidFill>
              </a:rPr>
              <a:t> de </a:t>
            </a:r>
            <a:r>
              <a:rPr lang="fr-FR" sz="900" dirty="0" err="1" smtClean="0">
                <a:solidFill>
                  <a:schemeClr val="tx1"/>
                </a:solidFill>
              </a:rPr>
              <a:t>cambio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roya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según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condiciones</a:t>
            </a:r>
            <a:r>
              <a:rPr lang="fr-FR" sz="900" dirty="0" smtClean="0">
                <a:solidFill>
                  <a:schemeClr val="tx1"/>
                </a:solidFill>
              </a:rPr>
              <a:t> de </a:t>
            </a:r>
            <a:r>
              <a:rPr lang="fr-FR" sz="900" dirty="0" err="1" smtClean="0">
                <a:solidFill>
                  <a:schemeClr val="tx1"/>
                </a:solidFill>
              </a:rPr>
              <a:t>roya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  <a:endParaRPr lang="es-PE" sz="900" dirty="0">
              <a:solidFill>
                <a:schemeClr val="tx1"/>
              </a:solidFill>
            </a:endParaRPr>
          </a:p>
        </p:txBody>
      </p:sp>
      <p:sp>
        <p:nvSpPr>
          <p:cNvPr id="65" name="Organigramme : Processus 64"/>
          <p:cNvSpPr/>
          <p:nvPr/>
        </p:nvSpPr>
        <p:spPr>
          <a:xfrm>
            <a:off x="1117706" y="2146857"/>
            <a:ext cx="1398953" cy="80498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inc.roya</a:t>
            </a:r>
            <a:r>
              <a:rPr lang="fr-FR" sz="1200" i="1" dirty="0" smtClean="0"/>
              <a:t> </a:t>
            </a:r>
          </a:p>
          <a:p>
            <a:pPr algn="ctr"/>
            <a:r>
              <a:rPr lang="fr-FR" sz="1050" dirty="0" smtClean="0"/>
              <a:t>(tabla </a:t>
            </a:r>
            <a:r>
              <a:rPr lang="fr-FR" sz="1050" dirty="0" err="1" smtClean="0"/>
              <a:t>incidencia</a:t>
            </a:r>
            <a:r>
              <a:rPr lang="fr-FR" sz="1050" dirty="0" smtClean="0"/>
              <a:t> </a:t>
            </a:r>
            <a:r>
              <a:rPr lang="fr-FR" sz="1050" dirty="0" err="1" smtClean="0"/>
              <a:t>roya</a:t>
            </a:r>
            <a:r>
              <a:rPr lang="fr-FR" sz="1050" dirty="0" smtClean="0"/>
              <a:t> y </a:t>
            </a:r>
            <a:r>
              <a:rPr lang="fr-FR" sz="1050" dirty="0" err="1" smtClean="0"/>
              <a:t>fenologia</a:t>
            </a:r>
            <a:r>
              <a:rPr lang="fr-FR" sz="1050" dirty="0" smtClean="0"/>
              <a:t>)</a:t>
            </a:r>
            <a:endParaRPr lang="es-PE" sz="700" dirty="0"/>
          </a:p>
        </p:txBody>
      </p:sp>
      <p:sp>
        <p:nvSpPr>
          <p:cNvPr id="75" name="Ellipse 74"/>
          <p:cNvSpPr/>
          <p:nvPr/>
        </p:nvSpPr>
        <p:spPr>
          <a:xfrm>
            <a:off x="3944301" y="2829809"/>
            <a:ext cx="1043298" cy="7429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txRoya</a:t>
            </a:r>
            <a:r>
              <a:rPr lang="fr-FR" sz="1100" dirty="0" smtClean="0"/>
              <a:t>()</a:t>
            </a:r>
            <a:endParaRPr lang="es-PE" sz="1100" dirty="0"/>
          </a:p>
        </p:txBody>
      </p:sp>
      <p:cxnSp>
        <p:nvCxnSpPr>
          <p:cNvPr id="76" name="Connecteur droit avec flèche 75"/>
          <p:cNvCxnSpPr>
            <a:stCxn id="4" idx="2"/>
            <a:endCxn id="75" idx="0"/>
          </p:cNvCxnSpPr>
          <p:nvPr/>
        </p:nvCxnSpPr>
        <p:spPr>
          <a:xfrm>
            <a:off x="4454769" y="2235277"/>
            <a:ext cx="11181" cy="594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5" idx="4"/>
            <a:endCxn id="64" idx="0"/>
          </p:cNvCxnSpPr>
          <p:nvPr/>
        </p:nvCxnSpPr>
        <p:spPr>
          <a:xfrm flipH="1">
            <a:off x="4454769" y="3572798"/>
            <a:ext cx="11181" cy="41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65" idx="3"/>
            <a:endCxn id="4" idx="1"/>
          </p:cNvCxnSpPr>
          <p:nvPr/>
        </p:nvCxnSpPr>
        <p:spPr>
          <a:xfrm flipV="1">
            <a:off x="2516659" y="1711646"/>
            <a:ext cx="1000264" cy="837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64" idx="3"/>
            <a:endCxn id="8" idx="2"/>
          </p:cNvCxnSpPr>
          <p:nvPr/>
        </p:nvCxnSpPr>
        <p:spPr>
          <a:xfrm flipV="1">
            <a:off x="5244121" y="3273028"/>
            <a:ext cx="1059960" cy="1119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7100056" y="1806888"/>
            <a:ext cx="1129325" cy="67993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Condiciones</a:t>
            </a:r>
            <a:r>
              <a:rPr lang="fr-FR" sz="1200" dirty="0" smtClean="0"/>
              <a:t> de </a:t>
            </a:r>
            <a:r>
              <a:rPr lang="fr-FR" sz="1200" dirty="0" err="1" smtClean="0"/>
              <a:t>roya</a:t>
            </a:r>
            <a:r>
              <a:rPr lang="fr-FR" sz="1200" dirty="0" smtClean="0"/>
              <a:t> </a:t>
            </a:r>
            <a:r>
              <a:rPr lang="fr-FR" sz="1200" dirty="0" err="1" smtClean="0"/>
              <a:t>hasta</a:t>
            </a:r>
            <a:r>
              <a:rPr lang="fr-FR" sz="1200" dirty="0" smtClean="0"/>
              <a:t> la </a:t>
            </a:r>
            <a:r>
              <a:rPr lang="fr-FR" sz="1200" dirty="0" err="1" smtClean="0"/>
              <a:t>cosecha</a:t>
            </a:r>
            <a:endParaRPr lang="es-PE" sz="1200" dirty="0"/>
          </a:p>
        </p:txBody>
      </p:sp>
      <p:sp>
        <p:nvSpPr>
          <p:cNvPr id="27" name="Organigramme : Processus 26"/>
          <p:cNvSpPr/>
          <p:nvPr/>
        </p:nvSpPr>
        <p:spPr>
          <a:xfrm>
            <a:off x="5632704" y="247473"/>
            <a:ext cx="1172695" cy="6351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unidades</a:t>
            </a:r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900" i="1" dirty="0" err="1" smtClean="0">
                <a:solidFill>
                  <a:schemeClr val="tx1"/>
                </a:solidFill>
              </a:rPr>
              <a:t>Region</a:t>
            </a:r>
            <a:r>
              <a:rPr lang="fr-FR" sz="900" i="1" dirty="0" smtClean="0">
                <a:solidFill>
                  <a:schemeClr val="tx1"/>
                </a:solidFill>
              </a:rPr>
              <a:t> </a:t>
            </a:r>
            <a:r>
              <a:rPr lang="fr-FR" sz="900" i="1" dirty="0" err="1" smtClean="0">
                <a:solidFill>
                  <a:schemeClr val="tx1"/>
                </a:solidFill>
              </a:rPr>
              <a:t>centroamerica</a:t>
            </a:r>
            <a:endParaRPr lang="fr-FR" sz="900" i="1" dirty="0" smtClean="0">
              <a:solidFill>
                <a:schemeClr val="tx1"/>
              </a:solidFill>
            </a:endParaRPr>
          </a:p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No visible</a:t>
            </a:r>
            <a:endParaRPr lang="fr-FR" sz="1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45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130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gleclerc</dc:creator>
  <cp:lastModifiedBy>gleclerc</cp:lastModifiedBy>
  <cp:revision>11</cp:revision>
  <dcterms:created xsi:type="dcterms:W3CDTF">2020-06-20T15:08:22Z</dcterms:created>
  <dcterms:modified xsi:type="dcterms:W3CDTF">2020-06-23T00:13:46Z</dcterms:modified>
</cp:coreProperties>
</file>