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5" r:id="rId4"/>
    <p:sldId id="266" r:id="rId5"/>
    <p:sldId id="268" r:id="rId6"/>
    <p:sldId id="273" r:id="rId7"/>
    <p:sldId id="257" r:id="rId8"/>
    <p:sldId id="258" r:id="rId9"/>
    <p:sldId id="270" r:id="rId10"/>
    <p:sldId id="260" r:id="rId11"/>
    <p:sldId id="261" r:id="rId12"/>
    <p:sldId id="264" r:id="rId13"/>
    <p:sldId id="262" r:id="rId14"/>
    <p:sldId id="263" r:id="rId15"/>
    <p:sldId id="269" r:id="rId16"/>
    <p:sldId id="272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4:39:22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9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1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2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1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io.olivaresr@usm.c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ablo.sanchezmo@usm.c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loppa | The Raise a Floppa Wiki | Fandom">
            <a:extLst>
              <a:ext uri="{FF2B5EF4-FFF2-40B4-BE49-F238E27FC236}">
                <a16:creationId xmlns:a16="http://schemas.microsoft.com/office/drawing/2014/main" id="{5C2C0F9B-E28B-3C1B-619F-EF1DEA89E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8D2F3F-6773-5D66-E433-CF74E99FE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800" b="1" i="0">
                <a:effectLst/>
                <a:latin typeface="Helvetica Neue"/>
              </a:rPr>
              <a:t>ELO-329 - Diseño y Programación Orientado a Objetos</a:t>
            </a:r>
            <a:br>
              <a:rPr lang="es-MX" sz="3800" b="1" i="0">
                <a:effectLst/>
                <a:latin typeface="Helvetica Neue"/>
              </a:rPr>
            </a:br>
            <a:r>
              <a:rPr lang="es-MX" sz="3800" b="1" i="0">
                <a:effectLst/>
                <a:latin typeface="Helvetica Neue"/>
              </a:rPr>
              <a:t>Ayudantía 3: Herencia, Clases y Ligado Dinámico</a:t>
            </a:r>
            <a:endParaRPr lang="es-CL" sz="3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692EFA-6DC2-290F-10A6-1CD3E8C00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1500" b="0" i="0">
                <a:effectLst/>
                <a:latin typeface="Helvetica Neue"/>
              </a:rPr>
              <a:t>Profesor Patricio Olivares</a:t>
            </a:r>
            <a:br>
              <a:rPr lang="es-CL" sz="1500"/>
            </a:br>
            <a:r>
              <a:rPr lang="es-CL" sz="1500" b="0" i="0" u="sng">
                <a:effectLst/>
                <a:latin typeface="Helvetica Neue"/>
                <a:hlinkClick r:id="rId3"/>
              </a:rPr>
              <a:t>patricio.olivaresr@usm.cl</a:t>
            </a:r>
            <a:endParaRPr lang="es-CL" sz="1500" b="0" i="0" u="sng">
              <a:effectLst/>
              <a:latin typeface="Helvetica Neue"/>
            </a:endParaRPr>
          </a:p>
          <a:p>
            <a:pPr>
              <a:lnSpc>
                <a:spcPct val="100000"/>
              </a:lnSpc>
            </a:pPr>
            <a:br>
              <a:rPr lang="es-CL" sz="1500"/>
            </a:br>
            <a:r>
              <a:rPr lang="es-CL" sz="1500" b="0" i="0">
                <a:effectLst/>
                <a:latin typeface="Helvetica Neue"/>
              </a:rPr>
              <a:t>Ayudante Pablo Sánchez</a:t>
            </a:r>
            <a:br>
              <a:rPr lang="es-CL" sz="1500"/>
            </a:br>
            <a:r>
              <a:rPr lang="es-CL" sz="1500" b="0" i="0" u="sng">
                <a:effectLst/>
                <a:latin typeface="Helvetica Neue"/>
                <a:hlinkClick r:id="rId4"/>
              </a:rPr>
              <a:t>pablo.sanchezmo@usm.cl</a:t>
            </a:r>
            <a:endParaRPr lang="es-CL" sz="1500"/>
          </a:p>
        </p:txBody>
      </p:sp>
      <p:sp>
        <p:nvSpPr>
          <p:cNvPr id="2057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1311A"/>
          </a:solidFill>
          <a:ln w="38100" cap="rnd">
            <a:solidFill>
              <a:srgbClr val="71311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1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0C31AC-E48F-1980-BC9F-A881FB3C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MX" sz="7200"/>
              <a:t>Polimorfismo</a:t>
            </a:r>
            <a:endParaRPr lang="es-CL" sz="7200"/>
          </a:p>
        </p:txBody>
      </p:sp>
      <p:sp>
        <p:nvSpPr>
          <p:cNvPr id="512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D49188"/>
          </a:solidFill>
          <a:ln w="38100" cap="rnd">
            <a:solidFill>
              <a:srgbClr val="D4918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9BF9B-94C4-A857-E16F-407621D4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s-MX" dirty="0">
                <a:latin typeface="Angsana New" panose="020B0502040204020203" pitchFamily="18" charset="-34"/>
                <a:cs typeface="Angsana New" panose="020B0502040204020203" pitchFamily="18" charset="-34"/>
              </a:rPr>
              <a:t>Ligado Dinámico</a:t>
            </a:r>
          </a:p>
          <a:p>
            <a:r>
              <a:rPr lang="es-MX" dirty="0">
                <a:latin typeface="Angsana New" panose="020B0502040204020203" pitchFamily="18" charset="-34"/>
                <a:cs typeface="Angsana New" panose="020B0502040204020203" pitchFamily="18" charset="-34"/>
              </a:rPr>
              <a:t>Sobrecarga de Operadores</a:t>
            </a:r>
          </a:p>
          <a:p>
            <a:r>
              <a:rPr lang="es-MX" dirty="0">
                <a:latin typeface="Angsana New" panose="020B0502040204020203" pitchFamily="18" charset="-34"/>
                <a:cs typeface="Angsana New" panose="020B0502040204020203" pitchFamily="18" charset="-34"/>
              </a:rPr>
              <a:t>Principio de Sustitución</a:t>
            </a:r>
            <a:endParaRPr lang="es-CL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pic>
        <p:nvPicPr>
          <p:cNvPr id="5122" name="Picture 2" descr="Who Or What Is A &quot;Bingus&quot;? | Know Your Meme">
            <a:extLst>
              <a:ext uri="{FF2B5EF4-FFF2-40B4-BE49-F238E27FC236}">
                <a16:creationId xmlns:a16="http://schemas.microsoft.com/office/drawing/2014/main" id="{8EF9A650-9498-46AA-9443-CFCC63851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1" r="27754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7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83421-2FAF-107D-69F3-A6A07E70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300" dirty="0"/>
              <a:t>Polimorfismo</a:t>
            </a:r>
            <a:br>
              <a:rPr lang="es-MX" dirty="0"/>
            </a:br>
            <a:r>
              <a:rPr lang="es-MX" dirty="0"/>
              <a:t>Ligado Dinámico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A997B-6ED7-D6F6-5D87-0CEA71F6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latin typeface="Amasis MT Pro" panose="02040504050005020304" pitchFamily="18" charset="0"/>
                <a:cs typeface="Aharoni" panose="020B0604020202020204" pitchFamily="2" charset="-79"/>
              </a:rPr>
              <a:t>Consiste en invocar, según la forma dinámica de un objeto, la versión del método que nos interesa en el momento.</a:t>
            </a:r>
            <a:endParaRPr lang="es-CL" dirty="0">
              <a:latin typeface="Amasis MT Pro" panose="02040504050005020304" pitchFamily="18" charset="0"/>
              <a:cs typeface="Aharoni" panose="020B0604020202020204" pitchFamily="2" charset="-79"/>
            </a:endParaRPr>
          </a:p>
          <a:p>
            <a:pPr marL="0" indent="0">
              <a:buNone/>
            </a:pPr>
            <a:endParaRPr lang="es-CL" b="1" dirty="0">
              <a:latin typeface="Amasis MT Pro" panose="02040504050005020304" pitchFamily="18" charset="0"/>
              <a:cs typeface="Aharoni" panose="020B0604020202020204" pitchFamily="2" charset="-79"/>
            </a:endParaRPr>
          </a:p>
          <a:p>
            <a:pPr marL="0" indent="0">
              <a:buNone/>
            </a:pPr>
            <a:r>
              <a:rPr lang="es-CL" dirty="0">
                <a:latin typeface="Amasis MT Pro" panose="02040504050005020304" pitchFamily="18" charset="0"/>
                <a:cs typeface="Aharoni" panose="020B0604020202020204" pitchFamily="2" charset="-79"/>
              </a:rPr>
              <a:t>Por ejemplo, </a:t>
            </a:r>
            <a:r>
              <a:rPr lang="es-CL" b="1" dirty="0">
                <a:latin typeface="Amasis MT Pro" panose="02040504050005020304" pitchFamily="18" charset="0"/>
                <a:cs typeface="Aharoni" panose="020B0604020202020204" pitchFamily="2" charset="-79"/>
              </a:rPr>
              <a:t>invocar el método de una clase hija en un objeto declarado de la clase padre</a:t>
            </a:r>
            <a:r>
              <a:rPr lang="es-CL" dirty="0">
                <a:latin typeface="Amasis MT Pro" panose="02040504050005020304" pitchFamily="18" charset="0"/>
                <a:cs typeface="Aharoni" panose="020B0604020202020204" pitchFamily="2" charset="-79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7604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83421-2FAF-107D-69F3-A6A07E70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300" dirty="0"/>
              <a:t>Polimorfismo</a:t>
            </a:r>
            <a:br>
              <a:rPr lang="es-MX" dirty="0"/>
            </a:br>
            <a:r>
              <a:rPr lang="es-MX" dirty="0"/>
              <a:t>Ligado Dinámico</a:t>
            </a:r>
            <a:endParaRPr lang="es-CL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30AAFCB-BA4F-D8C3-6750-5A3CB551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895" y="2071426"/>
            <a:ext cx="7958768" cy="4252912"/>
          </a:xfrm>
        </p:spPr>
      </p:pic>
      <p:pic>
        <p:nvPicPr>
          <p:cNvPr id="1026" name="Picture 2" descr="Gato Del Piano Músico, Música Imagen de archivo - Imagen de fondo, lindo:  136314479">
            <a:extLst>
              <a:ext uri="{FF2B5EF4-FFF2-40B4-BE49-F238E27FC236}">
                <a16:creationId xmlns:a16="http://schemas.microsoft.com/office/drawing/2014/main" id="{690F2BD0-5EE2-4D02-6C9A-07FE2E1B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65" y="4513170"/>
            <a:ext cx="3185638" cy="211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03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83421-2FAF-107D-69F3-A6A07E70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300" dirty="0"/>
              <a:t>Polimorfismo</a:t>
            </a:r>
            <a:br>
              <a:rPr lang="es-MX" dirty="0"/>
            </a:br>
            <a:r>
              <a:rPr lang="es-MX" dirty="0"/>
              <a:t>Sobrecarga de Operadores (métodos)</a:t>
            </a:r>
            <a:endParaRPr lang="es-CL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A8417A4-52F2-DDDF-77CD-AD778BF47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776" y="1678906"/>
            <a:ext cx="6284447" cy="4813969"/>
          </a:xfrm>
        </p:spPr>
      </p:pic>
    </p:spTree>
    <p:extLst>
      <p:ext uri="{BB962C8B-B14F-4D97-AF65-F5344CB8AC3E}">
        <p14:creationId xmlns:p14="http://schemas.microsoft.com/office/powerpoint/2010/main" val="265894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83421-2FAF-107D-69F3-A6A07E70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700"/>
              <a:t>Polimorfismo</a:t>
            </a:r>
            <a:br>
              <a:rPr lang="es-MX" sz="3700"/>
            </a:br>
            <a:r>
              <a:rPr lang="es-MX" sz="3700"/>
              <a:t>Principio de Sustitución</a:t>
            </a:r>
            <a:endParaRPr lang="es-CL" sz="370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7528FF"/>
          </a:solidFill>
          <a:ln w="38100" cap="rnd">
            <a:solidFill>
              <a:srgbClr val="7528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A997B-6ED7-D6F6-5D87-0CEA71F6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79" y="2794053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400" dirty="0">
                <a:latin typeface="Amasis MT Pro" panose="02040504050005020304" pitchFamily="18" charset="0"/>
              </a:rPr>
              <a:t>Subtipos: “Si un objeto A tiene todo lo requerido por otro objeto B, entonces podemos usar A donde se esperaba B.”</a:t>
            </a:r>
          </a:p>
          <a:p>
            <a:pPr marL="0" indent="0">
              <a:buNone/>
            </a:pPr>
            <a:endParaRPr lang="es-MX" sz="24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Amasis MT Pro" panose="020405040500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97CBB5D1-AB1F-4D06-2FAD-15DCDBFBE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674" y="626656"/>
            <a:ext cx="8367243" cy="474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3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E68C9-7AB6-12D2-C807-7BFD0363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Clases Abstractas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87486-ED9E-614D-C301-DD876DE2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>
                <a:latin typeface="Algerian" panose="04020705040A02060702" pitchFamily="82" charset="0"/>
              </a:rPr>
              <a:t>Hay clases que es mejor declarar y no implementar</a:t>
            </a:r>
            <a:endParaRPr lang="es-CL" dirty="0">
              <a:latin typeface="Algerian" panose="04020705040A02060702" pitchFamily="82" charset="0"/>
            </a:endParaRPr>
          </a:p>
        </p:txBody>
      </p:sp>
      <p:pic>
        <p:nvPicPr>
          <p:cNvPr id="6146" name="Picture 2" descr="Arte Abstracto - Concepto, origen, tipos y características">
            <a:extLst>
              <a:ext uri="{FF2B5EF4-FFF2-40B4-BE49-F238E27FC236}">
                <a16:creationId xmlns:a16="http://schemas.microsoft.com/office/drawing/2014/main" id="{BA0C83A3-4F0E-434F-AFC9-D8D78868B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32" y="2548207"/>
            <a:ext cx="7889335" cy="394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0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E68C9-7AB6-12D2-C807-7BFD0363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Clases Abstractas</a:t>
            </a:r>
            <a:endParaRPr lang="es-CL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F46B827-A182-38A4-88EB-93F51F432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610" y="1313099"/>
            <a:ext cx="9661154" cy="5179776"/>
          </a:xfrm>
        </p:spPr>
      </p:pic>
    </p:spTree>
    <p:extLst>
      <p:ext uri="{BB962C8B-B14F-4D97-AF65-F5344CB8AC3E}">
        <p14:creationId xmlns:p14="http://schemas.microsoft.com/office/powerpoint/2010/main" val="265824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Arreglos/</a:t>
            </a:r>
            <a:r>
              <a:rPr lang="es-MX" dirty="0" err="1"/>
              <a:t>Arrays</a:t>
            </a:r>
            <a:r>
              <a:rPr lang="es-MX" dirty="0"/>
              <a:t> en Java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720A9C-69C3-DEA2-58B6-CB596D69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  <a:t>Arreglo Unidimensional</a:t>
            </a:r>
          </a:p>
          <a:p>
            <a: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  <a:t>Arreglo Multidimensional</a:t>
            </a:r>
          </a:p>
          <a:p>
            <a: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  <a:t>Arreglo de Objetos</a:t>
            </a:r>
          </a:p>
          <a:p>
            <a: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  <a:t>&lt;</a:t>
            </a:r>
            <a:r>
              <a:rPr lang="es-MX" dirty="0" err="1">
                <a:latin typeface="Amasis MT Pro" panose="02040504050005020304" pitchFamily="18" charset="0"/>
                <a:cs typeface="Aldhabi" panose="020B0604020202020204" pitchFamily="2" charset="-78"/>
              </a:rPr>
              <a:t>ArrayList</a:t>
            </a:r>
            <a: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  <a:t>&gt;</a:t>
            </a:r>
            <a:endParaRPr lang="es-CL" dirty="0">
              <a:latin typeface="Amasis MT Pro" panose="02040504050005020304" pitchFamily="18" charset="0"/>
              <a:cs typeface="Aldhabi" panose="020B0604020202020204" pitchFamily="2" charset="-78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380724-BF76-5A4D-10B9-F1BA8BDC4B95}"/>
              </a:ext>
            </a:extLst>
          </p:cNvPr>
          <p:cNvSpPr txBox="1"/>
          <p:nvPr/>
        </p:nvSpPr>
        <p:spPr>
          <a:xfrm>
            <a:off x="6097398" y="3028318"/>
            <a:ext cx="609460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5000" dirty="0"/>
              <a:t>🤔 ola</a:t>
            </a:r>
            <a:endParaRPr lang="es-CL" sz="15000" dirty="0"/>
          </a:p>
        </p:txBody>
      </p:sp>
    </p:spTree>
    <p:extLst>
      <p:ext uri="{BB962C8B-B14F-4D97-AF65-F5344CB8AC3E}">
        <p14:creationId xmlns:p14="http://schemas.microsoft.com/office/powerpoint/2010/main" val="152612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/>
              <a:t>Arreglos/</a:t>
            </a:r>
            <a:r>
              <a:rPr lang="es-MX" sz="3000" dirty="0" err="1"/>
              <a:t>Arrays</a:t>
            </a:r>
            <a:r>
              <a:rPr lang="es-MX" sz="3000" dirty="0"/>
              <a:t> en Java</a:t>
            </a:r>
            <a:br>
              <a:rPr lang="es-MX" sz="3000" dirty="0"/>
            </a:br>
            <a:r>
              <a:rPr lang="es-MX" dirty="0"/>
              <a:t>Arreglo Unidimensional</a:t>
            </a:r>
            <a:endParaRPr lang="es-CL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CA8EEEC-2311-640D-AE42-2D622D323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219" y="1325563"/>
            <a:ext cx="8939683" cy="5150918"/>
          </a:xfrm>
          <a:prstGeom prst="rect">
            <a:avLst/>
          </a:prstGeom>
        </p:spPr>
      </p:pic>
      <p:pic>
        <p:nvPicPr>
          <p:cNvPr id="1026" name="Picture 2" descr="35,000+ Thinking Face Illustrations, Royalty-Free Vector Graphics &amp; Clip  Art - iStock | Thinking face emoji, Woman thinking face, Funny thinking face">
            <a:extLst>
              <a:ext uri="{FF2B5EF4-FFF2-40B4-BE49-F238E27FC236}">
                <a16:creationId xmlns:a16="http://schemas.microsoft.com/office/drawing/2014/main" id="{27D840EC-7369-6C6A-EE71-0333B8E6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90" y="1577130"/>
            <a:ext cx="2089333" cy="504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03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/>
              <a:t>Arreglos/</a:t>
            </a:r>
            <a:r>
              <a:rPr lang="es-MX" sz="3000" dirty="0" err="1"/>
              <a:t>Arrays</a:t>
            </a:r>
            <a:r>
              <a:rPr lang="es-MX" sz="3000" dirty="0"/>
              <a:t> en Java</a:t>
            </a:r>
            <a:br>
              <a:rPr lang="es-MX" sz="3000" dirty="0"/>
            </a:br>
            <a:r>
              <a:rPr lang="es-MX" dirty="0"/>
              <a:t>Arreglo Multidimensional</a:t>
            </a:r>
            <a:endParaRPr lang="es-CL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CC19C7F-C09F-3353-F9D9-833931957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475" y="1325563"/>
            <a:ext cx="8411050" cy="5309103"/>
          </a:xfrm>
        </p:spPr>
      </p:pic>
      <p:pic>
        <p:nvPicPr>
          <p:cNvPr id="10" name="Picture 2" descr="Who Is 'Rap Battle MrBeast?' The Fake MrBeast Meme Explained | Know Your  Meme">
            <a:extLst>
              <a:ext uri="{FF2B5EF4-FFF2-40B4-BE49-F238E27FC236}">
                <a16:creationId xmlns:a16="http://schemas.microsoft.com/office/drawing/2014/main" id="{B115BC50-D196-FB23-77FC-10BB10A72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0" y="1837190"/>
            <a:ext cx="951147" cy="479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7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/>
              <a:t>Arreglos/</a:t>
            </a:r>
            <a:r>
              <a:rPr lang="es-MX" sz="3000" dirty="0" err="1"/>
              <a:t>Arrays</a:t>
            </a:r>
            <a:r>
              <a:rPr lang="es-MX" sz="3000" dirty="0"/>
              <a:t> en Java</a:t>
            </a:r>
            <a:br>
              <a:rPr lang="es-MX" sz="3000" dirty="0"/>
            </a:br>
            <a:r>
              <a:rPr lang="es-MX" dirty="0"/>
              <a:t>Arreglo de Objetos</a:t>
            </a:r>
            <a:endParaRPr lang="es-CL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C54D720-D3AD-B011-721E-B656E4A99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951" y="1325563"/>
            <a:ext cx="10180377" cy="5532437"/>
          </a:xfrm>
        </p:spPr>
      </p:pic>
      <p:pic>
        <p:nvPicPr>
          <p:cNvPr id="2050" name="Picture 2" descr="What's your thinking face? - Quora">
            <a:extLst>
              <a:ext uri="{FF2B5EF4-FFF2-40B4-BE49-F238E27FC236}">
                <a16:creationId xmlns:a16="http://schemas.microsoft.com/office/drawing/2014/main" id="{E521AFBA-2486-30F3-F0C8-079ADE78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608" y="-315660"/>
            <a:ext cx="1956881" cy="195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2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/>
              <a:t>Arreglos/</a:t>
            </a:r>
            <a:r>
              <a:rPr lang="es-MX" sz="3000" dirty="0" err="1"/>
              <a:t>Arrays</a:t>
            </a:r>
            <a:r>
              <a:rPr lang="es-MX" sz="3000" dirty="0"/>
              <a:t> en Java</a:t>
            </a:r>
            <a:br>
              <a:rPr lang="es-MX" sz="3000" dirty="0"/>
            </a:br>
            <a:r>
              <a:rPr lang="es-MX" dirty="0" err="1"/>
              <a:t>ArrayList</a:t>
            </a:r>
            <a:endParaRPr lang="es-CL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1C6DC2A-6514-B05C-4A13-06BA9D533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751" y="1325563"/>
            <a:ext cx="8666497" cy="5158629"/>
          </a:xfrm>
        </p:spPr>
      </p:pic>
      <p:pic>
        <p:nvPicPr>
          <p:cNvPr id="7170" name="Picture 2" descr="Temmie | Wikia Undertale | Fandom">
            <a:extLst>
              <a:ext uri="{FF2B5EF4-FFF2-40B4-BE49-F238E27FC236}">
                <a16:creationId xmlns:a16="http://schemas.microsoft.com/office/drawing/2014/main" id="{598C8CAB-9BF2-8DD9-0CC1-B5C5F9680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55643"/>
            <a:ext cx="2209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1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F18AE-BD45-7B45-E0BA-E1A00167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¿Por qué Herencia?</a:t>
            </a:r>
            <a:endParaRPr lang="es-CL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D3349FD-A3F8-D853-7A5D-28953BDF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2256722"/>
          </a:xfrm>
        </p:spPr>
        <p:txBody>
          <a:bodyPr>
            <a:norm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[Para qué] Para crear clases que se basen en ya existentes, heredando atributos métodos para no repetirlos en código</a:t>
            </a:r>
          </a:p>
          <a:p>
            <a:r>
              <a:rPr lang="es-MX" dirty="0">
                <a:latin typeface="Arial Narrow" panose="020B0606020202030204" pitchFamily="34" charset="0"/>
              </a:rPr>
              <a:t>[Cómo] Agregando los atributos y métodos únicos para diferenciar al hijo del padre.</a:t>
            </a:r>
          </a:p>
        </p:txBody>
      </p:sp>
      <p:pic>
        <p:nvPicPr>
          <p:cNvPr id="3074" name="Picture 2" descr="Pintamos toda la casa (@PintamosCasa) / Twitter">
            <a:extLst>
              <a:ext uri="{FF2B5EF4-FFF2-40B4-BE49-F238E27FC236}">
                <a16:creationId xmlns:a16="http://schemas.microsoft.com/office/drawing/2014/main" id="{509BEA4F-7506-F574-55BD-B246E21D4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97" y="4186106"/>
            <a:ext cx="3429405" cy="192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59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F5C53-6930-55DC-9B7B-0AE6E472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Diseñando Herencia</a:t>
            </a:r>
            <a:endParaRPr lang="es-CL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76D680E-98CF-823F-3816-6948F478B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79" y="1928813"/>
            <a:ext cx="9007042" cy="4252912"/>
          </a:xfrm>
        </p:spPr>
      </p:pic>
    </p:spTree>
    <p:extLst>
      <p:ext uri="{BB962C8B-B14F-4D97-AF65-F5344CB8AC3E}">
        <p14:creationId xmlns:p14="http://schemas.microsoft.com/office/powerpoint/2010/main" val="26862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F5C53-6930-55DC-9B7B-0AE6E472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26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Implementando Herencia</a:t>
            </a:r>
            <a:endParaRPr lang="es-CL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120828C-7167-36B0-282C-A1C052AF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285" y="1031132"/>
            <a:ext cx="9195430" cy="5461743"/>
          </a:xfrm>
        </p:spPr>
      </p:pic>
    </p:spTree>
    <p:extLst>
      <p:ext uri="{BB962C8B-B14F-4D97-AF65-F5344CB8AC3E}">
        <p14:creationId xmlns:p14="http://schemas.microsoft.com/office/powerpoint/2010/main" val="1327857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247</Words>
  <Application>Microsoft Office PowerPoint</Application>
  <PresentationFormat>Panorámica</PresentationFormat>
  <Paragraphs>33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Algerian</vt:lpstr>
      <vt:lpstr>Amasis MT Pro</vt:lpstr>
      <vt:lpstr>Angsana New</vt:lpstr>
      <vt:lpstr>Arial</vt:lpstr>
      <vt:lpstr>Arial Narrow</vt:lpstr>
      <vt:lpstr>Helvetica Neue</vt:lpstr>
      <vt:lpstr>Modern Love</vt:lpstr>
      <vt:lpstr>The Hand</vt:lpstr>
      <vt:lpstr>SketchyVTI</vt:lpstr>
      <vt:lpstr>ELO-329 - Diseño y Programación Orientado a Objetos Ayudantía 3: Herencia, Clases y Ligado Dinámico</vt:lpstr>
      <vt:lpstr>Arreglos/Arrays en Java</vt:lpstr>
      <vt:lpstr>Arreglos/Arrays en Java Arreglo Unidimensional</vt:lpstr>
      <vt:lpstr>Arreglos/Arrays en Java Arreglo Multidimensional</vt:lpstr>
      <vt:lpstr>Arreglos/Arrays en Java Arreglo de Objetos</vt:lpstr>
      <vt:lpstr>Arreglos/Arrays en Java ArrayList</vt:lpstr>
      <vt:lpstr>¿Por qué Herencia?</vt:lpstr>
      <vt:lpstr>Diseñando Herencia</vt:lpstr>
      <vt:lpstr>Implementando Herencia</vt:lpstr>
      <vt:lpstr>Polimorfismo</vt:lpstr>
      <vt:lpstr>Polimorfismo Ligado Dinámico</vt:lpstr>
      <vt:lpstr>Polimorfismo Ligado Dinámico</vt:lpstr>
      <vt:lpstr>Polimorfismo Sobrecarga de Operadores (métodos)</vt:lpstr>
      <vt:lpstr>Polimorfismo Principio de Sustitución</vt:lpstr>
      <vt:lpstr>Clases Abstractas</vt:lpstr>
      <vt:lpstr>Clases Abstractas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ELO-329 - Diseño y Programación Orientado a Objetos Ayudantía 1: Conceptos Básicos, Instalación de IntelliJ y Ejemplo Práctico</dc:title>
  <dc:creator>Pablo Sanchez Molina (Alumno)</dc:creator>
  <cp:lastModifiedBy>Pablo Sanchez Molina (Alumno)</cp:lastModifiedBy>
  <cp:revision>8</cp:revision>
  <dcterms:created xsi:type="dcterms:W3CDTF">2023-03-16T02:20:28Z</dcterms:created>
  <dcterms:modified xsi:type="dcterms:W3CDTF">2023-03-27T16:25:42Z</dcterms:modified>
</cp:coreProperties>
</file>