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06197-FED8-435E-8396-8DDDA2C588E8}" v="9" dt="2025-05-07T04:01:16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82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61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0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94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34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176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89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0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83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35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2BB772-25C1-48B2-B53B-9FECE41AFF8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6AEA85-D021-4A6A-9D3D-883C29604D3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57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academiccommunity.uvic.ca/isot/2022/11/27/fake-news-detection-dataset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48FC-343E-4196-3636-531E2B959B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FAKE NEWS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D20D5-A713-3D95-9B3E-732FBB9DA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4931" y="4394660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-CS22B1018</a:t>
            </a:r>
          </a:p>
          <a:p>
            <a:r>
              <a:rPr lang="en-IN" dirty="0"/>
              <a:t>-CS22B1071</a:t>
            </a:r>
          </a:p>
          <a:p>
            <a:r>
              <a:rPr lang="en-IN" dirty="0"/>
              <a:t>-CS22B2017</a:t>
            </a:r>
          </a:p>
        </p:txBody>
      </p:sp>
    </p:spTree>
    <p:extLst>
      <p:ext uri="{BB962C8B-B14F-4D97-AF65-F5344CB8AC3E}">
        <p14:creationId xmlns:p14="http://schemas.microsoft.com/office/powerpoint/2010/main" val="2413757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D535-F725-B74C-8CCD-02577155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CBC36C-E5B5-F7E4-DA04-5120A0223FE6}"/>
              </a:ext>
            </a:extLst>
          </p:cNvPr>
          <p:cNvSpPr txBox="1"/>
          <p:nvPr/>
        </p:nvSpPr>
        <p:spPr>
          <a:xfrm>
            <a:off x="6126480" y="2499884"/>
            <a:ext cx="50596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ROC curve nearly hugs the top-left corner of the plot, achieving an </a:t>
            </a:r>
            <a:r>
              <a:rPr lang="en-US" b="1" dirty="0"/>
              <a:t>AUC (Area Under Curve) of 1.00</a:t>
            </a:r>
            <a:r>
              <a:rPr lang="en-US" dirty="0"/>
              <a:t>, which indicates </a:t>
            </a:r>
            <a:r>
              <a:rPr lang="en-US" b="1" dirty="0"/>
              <a:t>perfect separation</a:t>
            </a:r>
            <a:r>
              <a:rPr lang="en-US" dirty="0"/>
              <a:t> between the classes.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Equal Error Rate (EER)</a:t>
            </a:r>
            <a:r>
              <a:rPr lang="en-US" dirty="0"/>
              <a:t> is </a:t>
            </a:r>
            <a:r>
              <a:rPr lang="en-US" b="1" dirty="0"/>
              <a:t>0.0003 at threshold 0.9833</a:t>
            </a:r>
            <a:r>
              <a:rPr lang="en-US" dirty="0"/>
              <a:t>, showing an </a:t>
            </a:r>
            <a:r>
              <a:rPr lang="en-US" b="1" dirty="0"/>
              <a:t>extremely low rate of incorrect predictions</a:t>
            </a:r>
            <a:r>
              <a:rPr lang="en-US" dirty="0"/>
              <a:t> at the optimal threshold.</a:t>
            </a:r>
            <a:br>
              <a:rPr lang="en-US" dirty="0"/>
            </a:br>
            <a:r>
              <a:rPr lang="en-US" dirty="0"/>
              <a:t>This confirms that the model is </a:t>
            </a:r>
            <a:r>
              <a:rPr lang="en-US" b="1" dirty="0"/>
              <a:t>highly robust</a:t>
            </a:r>
            <a:r>
              <a:rPr lang="en-US" dirty="0"/>
              <a:t>, with a strong balance between sensitivity and specificity.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0546D6-5BC3-C5C6-8649-812CA4DAD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8845"/>
            <a:ext cx="4334161" cy="4022725"/>
          </a:xfrm>
        </p:spPr>
      </p:pic>
    </p:spTree>
    <p:extLst>
      <p:ext uri="{BB962C8B-B14F-4D97-AF65-F5344CB8AC3E}">
        <p14:creationId xmlns:p14="http://schemas.microsoft.com/office/powerpoint/2010/main" val="879901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724B-2C38-D56E-35EA-921073EED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3707"/>
          </a:xfrm>
        </p:spPr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826A91B-E4E0-B0FD-65EF-3227915F2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36298"/>
            <a:ext cx="3626314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 1: Varshitha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Preparation &amp; Model Integration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Handling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Tokenizer &amp; Input Pipeline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Integration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Evaluation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FB12E71B-DC29-0FF4-5132-EBB66803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8394" y="1836298"/>
            <a:ext cx="257282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 2: Dhanush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Training &amp; Optimization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Fine-Tuning Pipeline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 &amp; Scheduler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Curve Plotting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09370F7-B548-6239-2FEE-AA7BFB2E5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934" y="1836298"/>
            <a:ext cx="408797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 3: Sripada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Evaluation, Visualization &amp; Documentation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latin typeface="Arial" panose="020B0604020202020204" pitchFamily="34" charset="0"/>
              </a:rPr>
              <a:t>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 Handling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400" b="1" dirty="0">
                <a:latin typeface="Arial" panose="020B0604020202020204" pitchFamily="34" charset="0"/>
              </a:rPr>
              <a:t>Evaluation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 Visualization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Packaging &amp; Deployment Prep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8F399-EBA5-71F8-FD25-7962B79546E7}"/>
              </a:ext>
            </a:extLst>
          </p:cNvPr>
          <p:cNvSpPr txBox="1"/>
          <p:nvPr/>
        </p:nvSpPr>
        <p:spPr>
          <a:xfrm>
            <a:off x="733486" y="5502494"/>
            <a:ext cx="11684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We trained and tested two models </a:t>
            </a:r>
            <a:r>
              <a:rPr lang="en-IN" sz="2000" b="1" dirty="0" err="1">
                <a:solidFill>
                  <a:srgbClr val="FF0000"/>
                </a:solidFill>
              </a:rPr>
              <a:t>FakeBERT</a:t>
            </a:r>
            <a:r>
              <a:rPr lang="en-IN" sz="2000" b="1" dirty="0">
                <a:solidFill>
                  <a:srgbClr val="FF0000"/>
                </a:solidFill>
              </a:rPr>
              <a:t> and </a:t>
            </a:r>
            <a:r>
              <a:rPr lang="en-IN" sz="2000" b="1" dirty="0" err="1">
                <a:solidFill>
                  <a:srgbClr val="FF0000"/>
                </a:solidFill>
              </a:rPr>
              <a:t>RoBERT</a:t>
            </a:r>
            <a:r>
              <a:rPr lang="en-IN" sz="2000" b="1" dirty="0">
                <a:solidFill>
                  <a:srgbClr val="FF0000"/>
                </a:solidFill>
              </a:rPr>
              <a:t>. </a:t>
            </a:r>
            <a:r>
              <a:rPr lang="en-IN" sz="2000" b="1" dirty="0" err="1">
                <a:solidFill>
                  <a:srgbClr val="FF0000"/>
                </a:solidFill>
              </a:rPr>
              <a:t>RoBERTa</a:t>
            </a:r>
            <a:r>
              <a:rPr lang="en-IN" sz="2000" b="1" dirty="0">
                <a:solidFill>
                  <a:srgbClr val="FF0000"/>
                </a:solidFill>
              </a:rPr>
              <a:t> outperformed </a:t>
            </a:r>
            <a:r>
              <a:rPr lang="en-IN" sz="2000" b="1" dirty="0" err="1">
                <a:solidFill>
                  <a:srgbClr val="FF0000"/>
                </a:solidFill>
              </a:rPr>
              <a:t>FakeBERT</a:t>
            </a:r>
            <a:r>
              <a:rPr lang="en-IN" sz="2000" b="1" dirty="0">
                <a:solidFill>
                  <a:srgbClr val="FF0000"/>
                </a:solidFill>
              </a:rPr>
              <a:t> in all aspects.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5D8342-1FD0-67FE-81B3-59DC5AEAB0E4}"/>
              </a:ext>
            </a:extLst>
          </p:cNvPr>
          <p:cNvSpPr txBox="1"/>
          <p:nvPr/>
        </p:nvSpPr>
        <p:spPr>
          <a:xfrm>
            <a:off x="1038286" y="3775291"/>
            <a:ext cx="1028847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/>
              <a:t>Joint Activities (All Members)</a:t>
            </a:r>
          </a:p>
          <a:p>
            <a:pPr>
              <a:buNone/>
            </a:pPr>
            <a:r>
              <a:rPr lang="en-US" sz="1600" dirty="0"/>
              <a:t>All three members collaboratively contributed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Research and literature review on </a:t>
            </a:r>
            <a:r>
              <a:rPr lang="en-US" sz="1600" dirty="0" err="1"/>
              <a:t>RoBERTa</a:t>
            </a:r>
            <a:r>
              <a:rPr lang="en-US" sz="1600" dirty="0"/>
              <a:t> and Fake News detection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Decision-making on model choice, architecture, and training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Daily standups, debugging sessions, and performance evaluations.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Preparing the final documentation and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2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7DA7-77D6-D46E-A014-B0A8A3633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A89C43B-D9FF-AF95-B9DA-3E891EDF0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79" y="1708049"/>
            <a:ext cx="102717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10000"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news spreads rapidly online, affecting public opinion and stability.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fact-checking is slow, so there's a need for real-time, automated detection using text, visuals, and context—while tackling bias, subtle misinformation, and diverse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09FC0-9504-5BF2-09C6-873B43D787F4}"/>
              </a:ext>
            </a:extLst>
          </p:cNvPr>
          <p:cNvSpPr txBox="1"/>
          <p:nvPr/>
        </p:nvSpPr>
        <p:spPr>
          <a:xfrm>
            <a:off x="1097278" y="2689860"/>
            <a:ext cx="9563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Objective:</a:t>
            </a:r>
            <a:br>
              <a:rPr lang="en-US" dirty="0"/>
            </a:br>
            <a:r>
              <a:rPr lang="en-US" dirty="0"/>
              <a:t>To develop a robust text classification model using </a:t>
            </a:r>
            <a:r>
              <a:rPr lang="en-US" dirty="0" err="1"/>
              <a:t>RoBERTa</a:t>
            </a:r>
            <a:r>
              <a:rPr lang="en-US" dirty="0"/>
              <a:t> that captures semantic meaning and performs well even on linguistically challenging inputs.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challenges addressed:</a:t>
            </a:r>
            <a:br>
              <a:rPr lang="en-US" dirty="0"/>
            </a:br>
            <a:r>
              <a:rPr lang="en-US" dirty="0"/>
              <a:t>– Contextual ambiguity</a:t>
            </a:r>
            <a:br>
              <a:rPr lang="en-US" dirty="0"/>
            </a:br>
            <a:r>
              <a:rPr lang="en-US" dirty="0"/>
              <a:t>– Class imbalance</a:t>
            </a:r>
            <a:br>
              <a:rPr lang="en-US" dirty="0"/>
            </a:br>
            <a:r>
              <a:rPr lang="en-US" dirty="0"/>
              <a:t>– Long sequence handling</a:t>
            </a:r>
            <a:br>
              <a:rPr lang="en-US" dirty="0"/>
            </a:br>
            <a:r>
              <a:rPr lang="en-US" dirty="0"/>
              <a:t>– Domain adaptability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552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3224-D411-985A-6F30-57D07680F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B0344-3356-08C0-3C33-E022277D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• Source of Dataset:</a:t>
            </a:r>
            <a:br>
              <a:rPr lang="en-US" sz="1800" dirty="0"/>
            </a:br>
            <a:r>
              <a:rPr lang="fi-FI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ISOT Dataset </a:t>
            </a:r>
            <a:r>
              <a:rPr lang="fi-FI" sz="1800" b="1" i="0" u="sng" strike="noStrike" dirty="0">
                <a:solidFill>
                  <a:srgbClr val="1155CC"/>
                </a:solidFill>
                <a:effectLst/>
                <a:latin typeface="Calibri" panose="020F0502020204030204" pitchFamily="34" charset="0"/>
                <a:hlinkClick r:id="rId2"/>
              </a:rPr>
              <a:t>https://onlineacademiccommunity.uvic.ca/isot/2022/11/27/fake-news-detection-datasets/</a:t>
            </a:r>
            <a:endParaRPr lang="fi-FI" sz="1800" b="1" i="0" u="sng" strike="noStrike" dirty="0">
              <a:solidFill>
                <a:srgbClr val="1155CC"/>
              </a:solidFill>
              <a:effectLst/>
              <a:latin typeface="Calibri" panose="020F0502020204030204" pitchFamily="34" charset="0"/>
            </a:endParaRPr>
          </a:p>
          <a:p>
            <a:pPr>
              <a:buNone/>
            </a:pPr>
            <a:r>
              <a:rPr lang="en-US" sz="1800" b="1" dirty="0"/>
              <a:t>• Size and Split:</a:t>
            </a:r>
            <a:br>
              <a:rPr lang="en-US" sz="1800" dirty="0"/>
            </a:br>
            <a:r>
              <a:rPr lang="en-US" sz="1800" dirty="0"/>
              <a:t>– Total samples: 38,163</a:t>
            </a:r>
            <a:br>
              <a:rPr lang="en-US" sz="1800" dirty="0"/>
            </a:br>
            <a:r>
              <a:rPr lang="en-US" sz="1800" dirty="0"/>
              <a:t>– Training set: 31,428</a:t>
            </a:r>
            <a:br>
              <a:rPr lang="en-US" sz="1800" dirty="0"/>
            </a:br>
            <a:r>
              <a:rPr lang="en-US" sz="1800" dirty="0"/>
              <a:t>– Validation set: 6,735</a:t>
            </a:r>
            <a:br>
              <a:rPr lang="en-US" sz="1800" dirty="0"/>
            </a:br>
            <a:r>
              <a:rPr lang="en-US" sz="1800" dirty="0"/>
              <a:t>– Test set: 6,735</a:t>
            </a:r>
          </a:p>
          <a:p>
            <a:pPr>
              <a:buNone/>
            </a:pPr>
            <a:r>
              <a:rPr lang="en-US" sz="1800" b="1" dirty="0"/>
              <a:t>• Features:</a:t>
            </a:r>
            <a:br>
              <a:rPr lang="en-US" sz="1800" dirty="0"/>
            </a:br>
            <a:r>
              <a:rPr lang="en-US" sz="1800" dirty="0"/>
              <a:t>– Input: Raw text data (pre-tokenized)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sz="1800" dirty="0"/>
              <a:t>– Pre-tokenized Format</a:t>
            </a:r>
            <a:r>
              <a:rPr lang="en-US" sz="1800" b="1" dirty="0"/>
              <a:t>:</a:t>
            </a:r>
            <a:r>
              <a:rPr lang="en-US" sz="1800" dirty="0"/>
              <a:t> Text data is not structured numerically and must be tokenized into a format compatible with transformer-based models.</a:t>
            </a:r>
          </a:p>
          <a:p>
            <a:pPr>
              <a:buNone/>
            </a:pPr>
            <a:r>
              <a:rPr lang="en-US" sz="1800" dirty="0"/>
              <a:t>– Target Feature</a:t>
            </a:r>
            <a:r>
              <a:rPr lang="en-US" sz="1800" b="1" dirty="0"/>
              <a:t>:</a:t>
            </a:r>
            <a:r>
              <a:rPr lang="en-US" sz="1800" dirty="0"/>
              <a:t> The output labels are categorical values representing different classes (e.g., positive/negative, or label 0/1 for binary classification).</a:t>
            </a:r>
          </a:p>
          <a:p>
            <a:pPr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26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C94572-DF6A-A8BD-F145-68A61513F4EC}"/>
              </a:ext>
            </a:extLst>
          </p:cNvPr>
          <p:cNvSpPr txBox="1"/>
          <p:nvPr/>
        </p:nvSpPr>
        <p:spPr>
          <a:xfrm>
            <a:off x="320040" y="320040"/>
            <a:ext cx="1085088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• </a:t>
            </a:r>
            <a:r>
              <a:rPr lang="en-US" sz="2000" b="1" dirty="0"/>
              <a:t>Preprocessing Applied</a:t>
            </a:r>
            <a:br>
              <a:rPr lang="en-US" dirty="0"/>
            </a:br>
            <a:r>
              <a:rPr lang="en-US" dirty="0"/>
              <a:t>– </a:t>
            </a:r>
            <a:r>
              <a:rPr lang="en-US" b="1" dirty="0"/>
              <a:t>Text Cleaning:</a:t>
            </a:r>
            <a:r>
              <a:rPr lang="en-US" dirty="0"/>
              <a:t> Performed basic preprocessing such as converting all text to lowercase, removing special characters, punctuation, and unnecessary whitespace to reduce noise.</a:t>
            </a:r>
            <a:br>
              <a:rPr lang="en-US" dirty="0"/>
            </a:br>
            <a:r>
              <a:rPr lang="en-US" dirty="0"/>
              <a:t>– </a:t>
            </a:r>
            <a:r>
              <a:rPr lang="en-US" b="1" dirty="0"/>
              <a:t>Tokenizer:</a:t>
            </a:r>
            <a:r>
              <a:rPr lang="en-US" dirty="0"/>
              <a:t> Used the pretrained </a:t>
            </a:r>
            <a:r>
              <a:rPr lang="en-US" dirty="0" err="1"/>
              <a:t>RoBERTa</a:t>
            </a:r>
            <a:r>
              <a:rPr lang="en-US" dirty="0"/>
              <a:t> tokenizer from </a:t>
            </a:r>
            <a:r>
              <a:rPr lang="en-US" dirty="0" err="1"/>
              <a:t>HuggingFace</a:t>
            </a:r>
            <a:r>
              <a:rPr lang="en-US" dirty="0"/>
              <a:t> to split raw text into </a:t>
            </a:r>
            <a:r>
              <a:rPr lang="en-US" dirty="0" err="1"/>
              <a:t>subword</a:t>
            </a:r>
            <a:r>
              <a:rPr lang="en-US" dirty="0"/>
              <a:t> tokens. Tokenizer handles unknown words using byte pair encoding (BPE).</a:t>
            </a:r>
            <a:br>
              <a:rPr lang="en-US" dirty="0"/>
            </a:br>
            <a:r>
              <a:rPr lang="en-US" dirty="0"/>
              <a:t>– </a:t>
            </a:r>
            <a:r>
              <a:rPr lang="en-US" b="1" dirty="0"/>
              <a:t>Token IDs and Attention Masks:</a:t>
            </a:r>
            <a:r>
              <a:rPr lang="en-US" dirty="0"/>
              <a:t> Each sentence was converted to a fixed-length sequence of token IDs. Padding was applied where necessary, and attention masks were created to differentiate between padded and actual tokens.</a:t>
            </a:r>
            <a:br>
              <a:rPr lang="en-US" dirty="0"/>
            </a:br>
            <a:r>
              <a:rPr lang="en-US" dirty="0"/>
              <a:t>– </a:t>
            </a:r>
            <a:r>
              <a:rPr lang="en-US" b="1" dirty="0"/>
              <a:t>Maximum Length:</a:t>
            </a:r>
            <a:r>
              <a:rPr lang="en-US" dirty="0"/>
              <a:t> Defined a maximum sequence length (e.g., 128 or 256) to ensure uniform input size across batches.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B936B-3402-0E99-AEAF-D1E938747E17}"/>
              </a:ext>
            </a:extLst>
          </p:cNvPr>
          <p:cNvSpPr txBox="1"/>
          <p:nvPr/>
        </p:nvSpPr>
        <p:spPr>
          <a:xfrm>
            <a:off x="640080" y="7104639"/>
            <a:ext cx="10850880" cy="2141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DAB26-2479-1041-4918-79D3047BF349}"/>
              </a:ext>
            </a:extLst>
          </p:cNvPr>
          <p:cNvSpPr txBox="1"/>
          <p:nvPr/>
        </p:nvSpPr>
        <p:spPr>
          <a:xfrm>
            <a:off x="523240" y="8719988"/>
            <a:ext cx="10507269" cy="1145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3A48E55-11E5-01D0-F486-3C992995F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2923591"/>
            <a:ext cx="1180592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Balance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 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Label Distribution Check: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Analyzed the dataset for class imbalance using value counts or histograms.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 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Weighting: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imbalance was detected, adjusted the loss function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CrossEntropyLoss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(weight=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class_weights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)) to give higher importance to minority classes.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 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Sampling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highly skewed scenarios, techniques like oversampling the minority class or under-sampling the majority class were considered to ensure balanced learning.</a:t>
            </a:r>
          </a:p>
        </p:txBody>
      </p:sp>
    </p:spTree>
    <p:extLst>
      <p:ext uri="{BB962C8B-B14F-4D97-AF65-F5344CB8AC3E}">
        <p14:creationId xmlns:p14="http://schemas.microsoft.com/office/powerpoint/2010/main" val="97588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F5E6-3694-CD40-27C7-F14DF14E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B69438-E245-3F7E-687D-392C73D7E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1441134"/>
            <a:ext cx="104749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Model Used: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A fine-tuned version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RoBERTa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 transformer-based language model known for its robust contextual      understanding and pretraining on large corpora.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Selected for its superior performance in NLP classification tasks, especially in scenarios requiring nuanced text interpretation.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Base Configuration: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Model initialized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HuggingFace’s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transformers library.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Architecture: 12-layer transformer with 768 hidden units and 12 self-attention heads.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The pretrained model weights were loaded and adapted for the binary classification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Classification Head: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A simple feedforward layer added on top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RoBERTa's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pooled output (CLS token representation).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Structure: 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RoBERTa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Base] → [Dropout Layer] → [Linear Layer] → [Sigmoid/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Softmax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Activation]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Dropout layer used to mitigate overfitting, especially on smaller datasets.</a:t>
            </a:r>
          </a:p>
        </p:txBody>
      </p:sp>
    </p:spTree>
    <p:extLst>
      <p:ext uri="{BB962C8B-B14F-4D97-AF65-F5344CB8AC3E}">
        <p14:creationId xmlns:p14="http://schemas.microsoft.com/office/powerpoint/2010/main" val="367941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81BA-2767-4EBB-4545-5B2063D4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C5E57-59C8-D82A-CCF8-0062CC0D6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• Output Layer Configuration:</a:t>
            </a:r>
            <a:br>
              <a:rPr lang="en-US" dirty="0"/>
            </a:br>
            <a:r>
              <a:rPr lang="en-US" dirty="0"/>
              <a:t>– Number of output neurons = number of target classes (e.g., 2 for binary classification).</a:t>
            </a:r>
            <a:br>
              <a:rPr lang="en-US" dirty="0"/>
            </a:br>
            <a:r>
              <a:rPr lang="en-US" dirty="0"/>
              <a:t>– Used </a:t>
            </a:r>
            <a:r>
              <a:rPr lang="en-US" dirty="0" err="1"/>
              <a:t>softmax</a:t>
            </a:r>
            <a:r>
              <a:rPr lang="en-US" dirty="0"/>
              <a:t> activation for probability output in multi-class setup.</a:t>
            </a:r>
            <a:br>
              <a:rPr lang="en-US" dirty="0"/>
            </a:br>
            <a:r>
              <a:rPr lang="en-US" dirty="0"/>
              <a:t>– For binary classification, </a:t>
            </a:r>
            <a:r>
              <a:rPr lang="en-US" dirty="0" err="1"/>
              <a:t>softmax</a:t>
            </a:r>
            <a:r>
              <a:rPr lang="en-US" dirty="0"/>
              <a:t> was still used for numerical stability across logits.</a:t>
            </a:r>
          </a:p>
          <a:p>
            <a:endParaRPr lang="en-US" b="1" dirty="0"/>
          </a:p>
          <a:p>
            <a:r>
              <a:rPr lang="en-US" b="1" dirty="0"/>
              <a:t>• Trainable Parameters:</a:t>
            </a:r>
            <a:br>
              <a:rPr lang="en-US" dirty="0"/>
            </a:br>
            <a:r>
              <a:rPr lang="en-US" dirty="0"/>
              <a:t>– Fine-tuned the entire </a:t>
            </a:r>
            <a:r>
              <a:rPr lang="en-US" dirty="0" err="1"/>
              <a:t>RoBERTa</a:t>
            </a:r>
            <a:r>
              <a:rPr lang="en-US" dirty="0"/>
              <a:t> model (not just the head), leveraging pretrained language knowledge while adapting to task-specific data.</a:t>
            </a:r>
            <a:br>
              <a:rPr lang="en-US" dirty="0"/>
            </a:br>
            <a:r>
              <a:rPr lang="en-US" dirty="0"/>
              <a:t>– Optimizer: </a:t>
            </a:r>
            <a:r>
              <a:rPr lang="en-US" dirty="0" err="1"/>
              <a:t>AdamW</a:t>
            </a:r>
            <a:r>
              <a:rPr lang="en-US" dirty="0"/>
              <a:t> with learning rate scheduling and weight decay.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9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18A5-088C-EA8F-4CA2-7CE988F1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22" y="213733"/>
            <a:ext cx="10058400" cy="814610"/>
          </a:xfrm>
        </p:spPr>
        <p:txBody>
          <a:bodyPr/>
          <a:lstStyle/>
          <a:p>
            <a:r>
              <a:rPr lang="en-IN" dirty="0"/>
              <a:t>Training Strategy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92B7C8-B9CC-BBFD-5843-F61D15E35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44" y="1136498"/>
            <a:ext cx="1193967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Training Process Overview: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The model was fine-tuned for 3 epochs using a standard supervised training loop.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Both training and validation metrics were monitored at the end of each epoch to assess convergence and detect overfitting.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Optimizer and Scheduler: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AdamW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known for its effective handling of weight decay in transformer models.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Learning Rate Scheduler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Linear scheduler with warmup (provided by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HuggingFace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allowing stable early training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gradual learning rate decay.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Loss Function: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CrossEntropyLoss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(with class weights if imbalance was detected).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Weights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Dynamically computed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compute_class_weight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sklearn.utils.class_weight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based on label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frequencies.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Batch Size and Gradient Clipping: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Batch 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Typically set to 16 or 32 depending on GPU memory.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Gradient Clipping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Applied (e.g.,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max_norm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=1.0)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torch.nn.utils.clip_grad_norm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_ to prevent exploding gradients.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• Early Stopping: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Implemented to prevent overfitting by monitoring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validation 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each epoch.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Training was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terminated early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the validation loss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did not improve for patience consecutive epochs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model weights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(based on lowest validation loss) were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restored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 the end.</a:t>
            </a:r>
          </a:p>
        </p:txBody>
      </p:sp>
    </p:spTree>
    <p:extLst>
      <p:ext uri="{BB962C8B-B14F-4D97-AF65-F5344CB8AC3E}">
        <p14:creationId xmlns:p14="http://schemas.microsoft.com/office/powerpoint/2010/main" val="1235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FC5B-8088-5282-1CB8-F3A02EC7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7942E-1AD3-FE86-F21A-202F561B8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/>
              <a:t>• Metrics Used:</a:t>
            </a:r>
            <a:br>
              <a:rPr lang="en-US" sz="1800" dirty="0"/>
            </a:br>
            <a:r>
              <a:rPr lang="en-US" sz="1800" dirty="0"/>
              <a:t>– </a:t>
            </a:r>
            <a:r>
              <a:rPr lang="en-US" sz="1800" b="1" dirty="0"/>
              <a:t>Accuracy</a:t>
            </a:r>
            <a:r>
              <a:rPr lang="en-US" sz="1800" dirty="0"/>
              <a:t>: Overall correctness of predictions.</a:t>
            </a:r>
            <a:br>
              <a:rPr lang="en-US" sz="1800" dirty="0"/>
            </a:br>
            <a:r>
              <a:rPr lang="en-US" sz="1800" dirty="0"/>
              <a:t>– </a:t>
            </a:r>
            <a:r>
              <a:rPr lang="en-US" sz="1800" b="1" dirty="0"/>
              <a:t>Precision</a:t>
            </a:r>
            <a:r>
              <a:rPr lang="en-US" sz="1800" dirty="0"/>
              <a:t>: Correct positive predictions over all predicted positives.</a:t>
            </a:r>
            <a:br>
              <a:rPr lang="en-US" sz="1800" dirty="0"/>
            </a:br>
            <a:r>
              <a:rPr lang="en-US" sz="1800" dirty="0"/>
              <a:t>– </a:t>
            </a:r>
            <a:r>
              <a:rPr lang="en-US" sz="1800" b="1" dirty="0"/>
              <a:t>Recall</a:t>
            </a:r>
            <a:r>
              <a:rPr lang="en-US" sz="1800" dirty="0"/>
              <a:t>: Correct positive predictions over all actual positives.</a:t>
            </a:r>
            <a:br>
              <a:rPr lang="en-US" sz="1800" dirty="0"/>
            </a:br>
            <a:r>
              <a:rPr lang="en-US" sz="1800" dirty="0"/>
              <a:t>– </a:t>
            </a:r>
            <a:r>
              <a:rPr lang="en-US" sz="1800" b="1" dirty="0"/>
              <a:t>F1 Score</a:t>
            </a:r>
            <a:r>
              <a:rPr lang="en-US" sz="1800" dirty="0"/>
              <a:t>: Harmonic mean of precision and recall.</a:t>
            </a:r>
          </a:p>
          <a:p>
            <a:pPr>
              <a:buNone/>
            </a:pPr>
            <a:r>
              <a:rPr lang="en-US" sz="1800" b="1" dirty="0"/>
              <a:t>• Reported Scores:</a:t>
            </a:r>
            <a:br>
              <a:rPr lang="en-US" sz="1800" dirty="0"/>
            </a:br>
            <a:r>
              <a:rPr lang="en-US" sz="1800" dirty="0"/>
              <a:t>– Accuracy: </a:t>
            </a:r>
            <a:r>
              <a:rPr lang="en-US" sz="1800" b="1" dirty="0"/>
              <a:t>99.97%</a:t>
            </a:r>
            <a:br>
              <a:rPr lang="en-US" sz="1800" dirty="0"/>
            </a:br>
            <a:r>
              <a:rPr lang="en-US" sz="1800" dirty="0"/>
              <a:t>– Precision: </a:t>
            </a:r>
            <a:r>
              <a:rPr lang="en-US" sz="1800" b="1" dirty="0"/>
              <a:t>99.97%</a:t>
            </a:r>
            <a:br>
              <a:rPr lang="en-US" sz="1800" dirty="0"/>
            </a:br>
            <a:r>
              <a:rPr lang="en-US" sz="1800" dirty="0"/>
              <a:t>– Recall: </a:t>
            </a:r>
            <a:r>
              <a:rPr lang="en-US" sz="1800" b="1" dirty="0"/>
              <a:t>99.97%</a:t>
            </a:r>
            <a:br>
              <a:rPr lang="en-US" sz="1800" dirty="0"/>
            </a:br>
            <a:r>
              <a:rPr lang="en-US" sz="1800" dirty="0"/>
              <a:t>– F1 Score: </a:t>
            </a:r>
            <a:r>
              <a:rPr lang="en-US" sz="1800" b="1" dirty="0"/>
              <a:t>99.97%</a:t>
            </a:r>
            <a:endParaRPr lang="en-US" sz="1800" dirty="0"/>
          </a:p>
          <a:p>
            <a:r>
              <a:rPr lang="en-US" sz="1800" b="1" dirty="0"/>
              <a:t>• Observations:</a:t>
            </a:r>
            <a:br>
              <a:rPr lang="en-US" sz="1800" dirty="0"/>
            </a:br>
            <a:r>
              <a:rPr lang="en-US" sz="1800" dirty="0"/>
              <a:t>– High scores across all metrics indicate strong model generalization.</a:t>
            </a:r>
            <a:br>
              <a:rPr lang="en-US" sz="1800" dirty="0"/>
            </a:br>
            <a:r>
              <a:rPr lang="en-US" sz="1800" dirty="0"/>
              <a:t>– Balanced performance suggests no overfitting or class bias.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5C1B2-3423-27FA-ADAA-38680A05F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532" y="3026664"/>
            <a:ext cx="4244615" cy="179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FABF-38B7-3AF6-35A4-477CB544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4442"/>
          </a:xfrm>
        </p:spPr>
        <p:txBody>
          <a:bodyPr/>
          <a:lstStyle/>
          <a:p>
            <a:r>
              <a:rPr lang="en-IN" dirty="0"/>
              <a:t>Visual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DAE1B-F309-91E1-157A-1C6CD2575C8E}"/>
              </a:ext>
            </a:extLst>
          </p:cNvPr>
          <p:cNvSpPr txBox="1"/>
          <p:nvPr/>
        </p:nvSpPr>
        <p:spPr>
          <a:xfrm>
            <a:off x="4984860" y="1143094"/>
            <a:ext cx="7010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training and validation losses show a </a:t>
            </a:r>
            <a:r>
              <a:rPr lang="en-US" sz="2000" b="1" dirty="0"/>
              <a:t>rapid and consistent decrease across epochs</a:t>
            </a:r>
            <a:r>
              <a:rPr lang="en-US" sz="2000" dirty="0"/>
              <a:t>, indicating effective learning.</a:t>
            </a:r>
            <a:br>
              <a:rPr lang="en-US" sz="2000" dirty="0"/>
            </a:br>
            <a:r>
              <a:rPr lang="en-US" sz="2000" dirty="0"/>
              <a:t>Both losses converge to near-zero values by </a:t>
            </a:r>
            <a:r>
              <a:rPr lang="en-US" sz="2000" b="1" dirty="0"/>
              <a:t>Epoch 3</a:t>
            </a:r>
            <a:r>
              <a:rPr lang="en-US" sz="2000" dirty="0"/>
              <a:t>, suggesting that the model is well-trained without signs of overfitting.</a:t>
            </a:r>
            <a:br>
              <a:rPr lang="en-US" sz="2000" dirty="0"/>
            </a:br>
            <a:r>
              <a:rPr lang="en-US" sz="2000" dirty="0"/>
              <a:t>The close alignment between training and validation losses reflects </a:t>
            </a:r>
            <a:r>
              <a:rPr lang="en-US" sz="2000" b="1" dirty="0"/>
              <a:t>strong generalization performance</a:t>
            </a:r>
            <a:r>
              <a:rPr lang="en-US" sz="2000" dirty="0"/>
              <a:t>.</a:t>
            </a:r>
            <a:endParaRPr lang="en-IN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1EAEDC-34EB-7431-1EBB-724A8A7C6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12" y="1111046"/>
            <a:ext cx="3520377" cy="219310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A00E43-ACDC-E2AD-30A2-B192A1C50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758287"/>
            <a:ext cx="3622109" cy="219310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FA973451-67F0-4003-17B1-87AA58BC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3817" y="3423676"/>
            <a:ext cx="592493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confusion matrix shows extremely high classification performance: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Negatives (0,0): 3521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 (1,1): 3212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 and Negatives: Only 1 each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that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RoBERTa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has learned to distinguish between the two classes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near-perfect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 2 total misclassifications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 of 6735 examples.</a:t>
            </a:r>
          </a:p>
        </p:txBody>
      </p:sp>
    </p:spTree>
    <p:extLst>
      <p:ext uri="{BB962C8B-B14F-4D97-AF65-F5344CB8AC3E}">
        <p14:creationId xmlns:p14="http://schemas.microsoft.com/office/powerpoint/2010/main" val="274249752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194</TotalTime>
  <Words>1373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FAKE NEWS DETECTION</vt:lpstr>
      <vt:lpstr>Problem Statement</vt:lpstr>
      <vt:lpstr>DATASET DETAILS</vt:lpstr>
      <vt:lpstr>PowerPoint Presentation</vt:lpstr>
      <vt:lpstr>Model Architecture</vt:lpstr>
      <vt:lpstr>Model Architecture</vt:lpstr>
      <vt:lpstr>Training Strategy</vt:lpstr>
      <vt:lpstr>Accuracy Metrics</vt:lpstr>
      <vt:lpstr>Visual Results</vt:lpstr>
      <vt:lpstr>Visual Results</vt:lpstr>
      <vt:lpstr>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Perikala Dhanush</dc:creator>
  <cp:lastModifiedBy>Varshitha Masaram</cp:lastModifiedBy>
  <cp:revision>3</cp:revision>
  <dcterms:created xsi:type="dcterms:W3CDTF">2025-05-05T15:02:59Z</dcterms:created>
  <dcterms:modified xsi:type="dcterms:W3CDTF">2025-05-07T04:55:45Z</dcterms:modified>
</cp:coreProperties>
</file>