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7"/>
  </p:notesMasterIdLst>
  <p:sldIdLst>
    <p:sldId id="256" r:id="rId3"/>
    <p:sldId id="257" r:id="rId4"/>
    <p:sldId id="258" r:id="rId5"/>
    <p:sldId id="259" r:id="rId6"/>
    <p:sldId id="260" r:id="rId7"/>
    <p:sldId id="261" r:id="rId8"/>
    <p:sldId id="267" r:id="rId9"/>
    <p:sldId id="269" r:id="rId10"/>
    <p:sldId id="262" r:id="rId11"/>
    <p:sldId id="268" r:id="rId12"/>
    <p:sldId id="263" r:id="rId13"/>
    <p:sldId id="264" r:id="rId14"/>
    <p:sldId id="265" r:id="rId15"/>
    <p:sldId id="266"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9" d="100"/>
          <a:sy n="119" d="100"/>
        </p:scale>
        <p:origin x="234"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E9B32E3E-549E-449D-B266-389F5EA394E7}" type="datetimeFigureOut">
              <a:rPr lang="en-US" smtClean="0"/>
              <a:t>3/12/2025</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A2862D12-7140-4548-86FD-69DE159E5295}" type="slidenum">
              <a:rPr lang="en-US" smtClean="0"/>
              <a:t>‹#›</a:t>
            </a:fld>
            <a:endParaRPr lang="en-US"/>
          </a:p>
        </p:txBody>
      </p:sp>
    </p:spTree>
    <p:extLst>
      <p:ext uri="{BB962C8B-B14F-4D97-AF65-F5344CB8AC3E}">
        <p14:creationId xmlns:p14="http://schemas.microsoft.com/office/powerpoint/2010/main" val="3182950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862D12-7140-4548-86FD-69DE159E5295}" type="slidenum">
              <a:rPr lang="en-US" smtClean="0"/>
              <a:t>10</a:t>
            </a:fld>
            <a:endParaRPr lang="en-US"/>
          </a:p>
        </p:txBody>
      </p:sp>
    </p:spTree>
    <p:extLst>
      <p:ext uri="{BB962C8B-B14F-4D97-AF65-F5344CB8AC3E}">
        <p14:creationId xmlns:p14="http://schemas.microsoft.com/office/powerpoint/2010/main" val="407317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E67D983-61A8-480E-B3D9-2F7413E1DDF7}"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49B72C74-59C2-4C6F-8E11-897F7C2FF0F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90EFEB4F-75BD-45D7-831D-9F71340E2CD3}"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967C8E91-285B-444D-BFD6-A7DC7EE6BD7A}"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034AFA9A-E488-4BA8-AE7D-4587F7F88C18}"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22237F7-6CAE-4EA6-9236-8C7635BF1C0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C958EB1-5910-4246-ACD9-9A7EA243EECD}"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8B2AB6F4-3EFF-48E8-A735-FDF94F86C7E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06B840AE-7C09-472A-950F-9CD204AD18CB}"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46C96050-0DA3-4AB4-8DB9-FCC5308C920A}"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213F2BE6-D9CE-4BE7-BB2E-D820CC3E772F}"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9AE72934-1FD0-4F2B-8467-5405F078CD75}"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09D24AD-89FC-4FBB-9213-A232091A5EA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CD744446-E35B-48C2-87AE-44ACE231146A}"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6C0375F-8ABC-427E-95AC-3C06BB574442}"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D0BDC3C7-7625-447A-89EB-E75001387B5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7FA8A42A-6B8F-40ED-A240-1B78E593A799}"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26E954F-261E-4E01-9FFF-7ED81AEB4DD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5FC65014-500D-47F4-9D3F-2AF33A7187B4}"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303788E-DFF2-4D6E-A220-53A5432E982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AE7AEFC-E2EC-488C-B643-4019B722DCE1}"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A58F734-BD7B-4F7A-ACA4-84F446C1B253}"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A48876DE-8692-4920-A0CF-5CA26DEC715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tIns="0" rIns="0" bIns="0" anchor="ctr">
            <a:noAutofit/>
          </a:bodyPr>
          <a:lstStyle/>
          <a:p>
            <a:pPr indent="0">
              <a:buNone/>
            </a:pPr>
            <a:endParaRPr lang="en-US" sz="1800" b="0" strike="noStrike" spc="-1">
              <a:solidFill>
                <a:schemeClr val="dk1"/>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tIns="0" rIns="0" bIns="0" anchor="t">
            <a:normAutofit/>
          </a:bodyPr>
          <a:lstStyle/>
          <a:p>
            <a:pPr indent="0">
              <a:lnSpc>
                <a:spcPct val="90000"/>
              </a:lnSpc>
              <a:spcBef>
                <a:spcPts val="1417"/>
              </a:spcBef>
              <a:buNone/>
            </a:pPr>
            <a:endParaRPr lang="en-US" sz="2800" b="0" strike="noStrike" spc="-1">
              <a:solidFill>
                <a:schemeClr val="dk1"/>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EF033F47-6A2E-4A75-9B5C-87255365E81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91440" tIns="45720" rIns="91440" bIns="45720" anchor="b">
            <a:noAutofit/>
          </a:bodyPr>
          <a:lstStyle/>
          <a:p>
            <a:pPr indent="0" algn="ctr" defTabSz="914400">
              <a:lnSpc>
                <a:spcPct val="90000"/>
              </a:lnSpc>
              <a:buNone/>
            </a:pPr>
            <a:r>
              <a:rPr lang="en-US" sz="6000" b="0" strike="noStrike" spc="-1">
                <a:solidFill>
                  <a:schemeClr val="dk1"/>
                </a:solidFill>
                <a:latin typeface="Calibri Light"/>
              </a:rPr>
              <a:t>Click to edit Master title style</a:t>
            </a:r>
            <a:endParaRPr lang="en-US" sz="6000" b="0" strike="noStrike" spc="-1">
              <a:solidFill>
                <a:schemeClr val="dk1"/>
              </a:solidFill>
              <a:latin typeface="Calibri"/>
            </a:endParaRPr>
          </a:p>
        </p:txBody>
      </p:sp>
      <p:sp>
        <p:nvSpPr>
          <p:cNvPr id="6" name="PlaceHolder 2"/>
          <p:cNvSpPr>
            <a:spLocks noGrp="1"/>
          </p:cNvSpPr>
          <p:nvPr>
            <p:ph type="dt" idx="1"/>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E8F74905-8370-437F-943B-BDE746229E70}"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chemeClr val="dk1"/>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chemeClr val="dk1"/>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chemeClr val="dk1"/>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chemeClr val="dk1"/>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chemeClr val="dk1"/>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US" sz="4400" b="0" strike="noStrike" spc="-1">
                <a:solidFill>
                  <a:schemeClr val="dk1"/>
                </a:solidFill>
                <a:latin typeface="Calibri Light"/>
              </a:rPr>
              <a:t>Click to edit Master title style</a:t>
            </a:r>
            <a:endParaRPr lang="en-US" sz="4400" b="0" strike="noStrike" spc="-1">
              <a:solidFill>
                <a:schemeClr val="dk1"/>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lIns="91440" tIns="45720" rIns="91440" bIns="45720" anchor="t">
            <a:noAutofit/>
          </a:bodyPr>
          <a:lstStyle/>
          <a:p>
            <a:pPr marL="228600" indent="-228600" defTabSz="914400">
              <a:lnSpc>
                <a:spcPct val="90000"/>
              </a:lnSpc>
              <a:spcBef>
                <a:spcPts val="1001"/>
              </a:spcBef>
              <a:buClr>
                <a:srgbClr val="000000"/>
              </a:buClr>
              <a:buFont typeface="Arial"/>
              <a:buChar char="•"/>
            </a:pPr>
            <a:r>
              <a:rPr lang="en-US" sz="2800" b="0" strike="noStrike" spc="-1">
                <a:solidFill>
                  <a:schemeClr val="dk1"/>
                </a:solidFill>
                <a:latin typeface="Calibri"/>
              </a:rPr>
              <a:t>Click to edit Master text styles</a:t>
            </a:r>
          </a:p>
          <a:p>
            <a:pPr marL="685800" lvl="1" indent="-228600" defTabSz="914400">
              <a:lnSpc>
                <a:spcPct val="90000"/>
              </a:lnSpc>
              <a:spcBef>
                <a:spcPts val="499"/>
              </a:spcBef>
              <a:buClr>
                <a:srgbClr val="000000"/>
              </a:buClr>
              <a:buFont typeface="Arial"/>
              <a:buChar char="•"/>
            </a:pPr>
            <a:r>
              <a:rPr lang="en-US" sz="2400" b="0" strike="noStrike" spc="-1">
                <a:solidFill>
                  <a:schemeClr val="dk1"/>
                </a:solidFill>
                <a:latin typeface="Calibri"/>
              </a:rPr>
              <a:t>Second level</a:t>
            </a:r>
          </a:p>
          <a:p>
            <a:pPr marL="1143000" lvl="2" indent="-228600" defTabSz="914400">
              <a:lnSpc>
                <a:spcPct val="90000"/>
              </a:lnSpc>
              <a:spcBef>
                <a:spcPts val="499"/>
              </a:spcBef>
              <a:buClr>
                <a:srgbClr val="000000"/>
              </a:buClr>
              <a:buFont typeface="Arial"/>
              <a:buChar char="•"/>
            </a:pPr>
            <a:r>
              <a:rPr lang="en-US" sz="2000" b="0" strike="noStrike" spc="-1">
                <a:solidFill>
                  <a:schemeClr val="dk1"/>
                </a:solidFill>
                <a:latin typeface="Calibri"/>
              </a:rPr>
              <a:t>Third level</a:t>
            </a:r>
          </a:p>
          <a:p>
            <a:pPr marL="1600200" lvl="3"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Fourth level</a:t>
            </a:r>
          </a:p>
          <a:p>
            <a:pPr marL="2057400" lvl="4" indent="-228600" defTabSz="914400">
              <a:lnSpc>
                <a:spcPct val="90000"/>
              </a:lnSpc>
              <a:spcBef>
                <a:spcPts val="499"/>
              </a:spcBef>
              <a:buClr>
                <a:srgbClr val="000000"/>
              </a:buClr>
              <a:buFont typeface="Arial"/>
              <a:buChar char="•"/>
            </a:pPr>
            <a:r>
              <a:rPr lang="en-US" sz="1800" b="0" strike="noStrike" spc="-1">
                <a:solidFill>
                  <a:schemeClr val="dk1"/>
                </a:solidFill>
                <a:latin typeface="Calibri"/>
              </a:rPr>
              <a:t>Fifth level</a:t>
            </a:r>
          </a:p>
        </p:txBody>
      </p:sp>
      <p:sp>
        <p:nvSpPr>
          <p:cNvPr id="43" name="PlaceHolder 3"/>
          <p:cNvSpPr>
            <a:spLocks noGrp="1"/>
          </p:cNvSpPr>
          <p:nvPr>
            <p:ph type="dt" idx="4"/>
          </p:nvPr>
        </p:nvSpPr>
        <p:spPr>
          <a:xfrm>
            <a:off x="838080" y="6356520"/>
            <a:ext cx="2742840" cy="364680"/>
          </a:xfrm>
          <a:prstGeom prst="rect">
            <a:avLst/>
          </a:prstGeom>
          <a:noFill/>
          <a:ln w="0">
            <a:noFill/>
          </a:ln>
        </p:spPr>
        <p:txBody>
          <a:bodyPr lIns="91440" tIns="45720" rIns="91440" bIns="45720" anchor="ctr">
            <a:noAutofit/>
          </a:bodyPr>
          <a:lstStyle>
            <a:lvl1pPr indent="0" defTabSz="914400">
              <a:lnSpc>
                <a:spcPct val="100000"/>
              </a:lnSpc>
              <a:buNone/>
              <a:defRPr lang="en-IN" sz="1200" b="0" strike="noStrike" spc="-1">
                <a:solidFill>
                  <a:schemeClr val="dk1">
                    <a:tint val="75000"/>
                  </a:schemeClr>
                </a:solidFill>
                <a:latin typeface="Calibri"/>
              </a:defRPr>
            </a:lvl1pPr>
          </a:lstStyle>
          <a:p>
            <a:pPr indent="0" defTabSz="914400">
              <a:lnSpc>
                <a:spcPct val="100000"/>
              </a:lnSpc>
              <a:buNone/>
            </a:pPr>
            <a:r>
              <a:rPr lang="en-IN" sz="1200" b="0" strike="noStrike" spc="-1">
                <a:solidFill>
                  <a:schemeClr val="dk1">
                    <a:tint val="75000"/>
                  </a:schemeClr>
                </a:solidFill>
                <a:latin typeface="Calibri"/>
              </a:rPr>
              <a:t>&lt;date/time&gt;</a:t>
            </a:r>
            <a:endParaRPr lang="en-IN" sz="1200" b="0" strike="noStrike" spc="-1">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lIns="91440" tIns="45720" rIns="91440" bIns="45720" anchor="ctr">
            <a:noAutofit/>
          </a:bodyPr>
          <a:lstStyle>
            <a:lvl1pPr indent="0" algn="ctr">
              <a:buNone/>
              <a:defRPr lang="en-IN" sz="1400" b="0" strike="noStrike" spc="-1">
                <a:solidFill>
                  <a:srgbClr val="000000"/>
                </a:solidFill>
                <a:latin typeface="Times New Roman"/>
              </a:defRPr>
            </a:lvl1pPr>
          </a:lstStyle>
          <a:p>
            <a:pPr indent="0" algn="ctr">
              <a:buNone/>
            </a:pPr>
            <a:r>
              <a:rPr lang="en-IN" sz="1400" b="0" strike="noStrike" spc="-1">
                <a:solidFill>
                  <a:srgbClr val="000000"/>
                </a:solidFill>
                <a:latin typeface="Times New Roman"/>
              </a:rPr>
              <a:t>&lt;footer&gt;</a:t>
            </a: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lIns="91440" tIns="45720" rIns="91440" bIns="45720" anchor="ctr">
            <a:noAutofit/>
          </a:bodyPr>
          <a:lstStyle>
            <a:lvl1pPr indent="0" algn="r" defTabSz="914400">
              <a:lnSpc>
                <a:spcPct val="100000"/>
              </a:lnSpc>
              <a:buNone/>
              <a:defRPr lang="en-IN" sz="1200" b="0" strike="noStrike" spc="-1">
                <a:solidFill>
                  <a:schemeClr val="dk1">
                    <a:tint val="75000"/>
                  </a:schemeClr>
                </a:solidFill>
                <a:latin typeface="Calibri"/>
              </a:defRPr>
            </a:lvl1pPr>
          </a:lstStyle>
          <a:p>
            <a:pPr indent="0" algn="r" defTabSz="914400">
              <a:lnSpc>
                <a:spcPct val="100000"/>
              </a:lnSpc>
              <a:buNone/>
            </a:pPr>
            <a:fld id="{C0CD4592-522D-4B5D-ADC9-CB5A32A97C37}" type="slidenum">
              <a:rPr lang="en-IN" sz="1200" b="0" strike="noStrike" spc="-1">
                <a:solidFill>
                  <a:schemeClr val="dk1">
                    <a:tint val="75000"/>
                  </a:schemeClr>
                </a:solidFill>
                <a:latin typeface="Calibri"/>
              </a:rPr>
              <a:t>‹#›</a:t>
            </a:fld>
            <a:endParaRPr lang="en-IN"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irjmets.com/uploadedfiles/paper/volume_3/issue_8_august_2021/15468/final/fin_irjmets1628414571.pdf"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3"/>
          <p:cNvSpPr/>
          <p:nvPr/>
        </p:nvSpPr>
        <p:spPr>
          <a:xfrm>
            <a:off x="612000" y="2967840"/>
            <a:ext cx="2607037" cy="38390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15000"/>
              </a:lnSpc>
            </a:pPr>
            <a:r>
              <a:rPr lang="en-US" sz="1800" b="1" strike="noStrike" spc="-1" dirty="0">
                <a:solidFill>
                  <a:schemeClr val="dk1"/>
                </a:solidFill>
                <a:latin typeface="Times New Roman" panose="02020603050405020304" pitchFamily="18" charset="0"/>
                <a:ea typeface="Times New Roman"/>
                <a:cs typeface="Times New Roman" panose="02020603050405020304" pitchFamily="18" charset="0"/>
              </a:rPr>
              <a:t>Project Member Details:</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83" name="Rectangle 4"/>
          <p:cNvSpPr/>
          <p:nvPr/>
        </p:nvSpPr>
        <p:spPr>
          <a:xfrm>
            <a:off x="608760" y="4734360"/>
            <a:ext cx="1631322" cy="38390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defTabSz="914400">
              <a:lnSpc>
                <a:spcPct val="115000"/>
              </a:lnSpc>
            </a:pPr>
            <a:r>
              <a:rPr lang="en-US" sz="1800" b="1" strike="noStrike" spc="-1" dirty="0">
                <a:solidFill>
                  <a:schemeClr val="dk1"/>
                </a:solidFill>
                <a:latin typeface="Times New Roman" panose="02020603050405020304" pitchFamily="18" charset="0"/>
                <a:ea typeface="Times New Roman"/>
                <a:cs typeface="Times New Roman" panose="02020603050405020304" pitchFamily="18" charset="0"/>
              </a:rPr>
              <a:t>Project Guide:</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84" name="PlaceHolder 1"/>
          <p:cNvSpPr>
            <a:spLocks noGrp="1"/>
          </p:cNvSpPr>
          <p:nvPr>
            <p:ph type="title"/>
          </p:nvPr>
        </p:nvSpPr>
        <p:spPr>
          <a:xfrm>
            <a:off x="1109940" y="1132571"/>
            <a:ext cx="9972120" cy="1404000"/>
          </a:xfrm>
          <a:prstGeom prst="rect">
            <a:avLst/>
          </a:prstGeom>
          <a:noFill/>
          <a:ln w="0">
            <a:noFill/>
          </a:ln>
        </p:spPr>
        <p:txBody>
          <a:bodyPr lIns="91440" tIns="45720" rIns="91440" bIns="45720" anchor="b">
            <a:normAutofit fontScale="90000"/>
          </a:bodyPr>
          <a:lstStyle/>
          <a:p>
            <a:pPr indent="0" algn="ctr" defTabSz="914400">
              <a:lnSpc>
                <a:spcPct val="90000"/>
              </a:lnSpc>
              <a:buNone/>
            </a:pPr>
            <a:r>
              <a:rPr lang="en-US" sz="6000" b="0" strike="noStrike" spc="-1" dirty="0">
                <a:solidFill>
                  <a:schemeClr val="dk1"/>
                </a:solidFill>
                <a:latin typeface="Times New Roman" panose="02020603050405020304" pitchFamily="18" charset="0"/>
                <a:cs typeface="Times New Roman" panose="02020603050405020304" pitchFamily="18" charset="0"/>
              </a:rPr>
              <a:t>IOT BASED PILL DISPENSER</a:t>
            </a:r>
            <a:br>
              <a:rPr lang="en-US" sz="6000" b="0" strike="noStrike" spc="-1" dirty="0">
                <a:solidFill>
                  <a:schemeClr val="dk1"/>
                </a:solidFill>
                <a:latin typeface="Times New Roman" panose="02020603050405020304" pitchFamily="18" charset="0"/>
                <a:cs typeface="Times New Roman" panose="02020603050405020304" pitchFamily="18" charset="0"/>
              </a:rPr>
            </a:br>
            <a:r>
              <a:rPr lang="en-US" sz="6000" b="0" strike="noStrike" spc="-1" dirty="0">
                <a:solidFill>
                  <a:schemeClr val="dk1"/>
                </a:solidFill>
                <a:latin typeface="Times New Roman" panose="02020603050405020304" pitchFamily="18" charset="0"/>
                <a:cs typeface="Times New Roman" panose="02020603050405020304" pitchFamily="18" charset="0"/>
              </a:rPr>
              <a:t>BATCH - 22</a:t>
            </a:r>
          </a:p>
        </p:txBody>
      </p:sp>
      <p:pic>
        <p:nvPicPr>
          <p:cNvPr id="85" name="Picture 2"/>
          <p:cNvPicPr/>
          <p:nvPr/>
        </p:nvPicPr>
        <p:blipFill>
          <a:blip r:embed="rId2"/>
          <a:stretch/>
        </p:blipFill>
        <p:spPr>
          <a:xfrm>
            <a:off x="10746720" y="74520"/>
            <a:ext cx="1314000" cy="750960"/>
          </a:xfrm>
          <a:prstGeom prst="rect">
            <a:avLst/>
          </a:prstGeom>
          <a:ln w="0">
            <a:noFill/>
          </a:ln>
        </p:spPr>
      </p:pic>
      <p:sp>
        <p:nvSpPr>
          <p:cNvPr id="2" name="TextBox 1">
            <a:extLst>
              <a:ext uri="{FF2B5EF4-FFF2-40B4-BE49-F238E27FC236}">
                <a16:creationId xmlns:a16="http://schemas.microsoft.com/office/drawing/2014/main" id="{E3FACD5A-2A90-BDF7-281E-DF56B670B3BB}"/>
              </a:ext>
            </a:extLst>
          </p:cNvPr>
          <p:cNvSpPr txBox="1"/>
          <p:nvPr/>
        </p:nvSpPr>
        <p:spPr>
          <a:xfrm>
            <a:off x="3431704" y="2967335"/>
            <a:ext cx="4152419" cy="923330"/>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PRABHALA NEHA - RA2211053010025</a:t>
            </a:r>
          </a:p>
          <a:p>
            <a:r>
              <a:rPr lang="en-US" dirty="0">
                <a:latin typeface="Times New Roman" panose="02020603050405020304" pitchFamily="18" charset="0"/>
                <a:cs typeface="Times New Roman" panose="02020603050405020304" pitchFamily="18" charset="0"/>
              </a:rPr>
              <a:t>PERI SRI VIDYA     - RA2211053010043</a:t>
            </a:r>
          </a:p>
          <a:p>
            <a:r>
              <a:rPr lang="en-US" dirty="0">
                <a:latin typeface="Times New Roman" panose="02020603050405020304" pitchFamily="18" charset="0"/>
                <a:cs typeface="Times New Roman" panose="02020603050405020304" pitchFamily="18" charset="0"/>
              </a:rPr>
              <a:t>ISHITA MISRA        - RA2211053010058</a:t>
            </a:r>
          </a:p>
        </p:txBody>
      </p:sp>
      <p:sp>
        <p:nvSpPr>
          <p:cNvPr id="4" name="TextBox 3">
            <a:extLst>
              <a:ext uri="{FF2B5EF4-FFF2-40B4-BE49-F238E27FC236}">
                <a16:creationId xmlns:a16="http://schemas.microsoft.com/office/drawing/2014/main" id="{003352A9-DF63-98CD-1C13-BC6080036E1D}"/>
              </a:ext>
            </a:extLst>
          </p:cNvPr>
          <p:cNvSpPr txBox="1"/>
          <p:nvPr/>
        </p:nvSpPr>
        <p:spPr>
          <a:xfrm>
            <a:off x="2423592" y="4752194"/>
            <a:ext cx="296344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DR. A.V.M. MANIKANDAN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B0CF6-8E23-08F0-4F24-8A80D1D556A8}"/>
            </a:ext>
          </a:extLst>
        </p:cNvPr>
        <p:cNvGrpSpPr/>
        <p:nvPr/>
      </p:nvGrpSpPr>
      <p:grpSpPr>
        <a:xfrm>
          <a:off x="0" y="0"/>
          <a:ext cx="0" cy="0"/>
          <a:chOff x="0" y="0"/>
          <a:chExt cx="0" cy="0"/>
        </a:xfrm>
      </p:grpSpPr>
      <p:sp>
        <p:nvSpPr>
          <p:cNvPr id="101" name="PlaceHolder 1">
            <a:extLst>
              <a:ext uri="{FF2B5EF4-FFF2-40B4-BE49-F238E27FC236}">
                <a16:creationId xmlns:a16="http://schemas.microsoft.com/office/drawing/2014/main" id="{28B70B8C-2D14-EB51-7FC8-163684083553}"/>
              </a:ext>
            </a:extLst>
          </p:cNvPr>
          <p:cNvSpPr>
            <a:spLocks noGrp="1"/>
          </p:cNvSpPr>
          <p:nvPr>
            <p:ph type="title"/>
          </p:nvPr>
        </p:nvSpPr>
        <p:spPr>
          <a:xfrm>
            <a:off x="838080" y="332656"/>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200" b="0" strike="noStrike" spc="-1" dirty="0">
                <a:solidFill>
                  <a:schemeClr val="dk1"/>
                </a:solidFill>
                <a:latin typeface="Times New Roman" panose="02020603050405020304" pitchFamily="18" charset="0"/>
                <a:cs typeface="Times New Roman" panose="02020603050405020304" pitchFamily="18" charset="0"/>
              </a:rPr>
              <a:t>Engineering Standards &amp; </a:t>
            </a:r>
            <a:r>
              <a:rPr lang="en-US" sz="4200" b="0" strike="noStrike" spc="-1" dirty="0">
                <a:solidFill>
                  <a:schemeClr val="dk1"/>
                </a:solidFill>
                <a:latin typeface="Times New Roman" panose="02020603050405020304" pitchFamily="18" charset="0"/>
                <a:cs typeface="Times New Roman" panose="02020603050405020304" pitchFamily="18" charset="0"/>
              </a:rPr>
              <a:t>Realistic Constraints </a:t>
            </a:r>
          </a:p>
        </p:txBody>
      </p:sp>
      <p:sp>
        <p:nvSpPr>
          <p:cNvPr id="102" name="PlaceHolder 2">
            <a:extLst>
              <a:ext uri="{FF2B5EF4-FFF2-40B4-BE49-F238E27FC236}">
                <a16:creationId xmlns:a16="http://schemas.microsoft.com/office/drawing/2014/main" id="{4FC8DA0E-16A1-CFBA-561B-E64687355ADE}"/>
              </a:ext>
            </a:extLst>
          </p:cNvPr>
          <p:cNvSpPr>
            <a:spLocks noGrp="1"/>
          </p:cNvSpPr>
          <p:nvPr>
            <p:ph/>
          </p:nvPr>
        </p:nvSpPr>
        <p:spPr>
          <a:xfrm>
            <a:off x="838080" y="1657816"/>
            <a:ext cx="10515240" cy="4291464"/>
          </a:xfrm>
          <a:prstGeom prst="rect">
            <a:avLst/>
          </a:prstGeom>
          <a:noFill/>
          <a:ln w="0">
            <a:noFill/>
          </a:ln>
        </p:spPr>
        <p:txBody>
          <a:bodyPr lIns="91440" tIns="45720" rIns="91440" bIns="45720" anchor="t">
            <a:noAutofit/>
          </a:bodyPr>
          <a:lstStyle/>
          <a:p>
            <a:pPr marL="0" indent="0">
              <a:lnSpc>
                <a:spcPct val="120000"/>
              </a:lnSpc>
              <a:buNone/>
            </a:pPr>
            <a:r>
              <a:rPr lang="en-US" sz="3200" b="0" u="sng" strike="noStrike" spc="-1" dirty="0">
                <a:solidFill>
                  <a:schemeClr val="dk1"/>
                </a:solidFill>
                <a:latin typeface="Times New Roman" panose="02020603050405020304" pitchFamily="18" charset="0"/>
                <a:cs typeface="Times New Roman" panose="02020603050405020304" pitchFamily="18" charset="0"/>
              </a:rPr>
              <a:t>Realistic Constraints: </a:t>
            </a:r>
          </a:p>
          <a:p>
            <a:pPr marL="0" indent="0">
              <a:lnSpc>
                <a:spcPct val="120000"/>
              </a:lnSpc>
              <a:buNone/>
            </a:pPr>
            <a:endParaRPr lang="en-US" sz="1600" b="1" u="sng" dirty="0">
              <a:latin typeface="Times New Roman" panose="02020603050405020304" pitchFamily="18" charset="0"/>
              <a:cs typeface="Times New Roman" panose="02020603050405020304" pitchFamily="18" charset="0"/>
            </a:endParaRPr>
          </a:p>
          <a:p>
            <a:pPr>
              <a:lnSpc>
                <a:spcPct val="120000"/>
              </a:lnSpc>
            </a:pPr>
            <a:r>
              <a:rPr lang="en-US" sz="1600" b="1" u="sng" dirty="0">
                <a:latin typeface="Times New Roman" panose="02020603050405020304" pitchFamily="18" charset="0"/>
                <a:cs typeface="Times New Roman" panose="02020603050405020304" pitchFamily="18" charset="0"/>
              </a:rPr>
              <a:t>1. Technical</a:t>
            </a:r>
            <a:r>
              <a:rPr lang="en-US" sz="1600" dirty="0">
                <a:latin typeface="Times New Roman" panose="02020603050405020304" pitchFamily="18" charset="0"/>
                <a:cs typeface="Times New Roman" panose="02020603050405020304" pitchFamily="18" charset="0"/>
              </a:rPr>
              <a:t>: The device must have minimal power consumption to ensure prolonged operation, with options for battery backup in case of power failure. It should support wireless connectivity (e.g., Wi-Fi, Bluetooth) for seamless integration with mobile apps and healthcare databases. The dispenser must be durable, capable of withstanding regular use by elderly individuals, and ensure accurate and timely medicine dispensing with fail-safe mechanisms to prevent overdosing or missed doses.</a:t>
            </a:r>
            <a:endParaRPr lang="en-US" sz="1600" b="1" u="sng"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latin typeface="Times New Roman" panose="02020603050405020304" pitchFamily="18" charset="0"/>
                <a:cs typeface="Times New Roman" panose="02020603050405020304" pitchFamily="18" charset="0"/>
              </a:rPr>
              <a:t>2. Design</a:t>
            </a:r>
            <a:r>
              <a:rPr lang="en-US" sz="1600" dirty="0">
                <a:latin typeface="Times New Roman" panose="02020603050405020304" pitchFamily="18" charset="0"/>
                <a:cs typeface="Times New Roman" panose="02020603050405020304" pitchFamily="18" charset="0"/>
              </a:rPr>
              <a:t>: The dispenser must be ergonomically designed for ease of use by elderly individuals, featuring a simple and intuitive interface with large buttons, and clear labeling. The refilling mechanism should be straightforward, allowing caregivers or users to load medicines without difficulty.</a:t>
            </a:r>
            <a:endParaRPr lang="en-US" sz="1600" b="1" u="sng" dirty="0">
              <a:latin typeface="Times New Roman" panose="02020603050405020304" pitchFamily="18" charset="0"/>
              <a:cs typeface="Times New Roman" panose="02020603050405020304" pitchFamily="18" charset="0"/>
            </a:endParaRPr>
          </a:p>
          <a:p>
            <a:pPr marL="0" indent="0">
              <a:lnSpc>
                <a:spcPct val="120000"/>
              </a:lnSpc>
              <a:buNone/>
            </a:pPr>
            <a:r>
              <a:rPr lang="en-US" sz="1600" b="1" u="sng" dirty="0">
                <a:latin typeface="Times New Roman" panose="02020603050405020304" pitchFamily="18" charset="0"/>
                <a:cs typeface="Times New Roman" panose="02020603050405020304" pitchFamily="18" charset="0"/>
              </a:rPr>
              <a:t>3. Economic</a:t>
            </a:r>
            <a:r>
              <a:rPr lang="en-US" sz="1600" dirty="0">
                <a:latin typeface="Times New Roman" panose="02020603050405020304" pitchFamily="18" charset="0"/>
                <a:cs typeface="Times New Roman" panose="02020603050405020304" pitchFamily="18" charset="0"/>
              </a:rPr>
              <a:t>: The device must be cost-effective, ensuring affordability for users while keeping manufacturing and maintenance costs low. This includes using readily available, low-cost electronic components without compromising reliability. </a:t>
            </a:r>
            <a:endParaRPr lang="en-IN" sz="1600" dirty="0">
              <a:latin typeface="Times New Roman" panose="02020603050405020304" pitchFamily="18" charset="0"/>
              <a:cs typeface="Times New Roman" panose="02020603050405020304" pitchFamily="18" charset="0"/>
            </a:endParaRPr>
          </a:p>
          <a:p>
            <a:pPr indent="0">
              <a:lnSpc>
                <a:spcPct val="90000"/>
              </a:lnSpc>
              <a:spcBef>
                <a:spcPts val="1417"/>
              </a:spcBef>
              <a:buNone/>
            </a:pPr>
            <a:endParaRPr lang="en-US" sz="16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3" name="Picture 2">
            <a:extLst>
              <a:ext uri="{FF2B5EF4-FFF2-40B4-BE49-F238E27FC236}">
                <a16:creationId xmlns:a16="http://schemas.microsoft.com/office/drawing/2014/main" id="{B78BE9CD-1FB3-30C0-96BE-93575D957B90}"/>
              </a:ext>
            </a:extLst>
          </p:cNvPr>
          <p:cNvPicPr/>
          <p:nvPr/>
        </p:nvPicPr>
        <p:blipFill>
          <a:blip r:embed="rId3"/>
          <a:stretch/>
        </p:blipFill>
        <p:spPr>
          <a:xfrm>
            <a:off x="10746720" y="74520"/>
            <a:ext cx="1314000" cy="750960"/>
          </a:xfrm>
          <a:prstGeom prst="rect">
            <a:avLst/>
          </a:prstGeom>
          <a:ln w="0">
            <a:noFill/>
          </a:ln>
        </p:spPr>
      </p:pic>
    </p:spTree>
    <p:extLst>
      <p:ext uri="{BB962C8B-B14F-4D97-AF65-F5344CB8AC3E}">
        <p14:creationId xmlns:p14="http://schemas.microsoft.com/office/powerpoint/2010/main" val="1228125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US" sz="4400" spc="-1" dirty="0">
                <a:solidFill>
                  <a:schemeClr val="dk1"/>
                </a:solidFill>
                <a:latin typeface="Times New Roman" panose="02020603050405020304" pitchFamily="18" charset="0"/>
                <a:cs typeface="Times New Roman" panose="02020603050405020304" pitchFamily="18" charset="0"/>
              </a:rPr>
              <a:t>T</a:t>
            </a:r>
            <a:r>
              <a:rPr lang="en-US" sz="4400" b="0" strike="noStrike" spc="-1" dirty="0">
                <a:solidFill>
                  <a:schemeClr val="dk1"/>
                </a:solidFill>
                <a:latin typeface="Times New Roman" panose="02020603050405020304" pitchFamily="18" charset="0"/>
                <a:cs typeface="Times New Roman" panose="02020603050405020304" pitchFamily="18" charset="0"/>
              </a:rPr>
              <a:t>ools</a:t>
            </a:r>
            <a:r>
              <a:rPr lang="en-US" sz="4400" b="0" strike="noStrike" spc="-1" dirty="0">
                <a:solidFill>
                  <a:schemeClr val="dk1"/>
                </a:solidFill>
                <a:latin typeface="Calibri Light"/>
              </a:rPr>
              <a:t> </a:t>
            </a:r>
            <a:r>
              <a:rPr lang="en-US" sz="4400" spc="-1" dirty="0">
                <a:solidFill>
                  <a:schemeClr val="dk1"/>
                </a:solidFill>
                <a:latin typeface="Times New Roman" panose="02020603050405020304" pitchFamily="18" charset="0"/>
                <a:cs typeface="Times New Roman" panose="02020603050405020304" pitchFamily="18" charset="0"/>
              </a:rPr>
              <a:t>U</a:t>
            </a:r>
            <a:r>
              <a:rPr lang="en-US" sz="4400" b="0" strike="noStrike" spc="-1" dirty="0">
                <a:solidFill>
                  <a:schemeClr val="dk1"/>
                </a:solidFill>
                <a:latin typeface="Times New Roman" panose="02020603050405020304" pitchFamily="18" charset="0"/>
                <a:cs typeface="Times New Roman" panose="02020603050405020304" pitchFamily="18" charset="0"/>
              </a:rPr>
              <a:t>sed</a:t>
            </a:r>
          </a:p>
        </p:txBody>
      </p:sp>
      <p:sp>
        <p:nvSpPr>
          <p:cNvPr id="105" name="PlaceHolder 2"/>
          <p:cNvSpPr>
            <a:spLocks noGrp="1"/>
          </p:cNvSpPr>
          <p:nvPr>
            <p:ph/>
          </p:nvPr>
        </p:nvSpPr>
        <p:spPr>
          <a:xfrm>
            <a:off x="844554" y="1916832"/>
            <a:ext cx="10515240" cy="4350960"/>
          </a:xfrm>
          <a:prstGeom prst="rect">
            <a:avLst/>
          </a:prstGeom>
          <a:noFill/>
          <a:ln w="0">
            <a:noFill/>
          </a:ln>
        </p:spPr>
        <p:txBody>
          <a:bodyPr lIns="91440" tIns="45720" rIns="91440" bIns="45720" anchor="t">
            <a:noAutofit/>
          </a:bodyPr>
          <a:lstStyle/>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IoT Connectivity </a:t>
            </a:r>
            <a:r>
              <a:rPr lang="en-US" sz="1600" dirty="0">
                <a:latin typeface="Times New Roman" panose="02020603050405020304" pitchFamily="18" charset="0"/>
                <a:cs typeface="Times New Roman" panose="02020603050405020304" pitchFamily="18" charset="0"/>
              </a:rPr>
              <a:t>– The device connects to the internet and syncs with smartphones, tablets, or caregiver systems for real-time monitoring and alerts.</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Automated Dispenser </a:t>
            </a:r>
            <a:r>
              <a:rPr lang="en-US" sz="1600" dirty="0">
                <a:latin typeface="Times New Roman" panose="02020603050405020304" pitchFamily="18" charset="0"/>
                <a:cs typeface="Times New Roman" panose="02020603050405020304" pitchFamily="18" charset="0"/>
              </a:rPr>
              <a:t>– It stores and dispenses the right dose of medicine at scheduled times.</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LED Display and Voice Alerts </a:t>
            </a:r>
            <a:r>
              <a:rPr lang="en-US" sz="1600" dirty="0">
                <a:latin typeface="Times New Roman" panose="02020603050405020304" pitchFamily="18" charset="0"/>
                <a:cs typeface="Times New Roman" panose="02020603050405020304" pitchFamily="18" charset="0"/>
              </a:rPr>
              <a:t>– These features ensure users receive visual and auditory reminders to take their medication.</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Sensors and Monitoring System</a:t>
            </a:r>
            <a:r>
              <a:rPr lang="en-US" sz="1600" u="sng"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Tracks whether the patient has taken the medication and records adherence data.</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Heart Rate &amp; Blood Pressure Sensors</a:t>
            </a:r>
            <a:r>
              <a:rPr lang="en-US" sz="1600" dirty="0">
                <a:latin typeface="Times New Roman" panose="02020603050405020304" pitchFamily="18" charset="0"/>
                <a:cs typeface="Times New Roman" panose="02020603050405020304" pitchFamily="18" charset="0"/>
              </a:rPr>
              <a:t>: Monitors the patient’s vitals to assess their response to medications. These are useful for patients with hypertension, cardiac conditions, or diabetes.</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Temperature Sensors</a:t>
            </a:r>
            <a:r>
              <a:rPr lang="en-US" sz="1600" dirty="0">
                <a:latin typeface="Times New Roman" panose="02020603050405020304" pitchFamily="18" charset="0"/>
                <a:cs typeface="Times New Roman" panose="02020603050405020304" pitchFamily="18" charset="0"/>
              </a:rPr>
              <a:t>: Monitors storage conditions to ensure medications are kept at the correct temperature, especially for heat-sensitive drugs.</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Mobile App Integration</a:t>
            </a:r>
            <a:r>
              <a:rPr lang="en-US" sz="1600" u="sng"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Caregivers and family members can monitor the patient’s medication schedule remotely.</a:t>
            </a:r>
          </a:p>
          <a:p>
            <a:pPr marL="285750" lvl="0" indent="-285750">
              <a:lnSpc>
                <a:spcPct val="120000"/>
              </a:lnSpc>
              <a:buFont typeface="Arial" panose="020B0604020202020204" pitchFamily="34" charset="0"/>
              <a:buChar char="•"/>
            </a:pPr>
            <a:r>
              <a:rPr lang="en-US" sz="1600" b="1" u="sng" dirty="0">
                <a:latin typeface="Times New Roman" panose="02020603050405020304" pitchFamily="18" charset="0"/>
                <a:cs typeface="Times New Roman" panose="02020603050405020304" pitchFamily="18" charset="0"/>
              </a:rPr>
              <a:t>Emergency Alert System </a:t>
            </a:r>
            <a:r>
              <a:rPr lang="en-US" sz="1600" dirty="0">
                <a:latin typeface="Times New Roman" panose="02020603050405020304" pitchFamily="18" charset="0"/>
                <a:cs typeface="Times New Roman" panose="02020603050405020304" pitchFamily="18" charset="0"/>
              </a:rPr>
              <a:t>– If the user forgets to take the medicine, the device can send alerts to designated contacts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lnSpc>
                <a:spcPct val="90000"/>
              </a:lnSpc>
              <a:spcBef>
                <a:spcPts val="1417"/>
              </a:spcBef>
              <a:buFont typeface="Arial" panose="020B0604020202020204" pitchFamily="34" charset="0"/>
              <a:buChar char="•"/>
            </a:pPr>
            <a:endParaRPr lang="en-US" sz="16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6" name="Picture 2"/>
          <p:cNvPicPr/>
          <p:nvPr/>
        </p:nvPicPr>
        <p:blipFill>
          <a:blip r:embed="rId2"/>
          <a:stretch/>
        </p:blipFill>
        <p:spPr>
          <a:xfrm>
            <a:off x="10877400" y="0"/>
            <a:ext cx="1314000" cy="7509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defTabSz="914400">
              <a:lnSpc>
                <a:spcPct val="90000"/>
              </a:lnSpc>
              <a:buNone/>
            </a:pPr>
            <a:r>
              <a:rPr lang="en-IN" sz="4400" b="0" strike="noStrike" spc="-1" dirty="0">
                <a:solidFill>
                  <a:schemeClr val="dk1"/>
                </a:solidFill>
                <a:latin typeface="Calibri Light"/>
              </a:rPr>
              <a:t>				</a:t>
            </a:r>
            <a:r>
              <a:rPr lang="en-IN" sz="4400" b="0" strike="noStrike" spc="-1" dirty="0">
                <a:solidFill>
                  <a:schemeClr val="dk1"/>
                </a:solidFill>
                <a:latin typeface="Times New Roman" panose="02020603050405020304" pitchFamily="18" charset="0"/>
                <a:cs typeface="Times New Roman" panose="02020603050405020304" pitchFamily="18" charset="0"/>
              </a:rPr>
              <a:t>Results(If any)</a:t>
            </a:r>
            <a:endParaRPr lang="en-US" sz="4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indent="0">
              <a:lnSpc>
                <a:spcPct val="90000"/>
              </a:lnSpc>
              <a:spcBef>
                <a:spcPts val="1417"/>
              </a:spcBef>
              <a:buNone/>
            </a:pPr>
            <a:endParaRPr lang="en-US" sz="2800" b="0" strike="noStrike" spc="-1" dirty="0">
              <a:solidFill>
                <a:schemeClr val="dk1"/>
              </a:solidFill>
              <a:latin typeface="Calibri"/>
            </a:endParaRPr>
          </a:p>
        </p:txBody>
      </p:sp>
      <p:pic>
        <p:nvPicPr>
          <p:cNvPr id="109" name="Picture 2"/>
          <p:cNvPicPr/>
          <p:nvPr/>
        </p:nvPicPr>
        <p:blipFill>
          <a:blip r:embed="rId2"/>
          <a:stretch/>
        </p:blipFill>
        <p:spPr>
          <a:xfrm>
            <a:off x="10746720" y="74520"/>
            <a:ext cx="1314000" cy="75096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380" y="37548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US" sz="4400" b="0" strike="noStrike" spc="-1" dirty="0">
                <a:solidFill>
                  <a:schemeClr val="dk1"/>
                </a:solidFill>
                <a:latin typeface="Times New Roman" panose="02020603050405020304" pitchFamily="18" charset="0"/>
                <a:cs typeface="Times New Roman" panose="02020603050405020304" pitchFamily="18" charset="0"/>
              </a:rPr>
              <a:t>Time  &amp; Action Plan (Gantt Chart)</a:t>
            </a:r>
          </a:p>
        </p:txBody>
      </p:sp>
      <p:pic>
        <p:nvPicPr>
          <p:cNvPr id="112" name="Picture 2"/>
          <p:cNvPicPr/>
          <p:nvPr/>
        </p:nvPicPr>
        <p:blipFill>
          <a:blip r:embed="rId2"/>
          <a:stretch/>
        </p:blipFill>
        <p:spPr>
          <a:xfrm>
            <a:off x="10877400" y="0"/>
            <a:ext cx="1314000" cy="750960"/>
          </a:xfrm>
          <a:prstGeom prst="rect">
            <a:avLst/>
          </a:prstGeom>
          <a:ln w="0">
            <a:noFill/>
          </a:ln>
        </p:spPr>
      </p:pic>
      <p:pic>
        <p:nvPicPr>
          <p:cNvPr id="3" name="Picture 2">
            <a:extLst>
              <a:ext uri="{FF2B5EF4-FFF2-40B4-BE49-F238E27FC236}">
                <a16:creationId xmlns:a16="http://schemas.microsoft.com/office/drawing/2014/main" id="{5C685E0B-7A74-107F-0E72-359119907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5560" y="1268760"/>
            <a:ext cx="7380312" cy="553523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787554" y="-716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400" b="0" strike="noStrike" spc="-1" dirty="0">
                <a:solidFill>
                  <a:schemeClr val="dk1"/>
                </a:solidFill>
                <a:latin typeface="Times New Roman" panose="02020603050405020304" pitchFamily="18" charset="0"/>
                <a:cs typeface="Times New Roman" panose="02020603050405020304" pitchFamily="18" charset="0"/>
              </a:rPr>
              <a:t>References</a:t>
            </a:r>
            <a:endParaRPr lang="en-US" sz="4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114" name="PlaceHolder 2"/>
          <p:cNvSpPr>
            <a:spLocks noGrp="1"/>
          </p:cNvSpPr>
          <p:nvPr>
            <p:ph/>
          </p:nvPr>
        </p:nvSpPr>
        <p:spPr>
          <a:xfrm>
            <a:off x="838380" y="1253520"/>
            <a:ext cx="10515240" cy="5343832"/>
          </a:xfrm>
          <a:prstGeom prst="rect">
            <a:avLst/>
          </a:prstGeom>
          <a:noFill/>
          <a:ln w="0">
            <a:noFill/>
          </a:ln>
        </p:spPr>
        <p:txBody>
          <a:bodyPr lIns="91440" tIns="45720" rIns="91440" bIns="45720" anchor="t">
            <a:noAutofit/>
          </a:bodyPr>
          <a:lstStyle/>
          <a:p>
            <a:pPr defTabSz="914400">
              <a:lnSpc>
                <a:spcPct val="120000"/>
              </a:lnSpc>
              <a:spcBef>
                <a:spcPts val="1001"/>
              </a:spcBef>
              <a:buClr>
                <a:srgbClr val="000000"/>
              </a:buClr>
            </a:pPr>
            <a:r>
              <a:rPr lang="en-US" sz="1200" b="0" strike="noStrike" spc="-1" dirty="0">
                <a:solidFill>
                  <a:schemeClr val="dk1"/>
                </a:solidFill>
                <a:latin typeface="Times New Roman" panose="02020603050405020304" pitchFamily="18" charset="0"/>
                <a:cs typeface="Times New Roman" panose="02020603050405020304" pitchFamily="18" charset="0"/>
              </a:rPr>
              <a:t>1. K. Raj, J. Nisha, and N. Prabhakaran, "Automated Low-Cost Pill Dispenser Using Arduino and IoT with 24 Hours Monitoring," International Research Journal of Modern Engineering and Technology , vol. 3, no. 8, pp. 1-10, Aug. 2021. Available: [IRJMETS](</a:t>
            </a:r>
            <a:r>
              <a:rPr lang="en-US" sz="1200" b="0" strike="noStrike" spc="-1" dirty="0">
                <a:solidFill>
                  <a:schemeClr val="dk1"/>
                </a:solidFill>
                <a:latin typeface="Times New Roman" panose="02020603050405020304" pitchFamily="18" charset="0"/>
                <a:cs typeface="Times New Roman" panose="02020603050405020304" pitchFamily="18" charset="0"/>
                <a:hlinkClick r:id="rId2"/>
              </a:rPr>
              <a:t>https://www.irjmets.com/uploadedfiles/paper/volume_3/issue_8_august_2021/15468/final/fin_irjmets1628414571.pdf</a:t>
            </a:r>
            <a:r>
              <a:rPr lang="en-US" sz="1200" b="0" strike="noStrike" spc="-1" dirty="0">
                <a:solidFill>
                  <a:schemeClr val="dk1"/>
                </a:solidFill>
                <a:latin typeface="Times New Roman" panose="02020603050405020304" pitchFamily="18" charset="0"/>
                <a:cs typeface="Times New Roman" panose="02020603050405020304" pitchFamily="18" charset="0"/>
              </a:rPr>
              <a:t>).</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2. G. Krishna, J. Sri, K. R., and K. Nithya, "An IoT-Based Smart Pill Dispenser with Health Monitoring," International Research Journal of Engineering and Technology, vol. 10, no. 10, pp. 1-8, Oct. 2023. Available: [IRJET](https://www.irjet.net/archives/V10/i10/IRJET-V10I10130.pdf).</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3. P. Dayananda and A. G. Upadhya, "Development of Smart Pill Expert System Based on IoT," Journal of The Institution of Engineers (India): Series B, vol. 105, pp. 457–467, Feb. 2024. Available: [Springer](https://link.springer.com/article/10.1007/s40031-023-00956-2).</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4. S. Agnihotri, D. Singh, A. Kumar, M. Gupta, and S. Gautam, "IoT-Based Pill Dispenser System," Journal of Microelectronics and </a:t>
            </a:r>
            <a:r>
              <a:rPr lang="en-US" sz="1200" b="0" strike="noStrike" spc="-1" dirty="0" err="1">
                <a:solidFill>
                  <a:schemeClr val="dk1"/>
                </a:solidFill>
                <a:latin typeface="Times New Roman" panose="02020603050405020304" pitchFamily="18" charset="0"/>
                <a:cs typeface="Times New Roman" panose="02020603050405020304" pitchFamily="18" charset="0"/>
              </a:rPr>
              <a:t>SolidState</a:t>
            </a:r>
            <a:r>
              <a:rPr lang="en-US" sz="1200" b="0" strike="noStrike" spc="-1" dirty="0">
                <a:solidFill>
                  <a:schemeClr val="dk1"/>
                </a:solidFill>
                <a:latin typeface="Times New Roman" panose="02020603050405020304" pitchFamily="18" charset="0"/>
                <a:cs typeface="Times New Roman" panose="02020603050405020304" pitchFamily="18" charset="0"/>
              </a:rPr>
              <a:t> Devices, vol. 11, no. 1, pp. 18-24, Jun. 2024.</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5. F. </a:t>
            </a:r>
            <a:r>
              <a:rPr lang="en-US" sz="1200" b="0" strike="noStrike" spc="-1" dirty="0" err="1">
                <a:solidFill>
                  <a:schemeClr val="dk1"/>
                </a:solidFill>
                <a:latin typeface="Times New Roman" panose="02020603050405020304" pitchFamily="18" charset="0"/>
                <a:cs typeface="Times New Roman" panose="02020603050405020304" pitchFamily="18" charset="0"/>
              </a:rPr>
              <a:t>Ramapur</a:t>
            </a:r>
            <a:r>
              <a:rPr lang="en-US" sz="1200" b="0" strike="noStrike" spc="-1" dirty="0">
                <a:solidFill>
                  <a:schemeClr val="dk1"/>
                </a:solidFill>
                <a:latin typeface="Times New Roman" panose="02020603050405020304" pitchFamily="18" charset="0"/>
                <a:cs typeface="Times New Roman" panose="02020603050405020304" pitchFamily="18" charset="0"/>
              </a:rPr>
              <a:t>, C. </a:t>
            </a:r>
            <a:r>
              <a:rPr lang="en-US" sz="1200" b="0" strike="noStrike" spc="-1" dirty="0" err="1">
                <a:solidFill>
                  <a:schemeClr val="dk1"/>
                </a:solidFill>
                <a:latin typeface="Times New Roman" panose="02020603050405020304" pitchFamily="18" charset="0"/>
                <a:cs typeface="Times New Roman" panose="02020603050405020304" pitchFamily="18" charset="0"/>
              </a:rPr>
              <a:t>Shanbog</a:t>
            </a:r>
            <a:r>
              <a:rPr lang="en-US" sz="1200" b="0" strike="noStrike" spc="-1" dirty="0">
                <a:solidFill>
                  <a:schemeClr val="dk1"/>
                </a:solidFill>
                <a:latin typeface="Times New Roman" panose="02020603050405020304" pitchFamily="18" charset="0"/>
                <a:cs typeface="Times New Roman" panose="02020603050405020304" pitchFamily="18" charset="0"/>
              </a:rPr>
              <a:t>, D. Kulkarni, and F. </a:t>
            </a:r>
            <a:r>
              <a:rPr lang="en-US" sz="1200" b="0" strike="noStrike" spc="-1" dirty="0" err="1">
                <a:solidFill>
                  <a:schemeClr val="dk1"/>
                </a:solidFill>
                <a:latin typeface="Times New Roman" panose="02020603050405020304" pitchFamily="18" charset="0"/>
                <a:cs typeface="Times New Roman" panose="02020603050405020304" pitchFamily="18" charset="0"/>
              </a:rPr>
              <a:t>Jakati</a:t>
            </a:r>
            <a:r>
              <a:rPr lang="en-US" sz="1200" b="0" strike="noStrike" spc="-1" dirty="0">
                <a:solidFill>
                  <a:schemeClr val="dk1"/>
                </a:solidFill>
                <a:latin typeface="Times New Roman" panose="02020603050405020304" pitchFamily="18" charset="0"/>
                <a:cs typeface="Times New Roman" panose="02020603050405020304" pitchFamily="18" charset="0"/>
              </a:rPr>
              <a:t>, "Smart Medication Dispenser and Reminder Using Embedded System," KSCST Project Reference No. 47S_BE_4452, K.L.S. </a:t>
            </a:r>
            <a:r>
              <a:rPr lang="en-US" sz="1200" b="0" strike="noStrike" spc="-1" dirty="0" err="1">
                <a:solidFill>
                  <a:schemeClr val="dk1"/>
                </a:solidFill>
                <a:latin typeface="Times New Roman" panose="02020603050405020304" pitchFamily="18" charset="0"/>
                <a:cs typeface="Times New Roman" panose="02020603050405020304" pitchFamily="18" charset="0"/>
              </a:rPr>
              <a:t>Vishwanathrao</a:t>
            </a:r>
            <a:r>
              <a:rPr lang="en-US" sz="1200" b="0" strike="noStrike" spc="-1" dirty="0">
                <a:solidFill>
                  <a:schemeClr val="dk1"/>
                </a:solidFill>
                <a:latin typeface="Times New Roman" panose="02020603050405020304" pitchFamily="18" charset="0"/>
                <a:cs typeface="Times New Roman" panose="02020603050405020304" pitchFamily="18" charset="0"/>
              </a:rPr>
              <a:t> Deshpande Institute of Technology, </a:t>
            </a:r>
            <a:r>
              <a:rPr lang="en-US" sz="1200" b="0" strike="noStrike" spc="-1" dirty="0" err="1">
                <a:solidFill>
                  <a:schemeClr val="dk1"/>
                </a:solidFill>
                <a:latin typeface="Times New Roman" panose="02020603050405020304" pitchFamily="18" charset="0"/>
                <a:cs typeface="Times New Roman" panose="02020603050405020304" pitchFamily="18" charset="0"/>
              </a:rPr>
              <a:t>Haliyal</a:t>
            </a:r>
            <a:r>
              <a:rPr lang="en-US" sz="1200" b="0" strike="noStrike" spc="-1" dirty="0">
                <a:solidFill>
                  <a:schemeClr val="dk1"/>
                </a:solidFill>
                <a:latin typeface="Times New Roman" panose="02020603050405020304" pitchFamily="18" charset="0"/>
                <a:cs typeface="Times New Roman" panose="02020603050405020304" pitchFamily="18" charset="0"/>
              </a:rPr>
              <a:t>, India, 2023.</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6. A. Sharma and R. Verma, "IoT-Based Healthcare Solutions: A Comprehensive Review," IEEE Access, vol. 9, pp. 12345-12360, 2023.</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7. M. Patel, S. Desai, and K. Shah, "Smart Pill Box with IoT Integration for Medication Adherence," International Journal of Advanced Research in Computer Science, vol. 12, no. 4, pp. 45-50, 2023.</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8. T. Nguyen and H. Tran, "IoT-Enabled Medication Dispenser for Elderly Care," Journal of Healthcare Engineering, vol. 2023, Article ID 123456, pp. 1-10, 2023.</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9. R. Gupta, P. Mehta, and S. Kapoor, "Design and Implementation of IoT-Based Smart Pill Dispenser," International Journal of Electronics and Communication Engineering, vol. 15, no. 2, pp. 89-95, 2023.</a:t>
            </a:r>
          </a:p>
          <a:p>
            <a:pPr marL="0" indent="0" defTabSz="914400">
              <a:lnSpc>
                <a:spcPct val="120000"/>
              </a:lnSpc>
              <a:spcBef>
                <a:spcPts val="1001"/>
              </a:spcBef>
              <a:buClr>
                <a:srgbClr val="000000"/>
              </a:buClr>
              <a:buNone/>
            </a:pPr>
            <a:r>
              <a:rPr lang="en-US" sz="1200" b="0" strike="noStrike" spc="-1" dirty="0">
                <a:solidFill>
                  <a:schemeClr val="dk1"/>
                </a:solidFill>
                <a:latin typeface="Times New Roman" panose="02020603050405020304" pitchFamily="18" charset="0"/>
                <a:cs typeface="Times New Roman" panose="02020603050405020304" pitchFamily="18" charset="0"/>
              </a:rPr>
              <a:t>10. L. Wang, X. Li, and Y. Zhang, "IoT in Healthcare: Smart Pill Dispenser Systems," IEEE Transactions on Biomedical Engineering, vol. 70, no. 1, pp. 12-20, 2024.</a:t>
            </a:r>
          </a:p>
          <a:p>
            <a:endParaRPr lang="en-IN" sz="1200" dirty="0">
              <a:latin typeface="Times New Roman" panose="02020603050405020304" pitchFamily="18" charset="0"/>
              <a:cs typeface="Times New Roman" panose="02020603050405020304" pitchFamily="18" charset="0"/>
            </a:endParaRPr>
          </a:p>
          <a:p>
            <a:pPr marL="228600" indent="-228600" defTabSz="914400">
              <a:lnSpc>
                <a:spcPct val="90000"/>
              </a:lnSpc>
              <a:spcBef>
                <a:spcPts val="1001"/>
              </a:spcBef>
              <a:buClr>
                <a:srgbClr val="000000"/>
              </a:buClr>
              <a:buFont typeface="Arial"/>
              <a:buChar char="•"/>
            </a:pPr>
            <a:endParaRPr lang="en-US" sz="12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15" name="Picture 2"/>
          <p:cNvPicPr/>
          <p:nvPr/>
        </p:nvPicPr>
        <p:blipFill>
          <a:blip r:embed="rId3"/>
          <a:stretch/>
        </p:blipFill>
        <p:spPr>
          <a:xfrm>
            <a:off x="10746720" y="74520"/>
            <a:ext cx="1314000" cy="7509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10646" y="1098872"/>
            <a:ext cx="10515240" cy="750960"/>
          </a:xfrm>
          <a:prstGeom prst="rect">
            <a:avLst/>
          </a:prstGeom>
          <a:noFill/>
          <a:ln w="0">
            <a:noFill/>
          </a:ln>
        </p:spPr>
        <p:txBody>
          <a:bodyPr lIns="91440" tIns="45720" rIns="91440" bIns="45720" anchor="ctr">
            <a:noAutofit/>
          </a:bodyPr>
          <a:lstStyle/>
          <a:p>
            <a:pPr indent="0" algn="ctr" defTabSz="914400">
              <a:lnSpc>
                <a:spcPct val="90000"/>
              </a:lnSpc>
              <a:buNone/>
            </a:pPr>
            <a:r>
              <a:rPr lang="en-US" sz="4400" b="0" strike="noStrike" spc="-1" dirty="0">
                <a:solidFill>
                  <a:schemeClr val="dk1"/>
                </a:solidFill>
                <a:latin typeface="Times New Roman" panose="02020603050405020304" pitchFamily="18" charset="0"/>
                <a:cs typeface="Times New Roman" panose="02020603050405020304" pitchFamily="18" charset="0"/>
              </a:rPr>
              <a:t>Introduction</a:t>
            </a:r>
          </a:p>
        </p:txBody>
      </p:sp>
      <p:sp>
        <p:nvSpPr>
          <p:cNvPr id="87" name="PlaceHolder 2"/>
          <p:cNvSpPr>
            <a:spLocks noGrp="1"/>
          </p:cNvSpPr>
          <p:nvPr>
            <p:ph/>
          </p:nvPr>
        </p:nvSpPr>
        <p:spPr>
          <a:xfrm>
            <a:off x="838380" y="2276872"/>
            <a:ext cx="10515240" cy="2611552"/>
          </a:xfrm>
          <a:prstGeom prst="rect">
            <a:avLst/>
          </a:prstGeom>
          <a:noFill/>
          <a:ln w="0">
            <a:noFill/>
          </a:ln>
        </p:spPr>
        <p:txBody>
          <a:bodyPr lIns="91440" tIns="45720" rIns="91440" bIns="45720" anchor="t">
            <a:noAutofit/>
          </a:bodyPr>
          <a:lstStyle/>
          <a:p>
            <a:pPr marL="342900" lvl="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One of the biggest problems in the health care industry is medication adherence. </a:t>
            </a:r>
          </a:p>
          <a:p>
            <a:pPr marL="342900" lvl="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Often elderly people fail to take their medication on time and for elders with more than one medication, the chances of overdosing are considerably high. </a:t>
            </a:r>
          </a:p>
          <a:p>
            <a:pPr marL="342900" lvl="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could easily lead to catastrophic events such as permanent disability or even death. </a:t>
            </a:r>
          </a:p>
          <a:p>
            <a:pPr marL="342900" lvl="0" indent="-34290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Hence, it is evident that it is a widespread problem and needs a solution. To address this, the IOT based pill dispenser has been designed.</a:t>
            </a:r>
          </a:p>
          <a:p>
            <a:pPr indent="0">
              <a:lnSpc>
                <a:spcPct val="150000"/>
              </a:lnSpc>
              <a:spcBef>
                <a:spcPts val="1417"/>
              </a:spcBef>
              <a:buNone/>
            </a:pPr>
            <a:endParaRPr lang="en-US" sz="1600" b="0" strike="noStrike" spc="-1" dirty="0">
              <a:solidFill>
                <a:schemeClr val="dk1"/>
              </a:solidFill>
              <a:latin typeface="Calibri"/>
            </a:endParaRPr>
          </a:p>
        </p:txBody>
      </p:sp>
      <p:pic>
        <p:nvPicPr>
          <p:cNvPr id="88" name="Picture 2"/>
          <p:cNvPicPr/>
          <p:nvPr/>
        </p:nvPicPr>
        <p:blipFill>
          <a:blip r:embed="rId2"/>
          <a:stretch/>
        </p:blipFill>
        <p:spPr>
          <a:xfrm>
            <a:off x="10877400" y="74520"/>
            <a:ext cx="1314000" cy="7509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US" sz="4400" b="0" strike="noStrike" spc="-1" dirty="0">
                <a:solidFill>
                  <a:schemeClr val="dk1"/>
                </a:solidFill>
                <a:latin typeface="Times New Roman" panose="02020603050405020304" pitchFamily="18" charset="0"/>
                <a:cs typeface="Times New Roman" panose="02020603050405020304" pitchFamily="18" charset="0"/>
              </a:rPr>
              <a:t>Motivation &amp; Objectives of the work</a:t>
            </a:r>
          </a:p>
        </p:txBody>
      </p:sp>
      <p:sp>
        <p:nvSpPr>
          <p:cNvPr id="90"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a:lnSpc>
                <a:spcPct val="150000"/>
              </a:lnSpc>
            </a:pPr>
            <a:r>
              <a:rPr lang="en-US" sz="1600" b="1" dirty="0">
                <a:latin typeface="Times New Roman" panose="02020603050405020304" pitchFamily="18" charset="0"/>
                <a:cs typeface="Times New Roman" panose="02020603050405020304" pitchFamily="18" charset="0"/>
              </a:rPr>
              <a:t>Motivation:</a:t>
            </a:r>
          </a:p>
          <a:p>
            <a:pPr>
              <a:lnSpc>
                <a:spcPct val="150000"/>
              </a:lnSpc>
            </a:pPr>
            <a:r>
              <a:rPr lang="en-US" sz="1600" dirty="0">
                <a:latin typeface="Times New Roman" panose="02020603050405020304" pitchFamily="18" charset="0"/>
                <a:cs typeface="Times New Roman" panose="02020603050405020304" pitchFamily="18" charset="0"/>
              </a:rPr>
              <a:t>The main idea of an IoT-based pill dispenser is to help people take their medicines on time and in the right amount. It is especially useful for elderly people or those who forget their medications. This device uses technology to make medicine management easy and reliable.</a:t>
            </a:r>
          </a:p>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Objectives:</a:t>
            </a:r>
          </a:p>
          <a:p>
            <a:pPr marL="0" indent="0">
              <a:lnSpc>
                <a:spcPct val="150000"/>
              </a:lnSpc>
              <a:buNone/>
            </a:pPr>
            <a:r>
              <a:rPr lang="en-US" sz="1600" dirty="0">
                <a:latin typeface="Times New Roman" panose="02020603050405020304" pitchFamily="18" charset="0"/>
                <a:cs typeface="Times New Roman" panose="02020603050405020304" pitchFamily="18" charset="0"/>
              </a:rPr>
              <a:t>1. </a:t>
            </a:r>
            <a:r>
              <a:rPr lang="en-US" sz="1600" u="sng" dirty="0">
                <a:latin typeface="Times New Roman" panose="02020603050405020304" pitchFamily="18" charset="0"/>
                <a:cs typeface="Times New Roman" panose="02020603050405020304" pitchFamily="18" charset="0"/>
              </a:rPr>
              <a:t>Helping People Take Medicines on Time</a:t>
            </a:r>
            <a:r>
              <a:rPr lang="en-US" sz="1600" dirty="0">
                <a:latin typeface="Times New Roman" panose="02020603050405020304" pitchFamily="18" charset="0"/>
                <a:cs typeface="Times New Roman" panose="02020603050405020304" pitchFamily="18" charset="0"/>
              </a:rPr>
              <a:t>: Reminds patients to take the correct dose at the right time.</a:t>
            </a:r>
          </a:p>
          <a:p>
            <a:pPr marL="0" indent="0">
              <a:lnSpc>
                <a:spcPct val="150000"/>
              </a:lnSpc>
              <a:buNone/>
            </a:pPr>
            <a:r>
              <a:rPr lang="en-US" sz="1600" dirty="0">
                <a:latin typeface="Times New Roman" panose="02020603050405020304" pitchFamily="18" charset="0"/>
                <a:cs typeface="Times New Roman" panose="02020603050405020304" pitchFamily="18" charset="0"/>
              </a:rPr>
              <a:t>2. </a:t>
            </a:r>
            <a:r>
              <a:rPr lang="en-US" sz="1600" u="sng" dirty="0">
                <a:latin typeface="Times New Roman" panose="02020603050405020304" pitchFamily="18" charset="0"/>
                <a:cs typeface="Times New Roman" panose="02020603050405020304" pitchFamily="18" charset="0"/>
              </a:rPr>
              <a:t>Allowing Caregivers to Check</a:t>
            </a:r>
            <a:r>
              <a:rPr lang="en-US" sz="1600" dirty="0">
                <a:latin typeface="Times New Roman" panose="02020603050405020304" pitchFamily="18" charset="0"/>
                <a:cs typeface="Times New Roman" panose="02020603050405020304" pitchFamily="18" charset="0"/>
              </a:rPr>
              <a:t>: Caregivers can monitor medicine schedules from anywhere.</a:t>
            </a:r>
          </a:p>
          <a:p>
            <a:pPr marL="0" indent="0">
              <a:lnSpc>
                <a:spcPct val="150000"/>
              </a:lnSpc>
              <a:buNone/>
            </a:pPr>
            <a:r>
              <a:rPr lang="en-US" sz="1600" dirty="0">
                <a:latin typeface="Times New Roman" panose="02020603050405020304" pitchFamily="18" charset="0"/>
                <a:cs typeface="Times New Roman" panose="02020603050405020304" pitchFamily="18" charset="0"/>
              </a:rPr>
              <a:t>3. </a:t>
            </a:r>
            <a:r>
              <a:rPr lang="en-US" sz="1600" u="sng" dirty="0">
                <a:latin typeface="Times New Roman" panose="02020603050405020304" pitchFamily="18" charset="0"/>
                <a:cs typeface="Times New Roman" panose="02020603050405020304" pitchFamily="18" charset="0"/>
              </a:rPr>
              <a:t>Avoiding Mistakes</a:t>
            </a:r>
            <a:r>
              <a:rPr lang="en-US" sz="1600" dirty="0">
                <a:latin typeface="Times New Roman" panose="02020603050405020304" pitchFamily="18" charset="0"/>
                <a:cs typeface="Times New Roman" panose="02020603050405020304" pitchFamily="18" charset="0"/>
              </a:rPr>
              <a:t>: Prevents errors like missing a dose or taking the wrong amount.</a:t>
            </a:r>
          </a:p>
          <a:p>
            <a:pPr marL="0" indent="0">
              <a:lnSpc>
                <a:spcPct val="150000"/>
              </a:lnSpc>
              <a:buNone/>
            </a:pPr>
            <a:r>
              <a:rPr lang="en-US" sz="1600" dirty="0">
                <a:latin typeface="Times New Roman" panose="02020603050405020304" pitchFamily="18" charset="0"/>
                <a:cs typeface="Times New Roman" panose="02020603050405020304" pitchFamily="18" charset="0"/>
              </a:rPr>
              <a:t>4. </a:t>
            </a:r>
            <a:r>
              <a:rPr lang="en-US" sz="1600" u="sng" dirty="0">
                <a:latin typeface="Times New Roman" panose="02020603050405020304" pitchFamily="18" charset="0"/>
                <a:cs typeface="Times New Roman" panose="02020603050405020304" pitchFamily="18" charset="0"/>
              </a:rPr>
              <a:t>Encouraging Independence</a:t>
            </a:r>
            <a:r>
              <a:rPr lang="en-US" sz="1600" dirty="0">
                <a:latin typeface="Times New Roman" panose="02020603050405020304" pitchFamily="18" charset="0"/>
                <a:cs typeface="Times New Roman" panose="02020603050405020304" pitchFamily="18" charset="0"/>
              </a:rPr>
              <a:t>: Helps users manage their medication without much help.</a:t>
            </a:r>
          </a:p>
          <a:p>
            <a:pPr marL="0" indent="0">
              <a:lnSpc>
                <a:spcPct val="150000"/>
              </a:lnSpc>
              <a:buNone/>
            </a:pPr>
            <a:r>
              <a:rPr lang="en-US" sz="1600" dirty="0">
                <a:latin typeface="Times New Roman" panose="02020603050405020304" pitchFamily="18" charset="0"/>
                <a:cs typeface="Times New Roman" panose="02020603050405020304" pitchFamily="18" charset="0"/>
              </a:rPr>
              <a:t>5. </a:t>
            </a:r>
            <a:r>
              <a:rPr lang="en-US" sz="1600" u="sng" dirty="0">
                <a:latin typeface="Times New Roman" panose="02020603050405020304" pitchFamily="18" charset="0"/>
                <a:cs typeface="Times New Roman" panose="02020603050405020304" pitchFamily="18" charset="0"/>
              </a:rPr>
              <a:t>Adding Extra Health Features</a:t>
            </a:r>
            <a:r>
              <a:rPr lang="en-US" sz="1600" dirty="0">
                <a:latin typeface="Times New Roman" panose="02020603050405020304" pitchFamily="18" charset="0"/>
                <a:cs typeface="Times New Roman" panose="02020603050405020304" pitchFamily="18" charset="0"/>
              </a:rPr>
              <a:t>: Some dispensers also monitor health, like checking heart rate or other vital signs.</a:t>
            </a:r>
          </a:p>
          <a:p>
            <a:pPr indent="0">
              <a:lnSpc>
                <a:spcPct val="150000"/>
              </a:lnSpc>
              <a:spcBef>
                <a:spcPts val="1417"/>
              </a:spcBef>
              <a:buNone/>
            </a:pPr>
            <a:endParaRPr lang="en-US" sz="16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91" name="Picture 2"/>
          <p:cNvPicPr/>
          <p:nvPr/>
        </p:nvPicPr>
        <p:blipFill>
          <a:blip r:embed="rId2"/>
          <a:stretch/>
        </p:blipFill>
        <p:spPr>
          <a:xfrm>
            <a:off x="10877400" y="0"/>
            <a:ext cx="1314000" cy="7509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US" sz="4400" b="0" strike="noStrike" spc="-1" dirty="0">
                <a:solidFill>
                  <a:schemeClr val="dk1"/>
                </a:solidFill>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8D23B35A-24DE-DF3D-34E9-E35AF2000CA8}"/>
              </a:ext>
            </a:extLst>
          </p:cNvPr>
          <p:cNvGraphicFramePr>
            <a:graphicFrameLocks noGrp="1"/>
          </p:cNvGraphicFramePr>
          <p:nvPr>
            <p:ph/>
            <p:extLst>
              <p:ext uri="{D42A27DB-BD31-4B8C-83A1-F6EECF244321}">
                <p14:modId xmlns:p14="http://schemas.microsoft.com/office/powerpoint/2010/main" val="2586260316"/>
              </p:ext>
            </p:extLst>
          </p:nvPr>
        </p:nvGraphicFramePr>
        <p:xfrm>
          <a:off x="838080" y="1484784"/>
          <a:ext cx="10801200" cy="4910408"/>
        </p:xfrm>
        <a:graphic>
          <a:graphicData uri="http://schemas.openxmlformats.org/drawingml/2006/table">
            <a:tbl>
              <a:tblPr firstRow="1" bandRow="1">
                <a:tableStyleId>{5C22544A-7EE6-4342-B048-85BDC9FD1C3A}</a:tableStyleId>
              </a:tblPr>
              <a:tblGrid>
                <a:gridCol w="1080120">
                  <a:extLst>
                    <a:ext uri="{9D8B030D-6E8A-4147-A177-3AD203B41FA5}">
                      <a16:colId xmlns:a16="http://schemas.microsoft.com/office/drawing/2014/main" val="4045800106"/>
                    </a:ext>
                  </a:extLst>
                </a:gridCol>
                <a:gridCol w="2592288">
                  <a:extLst>
                    <a:ext uri="{9D8B030D-6E8A-4147-A177-3AD203B41FA5}">
                      <a16:colId xmlns:a16="http://schemas.microsoft.com/office/drawing/2014/main" val="2490321899"/>
                    </a:ext>
                  </a:extLst>
                </a:gridCol>
                <a:gridCol w="2880320">
                  <a:extLst>
                    <a:ext uri="{9D8B030D-6E8A-4147-A177-3AD203B41FA5}">
                      <a16:colId xmlns:a16="http://schemas.microsoft.com/office/drawing/2014/main" val="757105895"/>
                    </a:ext>
                  </a:extLst>
                </a:gridCol>
                <a:gridCol w="4248472">
                  <a:extLst>
                    <a:ext uri="{9D8B030D-6E8A-4147-A177-3AD203B41FA5}">
                      <a16:colId xmlns:a16="http://schemas.microsoft.com/office/drawing/2014/main" val="635064712"/>
                    </a:ext>
                  </a:extLst>
                </a:gridCol>
              </a:tblGrid>
              <a:tr h="480960">
                <a:tc>
                  <a:txBody>
                    <a:bodyPr/>
                    <a:lstStyle/>
                    <a:p>
                      <a:r>
                        <a:rPr lang="en-US" sz="1600" dirty="0">
                          <a:latin typeface="Times New Roman" panose="02020603050405020304" pitchFamily="18" charset="0"/>
                          <a:cs typeface="Times New Roman" panose="02020603050405020304" pitchFamily="18" charset="0"/>
                        </a:rPr>
                        <a:t>Serial Number </a:t>
                      </a:r>
                    </a:p>
                  </a:txBody>
                  <a:tcPr/>
                </a:tc>
                <a:tc>
                  <a:txBody>
                    <a:bodyPr/>
                    <a:lstStyle/>
                    <a:p>
                      <a:r>
                        <a:rPr lang="en-US" sz="1600" dirty="0">
                          <a:latin typeface="Times New Roman" panose="02020603050405020304" pitchFamily="18" charset="0"/>
                          <a:cs typeface="Times New Roman" panose="02020603050405020304" pitchFamily="18" charset="0"/>
                        </a:rPr>
                        <a:t>Author, Journal and Year </a:t>
                      </a:r>
                    </a:p>
                  </a:txBody>
                  <a:tcPr/>
                </a:tc>
                <a:tc>
                  <a:txBody>
                    <a:bodyPr/>
                    <a:lstStyle/>
                    <a:p>
                      <a:r>
                        <a:rPr lang="en-US" sz="1600" dirty="0">
                          <a:latin typeface="Times New Roman" panose="02020603050405020304" pitchFamily="18" charset="0"/>
                          <a:cs typeface="Times New Roman" panose="02020603050405020304" pitchFamily="18" charset="0"/>
                        </a:rPr>
                        <a:t>Title </a:t>
                      </a:r>
                    </a:p>
                  </a:txBody>
                  <a:tcPr/>
                </a:tc>
                <a:tc>
                  <a:txBody>
                    <a:bodyPr/>
                    <a:lstStyle/>
                    <a:p>
                      <a:r>
                        <a:rPr lang="en-US" sz="1600" dirty="0">
                          <a:latin typeface="Times New Roman" panose="02020603050405020304" pitchFamily="18" charset="0"/>
                          <a:cs typeface="Times New Roman" panose="02020603050405020304" pitchFamily="18" charset="0"/>
                        </a:rPr>
                        <a:t>Inference </a:t>
                      </a:r>
                    </a:p>
                  </a:txBody>
                  <a:tcPr/>
                </a:tc>
                <a:extLst>
                  <a:ext uri="{0D108BD9-81ED-4DB2-BD59-A6C34878D82A}">
                    <a16:rowId xmlns:a16="http://schemas.microsoft.com/office/drawing/2014/main" val="1856931284"/>
                  </a:ext>
                </a:extLst>
              </a:tr>
              <a:tr h="734328">
                <a:tc>
                  <a:txBody>
                    <a:bodyPr/>
                    <a:lstStyle/>
                    <a:p>
                      <a:r>
                        <a:rPr lang="en-US" sz="1600" dirty="0">
                          <a:latin typeface="Times New Roman" panose="02020603050405020304" pitchFamily="18" charset="0"/>
                          <a:cs typeface="Times New Roman" panose="02020603050405020304" pitchFamily="18" charset="0"/>
                        </a:rPr>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600" b="0" i="0" dirty="0">
                          <a:latin typeface="Times New Roman" panose="02020603050405020304" pitchFamily="18" charset="0"/>
                          <a:cs typeface="Times New Roman" panose="02020603050405020304" pitchFamily="18" charset="0"/>
                        </a:rPr>
                        <a:t>Kumar et al. (2021)</a:t>
                      </a:r>
                    </a:p>
                    <a:p>
                      <a:pPr marL="0" marR="0" lvl="0" indent="0" defTabSz="914400" eaLnBrk="1" fontAlgn="auto" latinLnBrk="0" hangingPunct="1">
                        <a:lnSpc>
                          <a:spcPct val="100000"/>
                        </a:lnSpc>
                        <a:spcBef>
                          <a:spcPts val="0"/>
                        </a:spcBef>
                        <a:spcAft>
                          <a:spcPts val="0"/>
                        </a:spcAft>
                        <a:buClrTx/>
                        <a:buSzTx/>
                        <a:buFontTx/>
                        <a:buNone/>
                        <a:tabLst/>
                        <a:defRPr/>
                      </a:pPr>
                      <a:r>
                        <a:rPr lang="en-US" sz="1200" b="0" i="0" dirty="0">
                          <a:latin typeface="Calibri Light" panose="020F0302020204030204" pitchFamily="34" charset="0"/>
                          <a:ea typeface="Calibri Light" panose="020F0302020204030204" pitchFamily="34" charset="0"/>
                          <a:cs typeface="Calibri Light" panose="020F0302020204030204" pitchFamily="34" charset="0"/>
                        </a:rPr>
                        <a:t>Journal of Microelectronics and </a:t>
                      </a:r>
                      <a:r>
                        <a:rPr lang="en-US" sz="1200" b="0" i="0" dirty="0" err="1">
                          <a:latin typeface="Calibri Light" panose="020F0302020204030204" pitchFamily="34" charset="0"/>
                          <a:ea typeface="Calibri Light" panose="020F0302020204030204" pitchFamily="34" charset="0"/>
                          <a:cs typeface="Calibri Light" panose="020F0302020204030204" pitchFamily="34" charset="0"/>
                        </a:rPr>
                        <a:t>SolidState</a:t>
                      </a:r>
                      <a:r>
                        <a:rPr lang="en-US" sz="1200" b="0" i="0" dirty="0">
                          <a:latin typeface="Calibri Light" panose="020F0302020204030204" pitchFamily="34" charset="0"/>
                          <a:ea typeface="Calibri Light" panose="020F0302020204030204" pitchFamily="34" charset="0"/>
                          <a:cs typeface="Calibri Light" panose="020F0302020204030204" pitchFamily="34" charset="0"/>
                        </a:rPr>
                        <a:t> Devices</a:t>
                      </a:r>
                      <a:endParaRPr lang="en-US" sz="1200" b="0" dirty="0">
                        <a:latin typeface="Calibri Light" panose="020F0302020204030204" pitchFamily="34" charset="0"/>
                        <a:ea typeface="Calibri Light" panose="020F0302020204030204" pitchFamily="34" charset="0"/>
                        <a:cs typeface="Calibri Light" panose="020F0302020204030204" pitchFamily="34" charset="0"/>
                      </a:endParaRPr>
                    </a:p>
                  </a:txBody>
                  <a:tcPr/>
                </a:tc>
                <a:tc>
                  <a:txBody>
                    <a:bodyPr/>
                    <a:lstStyle/>
                    <a:p>
                      <a:r>
                        <a:rPr lang="en-US" sz="1600" dirty="0">
                          <a:latin typeface="Times New Roman" panose="02020603050405020304" pitchFamily="18" charset="0"/>
                          <a:cs typeface="Times New Roman" panose="02020603050405020304" pitchFamily="18" charset="0"/>
                        </a:rPr>
                        <a:t>Smart Pill Dispenser using Raspberry Pi and Cloud Technology</a:t>
                      </a:r>
                    </a:p>
                  </a:txBody>
                  <a:tcPr/>
                </a:tc>
                <a:tc>
                  <a:txBody>
                    <a:bodyPr/>
                    <a:lstStyle/>
                    <a:p>
                      <a:r>
                        <a:rPr lang="en-US" sz="1600" dirty="0">
                          <a:latin typeface="Times New Roman" panose="02020603050405020304" pitchFamily="18" charset="0"/>
                          <a:cs typeface="Times New Roman" panose="02020603050405020304" pitchFamily="18" charset="0"/>
                        </a:rPr>
                        <a:t>Achieved 95% accuracy in dispensing pills and provided real-time alerts to caregivers. Demonstrated the importance of remote patient monitoring and cloud data storage for healthcare management.</a:t>
                      </a:r>
                    </a:p>
                  </a:txBody>
                  <a:tcPr/>
                </a:tc>
                <a:extLst>
                  <a:ext uri="{0D108BD9-81ED-4DB2-BD59-A6C34878D82A}">
                    <a16:rowId xmlns:a16="http://schemas.microsoft.com/office/drawing/2014/main" val="2312449868"/>
                  </a:ext>
                </a:extLst>
              </a:tr>
              <a:tr h="976924">
                <a:tc>
                  <a:txBody>
                    <a:bodyPr/>
                    <a:lstStyle/>
                    <a:p>
                      <a:r>
                        <a:rPr lang="en-US" sz="1600" dirty="0">
                          <a:latin typeface="Times New Roman" panose="02020603050405020304" pitchFamily="18" charset="0"/>
                          <a:cs typeface="Times New Roman" panose="02020603050405020304" pitchFamily="18" charset="0"/>
                        </a:rPr>
                        <a:t>2.</a:t>
                      </a:r>
                    </a:p>
                  </a:txBody>
                  <a:tcPr/>
                </a:tc>
                <a:tc>
                  <a:txBody>
                    <a:bodyPr/>
                    <a:lstStyle/>
                    <a:p>
                      <a:r>
                        <a:rPr lang="en-US" sz="1600" dirty="0">
                          <a:latin typeface="Times New Roman" panose="02020603050405020304" pitchFamily="18" charset="0"/>
                          <a:cs typeface="Times New Roman" panose="02020603050405020304" pitchFamily="18" charset="0"/>
                        </a:rPr>
                        <a:t>Lee et al. (2022)</a:t>
                      </a:r>
                    </a:p>
                    <a:p>
                      <a:r>
                        <a:rPr lang="en-US" sz="1200" dirty="0">
                          <a:latin typeface="Calibri Light" panose="020F0302020204030204" pitchFamily="34" charset="0"/>
                          <a:ea typeface="Calibri Light" panose="020F0302020204030204" pitchFamily="34" charset="0"/>
                          <a:cs typeface="Calibri Light" panose="020F0302020204030204" pitchFamily="34" charset="0"/>
                        </a:rPr>
                        <a:t>Healthcare Technologies</a:t>
                      </a:r>
                    </a:p>
                  </a:txBody>
                  <a:tcPr/>
                </a:tc>
                <a:tc>
                  <a:txBody>
                    <a:bodyPr/>
                    <a:lstStyle/>
                    <a:p>
                      <a:r>
                        <a:rPr lang="en-US" sz="1600" dirty="0">
                          <a:latin typeface="Times New Roman" panose="02020603050405020304" pitchFamily="18" charset="0"/>
                          <a:cs typeface="Times New Roman" panose="02020603050405020304" pitchFamily="18" charset="0"/>
                        </a:rPr>
                        <a:t>AI-Based Pill Dispenser for Medication Adherence</a:t>
                      </a:r>
                    </a:p>
                  </a:txBody>
                  <a:tcPr/>
                </a:tc>
                <a:tc>
                  <a:txBody>
                    <a:bodyPr/>
                    <a:lstStyle/>
                    <a:p>
                      <a:r>
                        <a:rPr lang="en-US" sz="1600" dirty="0">
                          <a:latin typeface="Times New Roman" panose="02020603050405020304" pitchFamily="18" charset="0"/>
                          <a:cs typeface="Times New Roman" panose="02020603050405020304" pitchFamily="18" charset="0"/>
                        </a:rPr>
                        <a:t>Used machine learning to analyze medication intake patterns and predict missed doses, improving medication adherence by 20%. Highlighted AI’s role in healthcare.</a:t>
                      </a:r>
                    </a:p>
                  </a:txBody>
                  <a:tcPr/>
                </a:tc>
                <a:extLst>
                  <a:ext uri="{0D108BD9-81ED-4DB2-BD59-A6C34878D82A}">
                    <a16:rowId xmlns:a16="http://schemas.microsoft.com/office/drawing/2014/main" val="2648135883"/>
                  </a:ext>
                </a:extLst>
              </a:tr>
              <a:tr h="976924">
                <a:tc>
                  <a:txBody>
                    <a:bodyPr/>
                    <a:lstStyle/>
                    <a:p>
                      <a:r>
                        <a:rPr lang="en-US" sz="1600" dirty="0">
                          <a:latin typeface="Times New Roman" panose="02020603050405020304" pitchFamily="18" charset="0"/>
                          <a:cs typeface="Times New Roman" panose="02020603050405020304" pitchFamily="18" charset="0"/>
                        </a:rPr>
                        <a:t>3.</a:t>
                      </a:r>
                    </a:p>
                  </a:txBody>
                  <a:tcPr/>
                </a:tc>
                <a:tc>
                  <a:txBody>
                    <a:bodyPr/>
                    <a:lstStyle/>
                    <a:p>
                      <a:r>
                        <a:rPr lang="en-US" sz="1600" dirty="0">
                          <a:latin typeface="Times New Roman" panose="02020603050405020304" pitchFamily="18" charset="0"/>
                          <a:cs typeface="Times New Roman" panose="02020603050405020304" pitchFamily="18" charset="0"/>
                        </a:rPr>
                        <a:t>Smith et al. (2020)</a:t>
                      </a:r>
                    </a:p>
                    <a:p>
                      <a:r>
                        <a:rPr lang="en-US" sz="1200" dirty="0">
                          <a:latin typeface="Calibri Light" panose="020F0302020204030204" pitchFamily="34" charset="0"/>
                          <a:ea typeface="Calibri Light" panose="020F0302020204030204" pitchFamily="34" charset="0"/>
                          <a:cs typeface="Calibri Light" panose="020F0302020204030204" pitchFamily="34" charset="0"/>
                        </a:rPr>
                        <a:t>Asian Journal Of Science and Applied Technology </a:t>
                      </a:r>
                    </a:p>
                  </a:txBody>
                  <a:tcPr/>
                </a:tc>
                <a:tc>
                  <a:txBody>
                    <a:bodyPr/>
                    <a:lstStyle/>
                    <a:p>
                      <a:r>
                        <a:rPr lang="en-US" sz="1600" dirty="0">
                          <a:latin typeface="Times New Roman" panose="02020603050405020304" pitchFamily="18" charset="0"/>
                          <a:cs typeface="Times New Roman" panose="02020603050405020304" pitchFamily="18" charset="0"/>
                        </a:rPr>
                        <a:t>Blockchain-Based Secure Pill Dispenser</a:t>
                      </a:r>
                    </a:p>
                  </a:txBody>
                  <a:tcPr/>
                </a:tc>
                <a:tc>
                  <a:txBody>
                    <a:bodyPr/>
                    <a:lstStyle/>
                    <a:p>
                      <a:r>
                        <a:rPr lang="en-US" sz="1600" dirty="0">
                          <a:latin typeface="Times New Roman" panose="02020603050405020304" pitchFamily="18" charset="0"/>
                          <a:cs typeface="Times New Roman" panose="02020603050405020304" pitchFamily="18" charset="0"/>
                        </a:rPr>
                        <a:t>Implemented blockchain for secure sharing of patient data between patients, caregivers, and doctors, ensuring privacy and data security.</a:t>
                      </a:r>
                    </a:p>
                  </a:txBody>
                  <a:tcPr/>
                </a:tc>
                <a:extLst>
                  <a:ext uri="{0D108BD9-81ED-4DB2-BD59-A6C34878D82A}">
                    <a16:rowId xmlns:a16="http://schemas.microsoft.com/office/drawing/2014/main" val="3582823671"/>
                  </a:ext>
                </a:extLst>
              </a:tr>
              <a:tr h="976924">
                <a:tc>
                  <a:txBody>
                    <a:bodyPr/>
                    <a:lstStyle/>
                    <a:p>
                      <a:r>
                        <a:rPr lang="en-US" sz="1600" dirty="0">
                          <a:latin typeface="Times New Roman" panose="02020603050405020304" pitchFamily="18" charset="0"/>
                          <a:cs typeface="Times New Roman" panose="02020603050405020304" pitchFamily="18" charset="0"/>
                        </a:rPr>
                        <a:t>4</a:t>
                      </a:r>
                    </a:p>
                  </a:txBody>
                  <a:tcPr/>
                </a:tc>
                <a:tc>
                  <a:txBody>
                    <a:bodyPr/>
                    <a:lstStyle/>
                    <a:p>
                      <a:r>
                        <a:rPr lang="en-US" sz="1600" dirty="0">
                          <a:latin typeface="Times New Roman" panose="02020603050405020304" pitchFamily="18" charset="0"/>
                          <a:cs typeface="Times New Roman" panose="02020603050405020304" pitchFamily="18" charset="0"/>
                        </a:rPr>
                        <a:t>World Health Organization (WHO, 2019)</a:t>
                      </a:r>
                    </a:p>
                    <a:p>
                      <a:r>
                        <a:rPr lang="en-US" sz="1200" dirty="0">
                          <a:latin typeface="Calibri Light" panose="020F0302020204030204" pitchFamily="34" charset="0"/>
                          <a:ea typeface="Calibri Light" panose="020F0302020204030204" pitchFamily="34" charset="0"/>
                          <a:cs typeface="Calibri Light" panose="020F0302020204030204" pitchFamily="34" charset="0"/>
                        </a:rPr>
                        <a:t>World Health Organization Report</a:t>
                      </a:r>
                    </a:p>
                  </a:txBody>
                  <a:tcPr/>
                </a:tc>
                <a:tc>
                  <a:txBody>
                    <a:bodyPr/>
                    <a:lstStyle/>
                    <a:p>
                      <a:r>
                        <a:rPr lang="en-US" sz="1600" dirty="0">
                          <a:latin typeface="Times New Roman" panose="02020603050405020304" pitchFamily="18" charset="0"/>
                          <a:cs typeface="Times New Roman" panose="02020603050405020304" pitchFamily="18" charset="0"/>
                        </a:rPr>
                        <a:t>IoT-Based Solutions for Medication Non-Adherence</a:t>
                      </a:r>
                    </a:p>
                  </a:txBody>
                  <a:tcPr/>
                </a:tc>
                <a:tc>
                  <a:txBody>
                    <a:bodyPr/>
                    <a:lstStyle/>
                    <a:p>
                      <a:r>
                        <a:rPr lang="en-US" sz="1600" dirty="0">
                          <a:latin typeface="Times New Roman" panose="02020603050405020304" pitchFamily="18" charset="0"/>
                          <a:cs typeface="Times New Roman" panose="02020603050405020304" pitchFamily="18" charset="0"/>
                        </a:rPr>
                        <a:t>Reported global medication non-adherence issues and recommended IoT-based pill dispensers to improve adherence and health outcomes.</a:t>
                      </a:r>
                    </a:p>
                  </a:txBody>
                  <a:tcPr/>
                </a:tc>
                <a:extLst>
                  <a:ext uri="{0D108BD9-81ED-4DB2-BD59-A6C34878D82A}">
                    <a16:rowId xmlns:a16="http://schemas.microsoft.com/office/drawing/2014/main" val="4206058819"/>
                  </a:ext>
                </a:extLst>
              </a:tr>
            </a:tbl>
          </a:graphicData>
        </a:graphic>
      </p:graphicFrame>
      <p:pic>
        <p:nvPicPr>
          <p:cNvPr id="94" name="Picture 2"/>
          <p:cNvPicPr/>
          <p:nvPr/>
        </p:nvPicPr>
        <p:blipFill>
          <a:blip r:embed="rId2"/>
          <a:stretch/>
        </p:blipFill>
        <p:spPr>
          <a:xfrm>
            <a:off x="10877400" y="0"/>
            <a:ext cx="1314000" cy="75096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400" b="0" strike="noStrike" spc="-1" dirty="0">
                <a:solidFill>
                  <a:schemeClr val="dk1"/>
                </a:solidFill>
                <a:latin typeface="Times New Roman" panose="02020603050405020304" pitchFamily="18" charset="0"/>
                <a:cs typeface="Times New Roman" panose="02020603050405020304" pitchFamily="18" charset="0"/>
              </a:rPr>
              <a:t>Problem Statement</a:t>
            </a:r>
            <a:endParaRPr lang="en-US" sz="4400" b="0" strike="noStrike" spc="-1" dirty="0">
              <a:solidFill>
                <a:schemeClr val="dk1"/>
              </a:solidFill>
              <a:latin typeface="Times New Roman" panose="02020603050405020304" pitchFamily="18" charset="0"/>
              <a:cs typeface="Times New Roman" panose="02020603050405020304" pitchFamily="18" charset="0"/>
            </a:endParaRPr>
          </a:p>
        </p:txBody>
      </p:sp>
      <p:sp>
        <p:nvSpPr>
          <p:cNvPr id="96" name="PlaceHolder 2"/>
          <p:cNvSpPr>
            <a:spLocks noGrp="1"/>
          </p:cNvSpPr>
          <p:nvPr>
            <p:ph/>
          </p:nvPr>
        </p:nvSpPr>
        <p:spPr>
          <a:xfrm>
            <a:off x="838080" y="1825560"/>
            <a:ext cx="10515240" cy="4350960"/>
          </a:xfrm>
          <a:prstGeom prst="rect">
            <a:avLst/>
          </a:prstGeom>
          <a:noFill/>
          <a:ln w="0">
            <a:noFill/>
          </a:ln>
        </p:spPr>
        <p:txBody>
          <a:bodyPr lIns="91440" tIns="45720" rIns="91440" bIns="45720" anchor="t">
            <a:noAutofit/>
          </a:bodyPr>
          <a:lstStyle/>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Medication non-adherence is a critical issue, particularly for elderly individuals and patients with memory challenges, leading to missed doses, incorrect intake, and poor health outcomes. </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Current methods of managing medications are prone to human error and lack the ability for caregivers to monitor remotely.</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There is an urgent need for a smart, automated solution that ensures timely medication reminders, accurate dispensing, and remote monitoring to improve adherence and support better healthcare management.</a:t>
            </a:r>
          </a:p>
          <a:p>
            <a:endParaRPr lang="en-IN" sz="1600" dirty="0">
              <a:latin typeface="Times New Roman" panose="02020603050405020304" pitchFamily="18" charset="0"/>
              <a:cs typeface="Times New Roman" panose="02020603050405020304" pitchFamily="18" charset="0"/>
            </a:endParaRPr>
          </a:p>
          <a:p>
            <a:pPr indent="0">
              <a:lnSpc>
                <a:spcPct val="90000"/>
              </a:lnSpc>
              <a:spcBef>
                <a:spcPts val="1417"/>
              </a:spcBef>
              <a:buNone/>
            </a:pPr>
            <a:endParaRPr lang="en-US" sz="16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97" name="Picture 2"/>
          <p:cNvPicPr/>
          <p:nvPr/>
        </p:nvPicPr>
        <p:blipFill>
          <a:blip r:embed="rId2"/>
          <a:stretch/>
        </p:blipFill>
        <p:spPr>
          <a:xfrm>
            <a:off x="10877400" y="0"/>
            <a:ext cx="1314000" cy="7509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400" b="0" strike="noStrike" spc="-1" dirty="0">
                <a:solidFill>
                  <a:schemeClr val="dk1"/>
                </a:solidFill>
                <a:latin typeface="Times New Roman" panose="02020603050405020304" pitchFamily="18" charset="0"/>
                <a:cs typeface="Times New Roman" panose="02020603050405020304" pitchFamily="18" charset="0"/>
              </a:rPr>
              <a:t>Block Diagram</a:t>
            </a:r>
            <a:endParaRPr lang="en-US" sz="44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0" name="Picture 2"/>
          <p:cNvPicPr/>
          <p:nvPr/>
        </p:nvPicPr>
        <p:blipFill>
          <a:blip r:embed="rId2"/>
          <a:stretch/>
        </p:blipFill>
        <p:spPr>
          <a:xfrm>
            <a:off x="10746720" y="74520"/>
            <a:ext cx="1314000" cy="750960"/>
          </a:xfrm>
          <a:prstGeom prst="rect">
            <a:avLst/>
          </a:prstGeom>
          <a:ln w="0">
            <a:noFill/>
          </a:ln>
        </p:spPr>
      </p:pic>
      <p:pic>
        <p:nvPicPr>
          <p:cNvPr id="2" name="Content Placeholder 4" descr="A diagram of a software system">
            <a:extLst>
              <a:ext uri="{FF2B5EF4-FFF2-40B4-BE49-F238E27FC236}">
                <a16:creationId xmlns:a16="http://schemas.microsoft.com/office/drawing/2014/main" id="{E8C08F86-4D58-57DB-B442-DB2F23115CD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837720" y="2420888"/>
            <a:ext cx="10515600" cy="26946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8E81E-2BA1-AF6E-24AC-5A184743BD68}"/>
              </a:ext>
            </a:extLst>
          </p:cNvPr>
          <p:cNvSpPr>
            <a:spLocks noGrp="1"/>
          </p:cNvSpPr>
          <p:nvPr>
            <p:ph type="title"/>
          </p:nvPr>
        </p:nvSpPr>
        <p:spPr/>
        <p:txBody>
          <a:bodyPr/>
          <a:lstStyle/>
          <a:p>
            <a:pPr algn="ctr"/>
            <a:r>
              <a:rPr lang="en-IN" sz="4400" b="0" strike="noStrike" spc="-1" dirty="0">
                <a:solidFill>
                  <a:schemeClr val="dk1"/>
                </a:solidFill>
                <a:latin typeface="Times New Roman" panose="02020603050405020304" pitchFamily="18" charset="0"/>
                <a:cs typeface="Times New Roman" panose="02020603050405020304" pitchFamily="18" charset="0"/>
              </a:rPr>
              <a:t>Block Diagram</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D527884-4B08-15DC-B9CE-A0DD4C7AAD0E}"/>
              </a:ext>
            </a:extLst>
          </p:cNvPr>
          <p:cNvSpPr>
            <a:spLocks noGrp="1"/>
          </p:cNvSpPr>
          <p:nvPr>
            <p:ph type="subTitle"/>
          </p:nvPr>
        </p:nvSpPr>
        <p:spPr>
          <a:xfrm>
            <a:off x="1811224" y="1656317"/>
            <a:ext cx="8568952" cy="4350960"/>
          </a:xfrm>
        </p:spPr>
        <p:txBody>
          <a:bodyPr/>
          <a:lstStyle/>
          <a:p>
            <a:pPr>
              <a:lnSpc>
                <a:spcPct val="150000"/>
              </a:lnSpc>
            </a:pPr>
            <a:r>
              <a:rPr lang="en-US" sz="1600" b="1" u="sng" dirty="0">
                <a:latin typeface="Times New Roman" panose="02020603050405020304" pitchFamily="18" charset="0"/>
                <a:cs typeface="Times New Roman" panose="02020603050405020304" pitchFamily="18" charset="0"/>
              </a:rPr>
              <a:t>1.System Alert </a:t>
            </a:r>
            <a:r>
              <a:rPr lang="en-US" sz="1600" dirty="0">
                <a:latin typeface="Times New Roman" panose="02020603050405020304" pitchFamily="18" charset="0"/>
                <a:cs typeface="Times New Roman" panose="02020603050405020304" pitchFamily="18" charset="0"/>
              </a:rPr>
              <a:t>: Buzzer activates for medication reminder; IoT sends mobile app alerts.</a:t>
            </a:r>
          </a:p>
          <a:p>
            <a:pPr>
              <a:lnSpc>
                <a:spcPct val="150000"/>
              </a:lnSpc>
            </a:pPr>
            <a:r>
              <a:rPr lang="en-US" sz="1600" b="1" u="sng" dirty="0">
                <a:latin typeface="Times New Roman" panose="02020603050405020304" pitchFamily="18" charset="0"/>
                <a:cs typeface="Times New Roman" panose="02020603050405020304" pitchFamily="18" charset="0"/>
              </a:rPr>
              <a:t>2.User Authentication</a:t>
            </a:r>
            <a:r>
              <a:rPr lang="en-US" sz="1600" dirty="0">
                <a:latin typeface="Times New Roman" panose="02020603050405020304" pitchFamily="18" charset="0"/>
                <a:cs typeface="Times New Roman" panose="02020603050405020304" pitchFamily="18" charset="0"/>
              </a:rPr>
              <a:t>: User scans fingerprint; system verifies against stored data.</a:t>
            </a:r>
          </a:p>
          <a:p>
            <a:pPr>
              <a:lnSpc>
                <a:spcPct val="150000"/>
              </a:lnSpc>
            </a:pPr>
            <a:r>
              <a:rPr lang="en-US" sz="1600" b="1" u="sng" dirty="0">
                <a:latin typeface="Times New Roman" panose="02020603050405020304" pitchFamily="18" charset="0"/>
                <a:cs typeface="Times New Roman" panose="02020603050405020304" pitchFamily="18" charset="0"/>
              </a:rPr>
              <a:t>3.Authentication Check</a:t>
            </a:r>
            <a:r>
              <a:rPr lang="en-US" sz="1600" dirty="0">
                <a:latin typeface="Times New Roman" panose="02020603050405020304" pitchFamily="18" charset="0"/>
                <a:cs typeface="Times New Roman" panose="02020603050405020304" pitchFamily="18" charset="0"/>
              </a:rPr>
              <a:t>: If valid, proceed; if invalid, display "Access Denied."</a:t>
            </a:r>
          </a:p>
          <a:p>
            <a:pPr>
              <a:lnSpc>
                <a:spcPct val="150000"/>
              </a:lnSpc>
            </a:pPr>
            <a:r>
              <a:rPr lang="en-US" sz="1600" b="1" u="sng" dirty="0">
                <a:latin typeface="Times New Roman" panose="02020603050405020304" pitchFamily="18" charset="0"/>
                <a:cs typeface="Times New Roman" panose="02020603050405020304" pitchFamily="18" charset="0"/>
              </a:rPr>
              <a:t>4.Identify Medicine</a:t>
            </a:r>
            <a:r>
              <a:rPr lang="en-US" sz="1600" dirty="0">
                <a:latin typeface="Times New Roman" panose="02020603050405020304" pitchFamily="18" charset="0"/>
                <a:cs typeface="Times New Roman" panose="02020603050405020304" pitchFamily="18" charset="0"/>
              </a:rPr>
              <a:t>: System checks schedule and selects the correct pill compartment.</a:t>
            </a:r>
          </a:p>
          <a:p>
            <a:pPr>
              <a:lnSpc>
                <a:spcPct val="150000"/>
              </a:lnSpc>
            </a:pPr>
            <a:r>
              <a:rPr lang="en-US" sz="1600" b="1" u="sng" dirty="0">
                <a:latin typeface="Times New Roman" panose="02020603050405020304" pitchFamily="18" charset="0"/>
                <a:cs typeface="Times New Roman" panose="02020603050405020304" pitchFamily="18" charset="0"/>
              </a:rPr>
              <a:t>5.Dispense Medication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Servo motors release pills; IR sensor detects if pills are taken.</a:t>
            </a:r>
          </a:p>
          <a:p>
            <a:pPr>
              <a:lnSpc>
                <a:spcPct val="150000"/>
              </a:lnSpc>
            </a:pPr>
            <a:r>
              <a:rPr lang="en-US" sz="1600" b="1" u="sng" dirty="0">
                <a:latin typeface="Times New Roman" panose="02020603050405020304" pitchFamily="18" charset="0"/>
                <a:cs typeface="Times New Roman" panose="02020603050405020304" pitchFamily="18" charset="0"/>
              </a:rPr>
              <a:t>6.Process Completion</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Logs event in memory/cloud, sends confirmation, and resets for the next dose.</a:t>
            </a:r>
            <a:endParaRPr lang="en-IN"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888EB-6DA6-4FB1-7E21-FC29EA07476F}"/>
            </a:ext>
          </a:extLst>
        </p:cNvPr>
        <p:cNvGrpSpPr/>
        <p:nvPr/>
      </p:nvGrpSpPr>
      <p:grpSpPr>
        <a:xfrm>
          <a:off x="0" y="0"/>
          <a:ext cx="0" cy="0"/>
          <a:chOff x="0" y="0"/>
          <a:chExt cx="0" cy="0"/>
        </a:xfrm>
      </p:grpSpPr>
      <p:sp>
        <p:nvSpPr>
          <p:cNvPr id="98" name="PlaceHolder 1">
            <a:extLst>
              <a:ext uri="{FF2B5EF4-FFF2-40B4-BE49-F238E27FC236}">
                <a16:creationId xmlns:a16="http://schemas.microsoft.com/office/drawing/2014/main" id="{649A02AE-09E3-506E-0AD3-7ABE3810D09D}"/>
              </a:ext>
            </a:extLst>
          </p:cNvPr>
          <p:cNvSpPr>
            <a:spLocks noGrp="1"/>
          </p:cNvSpPr>
          <p:nvPr>
            <p:ph type="title"/>
          </p:nvPr>
        </p:nvSpPr>
        <p:spPr>
          <a:xfrm>
            <a:off x="838080" y="3650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400" b="0" strike="noStrike" spc="-1" dirty="0">
                <a:solidFill>
                  <a:schemeClr val="dk1"/>
                </a:solidFill>
                <a:latin typeface="Times New Roman" panose="02020603050405020304" pitchFamily="18" charset="0"/>
                <a:cs typeface="Times New Roman" panose="02020603050405020304" pitchFamily="18" charset="0"/>
              </a:rPr>
              <a:t>Dispenser Block Diagram</a:t>
            </a:r>
            <a:endParaRPr lang="en-US" sz="44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0" name="Picture 2">
            <a:extLst>
              <a:ext uri="{FF2B5EF4-FFF2-40B4-BE49-F238E27FC236}">
                <a16:creationId xmlns:a16="http://schemas.microsoft.com/office/drawing/2014/main" id="{0913AB28-50BB-D867-8698-22782A7C987D}"/>
              </a:ext>
            </a:extLst>
          </p:cNvPr>
          <p:cNvPicPr/>
          <p:nvPr/>
        </p:nvPicPr>
        <p:blipFill>
          <a:blip r:embed="rId2"/>
          <a:stretch/>
        </p:blipFill>
        <p:spPr>
          <a:xfrm>
            <a:off x="10746720" y="74520"/>
            <a:ext cx="1314000" cy="750960"/>
          </a:xfrm>
          <a:prstGeom prst="rect">
            <a:avLst/>
          </a:prstGeom>
          <a:ln w="0">
            <a:noFill/>
          </a:ln>
        </p:spPr>
      </p:pic>
      <p:pic>
        <p:nvPicPr>
          <p:cNvPr id="6" name="Graphic 5">
            <a:extLst>
              <a:ext uri="{FF2B5EF4-FFF2-40B4-BE49-F238E27FC236}">
                <a16:creationId xmlns:a16="http://schemas.microsoft.com/office/drawing/2014/main" id="{39ACDCCB-6C9E-E0CA-AA93-3532A7CC37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4388978" y="-1776745"/>
            <a:ext cx="3521406" cy="11196593"/>
          </a:xfrm>
          <a:prstGeom prst="rect">
            <a:avLst/>
          </a:prstGeom>
        </p:spPr>
      </p:pic>
    </p:spTree>
    <p:extLst>
      <p:ext uri="{BB962C8B-B14F-4D97-AF65-F5344CB8AC3E}">
        <p14:creationId xmlns:p14="http://schemas.microsoft.com/office/powerpoint/2010/main" val="1786558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03640"/>
            <a:ext cx="10515240" cy="1325160"/>
          </a:xfrm>
          <a:prstGeom prst="rect">
            <a:avLst/>
          </a:prstGeom>
          <a:noFill/>
          <a:ln w="0">
            <a:noFill/>
          </a:ln>
        </p:spPr>
        <p:txBody>
          <a:bodyPr lIns="91440" tIns="45720" rIns="91440" bIns="45720" anchor="ctr">
            <a:noAutofit/>
          </a:bodyPr>
          <a:lstStyle/>
          <a:p>
            <a:pPr indent="0" algn="ctr" defTabSz="914400">
              <a:lnSpc>
                <a:spcPct val="90000"/>
              </a:lnSpc>
              <a:buNone/>
            </a:pPr>
            <a:r>
              <a:rPr lang="en-IN" sz="4300" b="0" strike="noStrike" spc="-1" dirty="0">
                <a:solidFill>
                  <a:schemeClr val="dk1"/>
                </a:solidFill>
                <a:latin typeface="Times New Roman" panose="02020603050405020304" pitchFamily="18" charset="0"/>
                <a:cs typeface="Times New Roman" panose="02020603050405020304" pitchFamily="18" charset="0"/>
              </a:rPr>
              <a:t>Engineering Standards &amp; </a:t>
            </a:r>
            <a:r>
              <a:rPr lang="en-US" sz="4300" b="0" strike="noStrike" spc="-1" dirty="0">
                <a:solidFill>
                  <a:schemeClr val="dk1"/>
                </a:solidFill>
                <a:latin typeface="Times New Roman" panose="02020603050405020304" pitchFamily="18" charset="0"/>
                <a:cs typeface="Times New Roman" panose="02020603050405020304" pitchFamily="18" charset="0"/>
              </a:rPr>
              <a:t>Realistic Constraints </a:t>
            </a:r>
          </a:p>
        </p:txBody>
      </p:sp>
      <p:sp>
        <p:nvSpPr>
          <p:cNvPr id="102" name="PlaceHolder 2"/>
          <p:cNvSpPr>
            <a:spLocks noGrp="1"/>
          </p:cNvSpPr>
          <p:nvPr>
            <p:ph/>
          </p:nvPr>
        </p:nvSpPr>
        <p:spPr>
          <a:xfrm>
            <a:off x="838080" y="1628800"/>
            <a:ext cx="10515240" cy="4176464"/>
          </a:xfrm>
          <a:prstGeom prst="rect">
            <a:avLst/>
          </a:prstGeom>
          <a:noFill/>
          <a:ln w="0">
            <a:noFill/>
          </a:ln>
        </p:spPr>
        <p:txBody>
          <a:bodyPr lIns="91440" tIns="45720" rIns="91440" bIns="45720" anchor="t">
            <a:noAutofit/>
          </a:bodyPr>
          <a:lstStyle/>
          <a:p>
            <a:pPr defTabSz="457200">
              <a:lnSpc>
                <a:spcPct val="90000"/>
              </a:lnSpc>
              <a:spcBef>
                <a:spcPts val="1000"/>
              </a:spcBef>
              <a:buClr>
                <a:schemeClr val="accent1"/>
              </a:buClr>
              <a:buSzPct val="80000"/>
            </a:pPr>
            <a:r>
              <a:rPr lang="en-IN" sz="3200" b="0" u="sng" strike="noStrike" spc="-1" dirty="0">
                <a:solidFill>
                  <a:schemeClr val="dk1"/>
                </a:solidFill>
                <a:latin typeface="Times New Roman" panose="02020603050405020304" pitchFamily="18" charset="0"/>
                <a:cs typeface="Times New Roman" panose="02020603050405020304" pitchFamily="18" charset="0"/>
              </a:rPr>
              <a:t>Engineering Standards:</a:t>
            </a:r>
          </a:p>
          <a:p>
            <a:pPr defTabSz="457200">
              <a:lnSpc>
                <a:spcPct val="90000"/>
              </a:lnSpc>
              <a:spcBef>
                <a:spcPts val="1000"/>
              </a:spcBef>
              <a:buClr>
                <a:schemeClr val="accent1"/>
              </a:buClr>
              <a:buSzPct val="80000"/>
            </a:pPr>
            <a:endParaRPr lang="en-US" sz="1600" b="1" u="sng" dirty="0">
              <a:solidFill>
                <a:schemeClr val="tx1">
                  <a:lumMod val="75000"/>
                  <a:lumOff val="25000"/>
                </a:schemeClr>
              </a:solidFill>
              <a:latin typeface="Times New Roman" panose="02020603050405020304" pitchFamily="18" charset="0"/>
              <a:cs typeface="Times New Roman" panose="02020603050405020304" pitchFamily="18" charset="0"/>
            </a:endParaRPr>
          </a:p>
          <a:p>
            <a:pPr defTabSz="457200">
              <a:lnSpc>
                <a:spcPct val="90000"/>
              </a:lnSpc>
              <a:spcBef>
                <a:spcPts val="1000"/>
              </a:spcBef>
              <a:buClr>
                <a:schemeClr val="accent1"/>
              </a:buClr>
              <a:buSzPct val="80000"/>
            </a:pPr>
            <a:r>
              <a:rPr lang="en-US" sz="1600" b="1" u="sng" dirty="0">
                <a:solidFill>
                  <a:schemeClr val="tx1">
                    <a:lumMod val="75000"/>
                    <a:lumOff val="25000"/>
                  </a:schemeClr>
                </a:solidFill>
                <a:latin typeface="Times New Roman" panose="02020603050405020304" pitchFamily="18" charset="0"/>
                <a:cs typeface="Times New Roman" panose="02020603050405020304" pitchFamily="18" charset="0"/>
              </a:rPr>
              <a:t>1. IoT Standards</a:t>
            </a:r>
            <a:r>
              <a:rPr lang="en-US" sz="1600" u="sng"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Following IoT communication standards like ISO/IEC 30141 for security and reliability.</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Using IEEE 802.11 for wireless communication and ISO/IEC 27001 for data security.</a:t>
            </a:r>
          </a:p>
          <a:p>
            <a:pPr defTabSz="457200">
              <a:lnSpc>
                <a:spcPct val="90000"/>
              </a:lnSpc>
              <a:spcBef>
                <a:spcPts val="1000"/>
              </a:spcBef>
              <a:buClr>
                <a:schemeClr val="accent1"/>
              </a:buClr>
              <a:buSzPct val="80000"/>
            </a:pPr>
            <a:r>
              <a:rPr lang="en-US" sz="1600" b="1" u="sng" dirty="0">
                <a:solidFill>
                  <a:schemeClr val="tx1">
                    <a:lumMod val="75000"/>
                    <a:lumOff val="25000"/>
                  </a:schemeClr>
                </a:solidFill>
                <a:latin typeface="Times New Roman" panose="02020603050405020304" pitchFamily="18" charset="0"/>
                <a:cs typeface="Times New Roman" panose="02020603050405020304" pitchFamily="18" charset="0"/>
              </a:rPr>
              <a:t>2. Healthcare Standards</a:t>
            </a:r>
            <a:r>
              <a:rPr lang="en-US" sz="1600" u="sng"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Comply with ISO 13485 for safe and effective medical devices.</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Adhere to regional medical regulations (e.g., FDA in the US).</a:t>
            </a:r>
          </a:p>
          <a:p>
            <a:pPr defTabSz="457200">
              <a:lnSpc>
                <a:spcPct val="90000"/>
              </a:lnSpc>
              <a:spcBef>
                <a:spcPts val="1000"/>
              </a:spcBef>
              <a:buClr>
                <a:schemeClr val="accent1"/>
              </a:buClr>
              <a:buSzPct val="80000"/>
            </a:pPr>
            <a:r>
              <a:rPr lang="en-US" sz="1600" b="1" u="sng" dirty="0">
                <a:solidFill>
                  <a:schemeClr val="tx1">
                    <a:lumMod val="75000"/>
                    <a:lumOff val="25000"/>
                  </a:schemeClr>
                </a:solidFill>
                <a:latin typeface="Times New Roman" panose="02020603050405020304" pitchFamily="18" charset="0"/>
                <a:cs typeface="Times New Roman" panose="02020603050405020304" pitchFamily="18" charset="0"/>
              </a:rPr>
              <a:t>3. Electrical and Software Standards</a:t>
            </a:r>
            <a:r>
              <a:rPr lang="en-US" sz="1600" u="sng" dirty="0">
                <a:solidFill>
                  <a:schemeClr val="tx1">
                    <a:lumMod val="75000"/>
                    <a:lumOff val="25000"/>
                  </a:schemeClr>
                </a:solidFill>
                <a:latin typeface="Times New Roman" panose="02020603050405020304" pitchFamily="18" charset="0"/>
                <a:cs typeface="Times New Roman" panose="02020603050405020304" pitchFamily="18" charset="0"/>
              </a:rPr>
              <a:t>:</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Follow IEC 60601 for electrical safety.</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Ensure non-toxic materials through RoHS compliance.</a:t>
            </a:r>
          </a:p>
          <a:p>
            <a:pPr defTabSz="457200">
              <a:lnSpc>
                <a:spcPct val="90000"/>
              </a:lnSpc>
              <a:spcBef>
                <a:spcPts val="1000"/>
              </a:spcBef>
              <a:buClr>
                <a:schemeClr val="accent1"/>
              </a:buClr>
              <a:buSzPct val="80000"/>
            </a:pPr>
            <a:r>
              <a:rPr lang="en-US" sz="1600" dirty="0">
                <a:solidFill>
                  <a:schemeClr val="tx1">
                    <a:lumMod val="75000"/>
                    <a:lumOff val="25000"/>
                  </a:schemeClr>
                </a:solidFill>
                <a:latin typeface="Times New Roman" panose="02020603050405020304" pitchFamily="18" charset="0"/>
                <a:cs typeface="Times New Roman" panose="02020603050405020304" pitchFamily="18" charset="0"/>
              </a:rPr>
              <a:t>- Use software guidelines like ISO/IEC 25010 for quality and IEEE 29119 for testing</a:t>
            </a: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indent="0">
              <a:lnSpc>
                <a:spcPct val="90000"/>
              </a:lnSpc>
              <a:spcBef>
                <a:spcPts val="1417"/>
              </a:spcBef>
              <a:buNone/>
            </a:pPr>
            <a:endParaRPr lang="en-US" sz="2000" b="0" strike="noStrike" spc="-1" dirty="0">
              <a:solidFill>
                <a:schemeClr val="dk1"/>
              </a:solidFill>
              <a:latin typeface="Times New Roman" panose="02020603050405020304" pitchFamily="18" charset="0"/>
              <a:cs typeface="Times New Roman" panose="02020603050405020304" pitchFamily="18" charset="0"/>
            </a:endParaRPr>
          </a:p>
        </p:txBody>
      </p:sp>
      <p:pic>
        <p:nvPicPr>
          <p:cNvPr id="103" name="Picture 2"/>
          <p:cNvPicPr/>
          <p:nvPr/>
        </p:nvPicPr>
        <p:blipFill>
          <a:blip r:embed="rId2"/>
          <a:stretch/>
        </p:blipFill>
        <p:spPr>
          <a:xfrm>
            <a:off x="10746720" y="74520"/>
            <a:ext cx="1314000" cy="7509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1342</TotalTime>
  <Words>1685</Words>
  <Application>Microsoft Office PowerPoint</Application>
  <PresentationFormat>Widescreen</PresentationFormat>
  <Paragraphs>102</Paragraphs>
  <Slides>14</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Symbol</vt:lpstr>
      <vt:lpstr>Times New Roman</vt:lpstr>
      <vt:lpstr>Wingdings</vt:lpstr>
      <vt:lpstr>Office Theme</vt:lpstr>
      <vt:lpstr>Office Theme</vt:lpstr>
      <vt:lpstr>IOT BASED PILL DISPENSER BATCH - 22</vt:lpstr>
      <vt:lpstr>Introduction</vt:lpstr>
      <vt:lpstr>Motivation &amp; Objectives of the work</vt:lpstr>
      <vt:lpstr>Literature Review</vt:lpstr>
      <vt:lpstr>Problem Statement</vt:lpstr>
      <vt:lpstr>Block Diagram</vt:lpstr>
      <vt:lpstr>Block Diagram</vt:lpstr>
      <vt:lpstr>Dispenser Block Diagram</vt:lpstr>
      <vt:lpstr>Engineering Standards &amp; Realistic Constraints </vt:lpstr>
      <vt:lpstr>Engineering Standards &amp; Realistic Constraints </vt:lpstr>
      <vt:lpstr>Tools Used</vt:lpstr>
      <vt:lpstr>    Results(If any)</vt:lpstr>
      <vt:lpstr>Time  &amp; Action Plan (Gantt Chart)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Batch No</dc:title>
  <dc:subject/>
  <dc:creator>Vadivukkarasi K</dc:creator>
  <dc:description/>
  <cp:lastModifiedBy>Sri Vidya Peri</cp:lastModifiedBy>
  <cp:revision>9</cp:revision>
  <dcterms:created xsi:type="dcterms:W3CDTF">2024-01-05T04:56:25Z</dcterms:created>
  <dcterms:modified xsi:type="dcterms:W3CDTF">2025-03-12T16:55:48Z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