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355E8B-3981-467F-9675-59D520C8997B}"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0DD26C42-DA84-4337-9CF4-420F38C6FEA0}">
      <dgm:prSet/>
      <dgm:spPr/>
      <dgm:t>
        <a:bodyPr/>
        <a:lstStyle/>
        <a:p>
          <a:r>
            <a:rPr lang="en-US" b="0" i="0"/>
            <a:t>Class</a:t>
          </a:r>
          <a:endParaRPr lang="en-IN"/>
        </a:p>
      </dgm:t>
    </dgm:pt>
    <dgm:pt modelId="{6F014832-0241-4D82-8BEF-4779D9D0A23C}" type="parTrans" cxnId="{2D1096B0-3869-459E-98E0-4F6C4AC967FB}">
      <dgm:prSet/>
      <dgm:spPr/>
      <dgm:t>
        <a:bodyPr/>
        <a:lstStyle/>
        <a:p>
          <a:endParaRPr lang="en-IN"/>
        </a:p>
      </dgm:t>
    </dgm:pt>
    <dgm:pt modelId="{B073D786-2DD6-4643-BD5D-B30463958EB6}" type="sibTrans" cxnId="{2D1096B0-3869-459E-98E0-4F6C4AC967FB}">
      <dgm:prSet/>
      <dgm:spPr/>
      <dgm:t>
        <a:bodyPr/>
        <a:lstStyle/>
        <a:p>
          <a:endParaRPr lang="en-IN"/>
        </a:p>
      </dgm:t>
    </dgm:pt>
    <dgm:pt modelId="{2985C6EE-F9FE-489E-8626-44C493C8B518}">
      <dgm:prSet/>
      <dgm:spPr/>
      <dgm:t>
        <a:bodyPr/>
        <a:lstStyle/>
        <a:p>
          <a:r>
            <a:rPr lang="en-US" b="0" i="0"/>
            <a:t>Objects</a:t>
          </a:r>
          <a:endParaRPr lang="en-IN"/>
        </a:p>
      </dgm:t>
    </dgm:pt>
    <dgm:pt modelId="{63751B2B-B79E-4278-8DC9-32FC52990811}" type="parTrans" cxnId="{A55098B6-43B4-4EA6-85AC-30A203BEE8F9}">
      <dgm:prSet/>
      <dgm:spPr/>
      <dgm:t>
        <a:bodyPr/>
        <a:lstStyle/>
        <a:p>
          <a:endParaRPr lang="en-IN"/>
        </a:p>
      </dgm:t>
    </dgm:pt>
    <dgm:pt modelId="{D19E2333-5714-4760-B88F-922B404A7022}" type="sibTrans" cxnId="{A55098B6-43B4-4EA6-85AC-30A203BEE8F9}">
      <dgm:prSet/>
      <dgm:spPr/>
      <dgm:t>
        <a:bodyPr/>
        <a:lstStyle/>
        <a:p>
          <a:endParaRPr lang="en-IN"/>
        </a:p>
      </dgm:t>
    </dgm:pt>
    <dgm:pt modelId="{06671E17-0D31-4A16-8C49-6F94F7E92D7B}">
      <dgm:prSet/>
      <dgm:spPr/>
      <dgm:t>
        <a:bodyPr/>
        <a:lstStyle/>
        <a:p>
          <a:r>
            <a:rPr lang="en-US" b="0" i="0"/>
            <a:t>Polymorphism</a:t>
          </a:r>
          <a:endParaRPr lang="en-IN"/>
        </a:p>
      </dgm:t>
    </dgm:pt>
    <dgm:pt modelId="{97D21462-183C-4280-B723-EA0256DFDB11}" type="parTrans" cxnId="{48C4DC90-02E2-4637-9D0F-3E283B07B1C2}">
      <dgm:prSet/>
      <dgm:spPr/>
      <dgm:t>
        <a:bodyPr/>
        <a:lstStyle/>
        <a:p>
          <a:endParaRPr lang="en-IN"/>
        </a:p>
      </dgm:t>
    </dgm:pt>
    <dgm:pt modelId="{DD49D0E4-984B-4F99-BD20-14811558368E}" type="sibTrans" cxnId="{48C4DC90-02E2-4637-9D0F-3E283B07B1C2}">
      <dgm:prSet/>
      <dgm:spPr/>
      <dgm:t>
        <a:bodyPr/>
        <a:lstStyle/>
        <a:p>
          <a:endParaRPr lang="en-IN"/>
        </a:p>
      </dgm:t>
    </dgm:pt>
    <dgm:pt modelId="{6876F7B7-84D3-4455-8787-10C6F7FDFF11}">
      <dgm:prSet/>
      <dgm:spPr/>
      <dgm:t>
        <a:bodyPr/>
        <a:lstStyle/>
        <a:p>
          <a:r>
            <a:rPr lang="en-US" b="0" i="0"/>
            <a:t>Encapsulation</a:t>
          </a:r>
          <a:endParaRPr lang="en-IN"/>
        </a:p>
      </dgm:t>
    </dgm:pt>
    <dgm:pt modelId="{70BCE814-2E63-40BE-B1AB-EC854498D119}" type="parTrans" cxnId="{F362C85F-3E7C-481E-A15B-1704549E80D3}">
      <dgm:prSet/>
      <dgm:spPr/>
      <dgm:t>
        <a:bodyPr/>
        <a:lstStyle/>
        <a:p>
          <a:endParaRPr lang="en-IN"/>
        </a:p>
      </dgm:t>
    </dgm:pt>
    <dgm:pt modelId="{2297C4F5-DD73-4335-BCA7-EFD8C03A097C}" type="sibTrans" cxnId="{F362C85F-3E7C-481E-A15B-1704549E80D3}">
      <dgm:prSet/>
      <dgm:spPr/>
      <dgm:t>
        <a:bodyPr/>
        <a:lstStyle/>
        <a:p>
          <a:endParaRPr lang="en-IN"/>
        </a:p>
      </dgm:t>
    </dgm:pt>
    <dgm:pt modelId="{B67A0391-1E4E-445E-8097-008FF2A57558}">
      <dgm:prSet/>
      <dgm:spPr/>
      <dgm:t>
        <a:bodyPr/>
        <a:lstStyle/>
        <a:p>
          <a:r>
            <a:rPr lang="en-US" b="0" i="0"/>
            <a:t>Inheritance</a:t>
          </a:r>
          <a:endParaRPr lang="en-IN"/>
        </a:p>
      </dgm:t>
    </dgm:pt>
    <dgm:pt modelId="{D595AC27-D86D-4338-9F5D-1403E3A1422A}" type="parTrans" cxnId="{991E90A1-7A96-4F1C-973D-BF40AC2C5C3B}">
      <dgm:prSet/>
      <dgm:spPr/>
      <dgm:t>
        <a:bodyPr/>
        <a:lstStyle/>
        <a:p>
          <a:endParaRPr lang="en-IN"/>
        </a:p>
      </dgm:t>
    </dgm:pt>
    <dgm:pt modelId="{3FCA7E3C-CC76-4F49-9FEE-3CB7ECC56B82}" type="sibTrans" cxnId="{991E90A1-7A96-4F1C-973D-BF40AC2C5C3B}">
      <dgm:prSet/>
      <dgm:spPr/>
      <dgm:t>
        <a:bodyPr/>
        <a:lstStyle/>
        <a:p>
          <a:endParaRPr lang="en-IN"/>
        </a:p>
      </dgm:t>
    </dgm:pt>
    <dgm:pt modelId="{099F3221-2F06-4CCE-BE5B-60ECBE546F3E}">
      <dgm:prSet/>
      <dgm:spPr/>
      <dgm:t>
        <a:bodyPr/>
        <a:lstStyle/>
        <a:p>
          <a:r>
            <a:rPr lang="en-US" b="0" i="0"/>
            <a:t>Data Abstraction</a:t>
          </a:r>
          <a:br>
            <a:rPr lang="en-US" b="0" i="0"/>
          </a:br>
          <a:endParaRPr lang="en-IN"/>
        </a:p>
      </dgm:t>
    </dgm:pt>
    <dgm:pt modelId="{3430E923-D779-452F-A5BC-44A2493A3C07}" type="parTrans" cxnId="{54EDD425-5299-4210-AAD9-8BC6185C0E78}">
      <dgm:prSet/>
      <dgm:spPr/>
      <dgm:t>
        <a:bodyPr/>
        <a:lstStyle/>
        <a:p>
          <a:endParaRPr lang="en-IN"/>
        </a:p>
      </dgm:t>
    </dgm:pt>
    <dgm:pt modelId="{D87402D1-F133-4E93-98D3-D850F7428DFE}" type="sibTrans" cxnId="{54EDD425-5299-4210-AAD9-8BC6185C0E78}">
      <dgm:prSet/>
      <dgm:spPr/>
      <dgm:t>
        <a:bodyPr/>
        <a:lstStyle/>
        <a:p>
          <a:endParaRPr lang="en-IN"/>
        </a:p>
      </dgm:t>
    </dgm:pt>
    <dgm:pt modelId="{DFB49FA6-2D81-4BC3-A96B-22D64F0AF9EF}" type="pres">
      <dgm:prSet presAssocID="{A8355E8B-3981-467F-9675-59D520C8997B}" presName="Name0" presStyleCnt="0">
        <dgm:presLayoutVars>
          <dgm:dir/>
          <dgm:animLvl val="lvl"/>
          <dgm:resizeHandles val="exact"/>
        </dgm:presLayoutVars>
      </dgm:prSet>
      <dgm:spPr/>
    </dgm:pt>
    <dgm:pt modelId="{43E5620A-F282-4DAC-A463-34B5B93285C5}" type="pres">
      <dgm:prSet presAssocID="{0DD26C42-DA84-4337-9CF4-420F38C6FEA0}" presName="linNode" presStyleCnt="0"/>
      <dgm:spPr/>
    </dgm:pt>
    <dgm:pt modelId="{F5FD9CD2-15BC-4865-8E1C-BCDBC9A89921}" type="pres">
      <dgm:prSet presAssocID="{0DD26C42-DA84-4337-9CF4-420F38C6FEA0}" presName="parentText" presStyleLbl="node1" presStyleIdx="0" presStyleCnt="6">
        <dgm:presLayoutVars>
          <dgm:chMax val="1"/>
          <dgm:bulletEnabled val="1"/>
        </dgm:presLayoutVars>
      </dgm:prSet>
      <dgm:spPr/>
    </dgm:pt>
    <dgm:pt modelId="{20FAFF39-2C1D-495C-9FD3-5F96DB17F942}" type="pres">
      <dgm:prSet presAssocID="{B073D786-2DD6-4643-BD5D-B30463958EB6}" presName="sp" presStyleCnt="0"/>
      <dgm:spPr/>
    </dgm:pt>
    <dgm:pt modelId="{21DA4D5E-06B8-4CCD-B701-23FD1D39375D}" type="pres">
      <dgm:prSet presAssocID="{2985C6EE-F9FE-489E-8626-44C493C8B518}" presName="linNode" presStyleCnt="0"/>
      <dgm:spPr/>
    </dgm:pt>
    <dgm:pt modelId="{70439473-AB4E-41BD-8318-BBDFDC02D76E}" type="pres">
      <dgm:prSet presAssocID="{2985C6EE-F9FE-489E-8626-44C493C8B518}" presName="parentText" presStyleLbl="node1" presStyleIdx="1" presStyleCnt="6">
        <dgm:presLayoutVars>
          <dgm:chMax val="1"/>
          <dgm:bulletEnabled val="1"/>
        </dgm:presLayoutVars>
      </dgm:prSet>
      <dgm:spPr/>
    </dgm:pt>
    <dgm:pt modelId="{2DF32506-B9A9-408E-A5C7-27CAD07C2FDB}" type="pres">
      <dgm:prSet presAssocID="{D19E2333-5714-4760-B88F-922B404A7022}" presName="sp" presStyleCnt="0"/>
      <dgm:spPr/>
    </dgm:pt>
    <dgm:pt modelId="{717EB058-3C6F-4E23-9E1B-362CC1213CE3}" type="pres">
      <dgm:prSet presAssocID="{06671E17-0D31-4A16-8C49-6F94F7E92D7B}" presName="linNode" presStyleCnt="0"/>
      <dgm:spPr/>
    </dgm:pt>
    <dgm:pt modelId="{72478133-6018-4D69-AC8E-AF6169D77832}" type="pres">
      <dgm:prSet presAssocID="{06671E17-0D31-4A16-8C49-6F94F7E92D7B}" presName="parentText" presStyleLbl="node1" presStyleIdx="2" presStyleCnt="6">
        <dgm:presLayoutVars>
          <dgm:chMax val="1"/>
          <dgm:bulletEnabled val="1"/>
        </dgm:presLayoutVars>
      </dgm:prSet>
      <dgm:spPr/>
    </dgm:pt>
    <dgm:pt modelId="{DC77516B-0AC5-4DAC-968C-3D33B3D387DE}" type="pres">
      <dgm:prSet presAssocID="{DD49D0E4-984B-4F99-BD20-14811558368E}" presName="sp" presStyleCnt="0"/>
      <dgm:spPr/>
    </dgm:pt>
    <dgm:pt modelId="{DAD726BA-C395-494A-9CE5-57A128C9A807}" type="pres">
      <dgm:prSet presAssocID="{6876F7B7-84D3-4455-8787-10C6F7FDFF11}" presName="linNode" presStyleCnt="0"/>
      <dgm:spPr/>
    </dgm:pt>
    <dgm:pt modelId="{4D566079-98BD-4A47-89FF-9C6758B2B489}" type="pres">
      <dgm:prSet presAssocID="{6876F7B7-84D3-4455-8787-10C6F7FDFF11}" presName="parentText" presStyleLbl="node1" presStyleIdx="3" presStyleCnt="6">
        <dgm:presLayoutVars>
          <dgm:chMax val="1"/>
          <dgm:bulletEnabled val="1"/>
        </dgm:presLayoutVars>
      </dgm:prSet>
      <dgm:spPr/>
    </dgm:pt>
    <dgm:pt modelId="{92BEB76E-2075-4B19-B1FC-6E1DE23763C1}" type="pres">
      <dgm:prSet presAssocID="{2297C4F5-DD73-4335-BCA7-EFD8C03A097C}" presName="sp" presStyleCnt="0"/>
      <dgm:spPr/>
    </dgm:pt>
    <dgm:pt modelId="{09C420D7-57C4-4989-8462-BA3CF94B1182}" type="pres">
      <dgm:prSet presAssocID="{B67A0391-1E4E-445E-8097-008FF2A57558}" presName="linNode" presStyleCnt="0"/>
      <dgm:spPr/>
    </dgm:pt>
    <dgm:pt modelId="{B4BAC88F-4202-4604-8472-0D0EDAE0D187}" type="pres">
      <dgm:prSet presAssocID="{B67A0391-1E4E-445E-8097-008FF2A57558}" presName="parentText" presStyleLbl="node1" presStyleIdx="4" presStyleCnt="6">
        <dgm:presLayoutVars>
          <dgm:chMax val="1"/>
          <dgm:bulletEnabled val="1"/>
        </dgm:presLayoutVars>
      </dgm:prSet>
      <dgm:spPr/>
    </dgm:pt>
    <dgm:pt modelId="{64A97594-25EE-48CD-B4FC-428C92B2D898}" type="pres">
      <dgm:prSet presAssocID="{3FCA7E3C-CC76-4F49-9FEE-3CB7ECC56B82}" presName="sp" presStyleCnt="0"/>
      <dgm:spPr/>
    </dgm:pt>
    <dgm:pt modelId="{AC593C49-9907-4601-9CEC-6EEEA9986B95}" type="pres">
      <dgm:prSet presAssocID="{099F3221-2F06-4CCE-BE5B-60ECBE546F3E}" presName="linNode" presStyleCnt="0"/>
      <dgm:spPr/>
    </dgm:pt>
    <dgm:pt modelId="{FC179836-7559-47E5-B4FD-279FBBF5ABCC}" type="pres">
      <dgm:prSet presAssocID="{099F3221-2F06-4CCE-BE5B-60ECBE546F3E}" presName="parentText" presStyleLbl="node1" presStyleIdx="5" presStyleCnt="6">
        <dgm:presLayoutVars>
          <dgm:chMax val="1"/>
          <dgm:bulletEnabled val="1"/>
        </dgm:presLayoutVars>
      </dgm:prSet>
      <dgm:spPr/>
    </dgm:pt>
  </dgm:ptLst>
  <dgm:cxnLst>
    <dgm:cxn modelId="{0EEAF409-6756-4632-838A-82A6D4B470CE}" type="presOf" srcId="{2985C6EE-F9FE-489E-8626-44C493C8B518}" destId="{70439473-AB4E-41BD-8318-BBDFDC02D76E}" srcOrd="0" destOrd="0" presId="urn:microsoft.com/office/officeart/2005/8/layout/vList5"/>
    <dgm:cxn modelId="{0A54AF10-DA1C-4A95-A7A6-A139ABD01CB3}" type="presOf" srcId="{6876F7B7-84D3-4455-8787-10C6F7FDFF11}" destId="{4D566079-98BD-4A47-89FF-9C6758B2B489}" srcOrd="0" destOrd="0" presId="urn:microsoft.com/office/officeart/2005/8/layout/vList5"/>
    <dgm:cxn modelId="{7865B017-CB31-492E-81CD-BD9B831AFDD7}" type="presOf" srcId="{06671E17-0D31-4A16-8C49-6F94F7E92D7B}" destId="{72478133-6018-4D69-AC8E-AF6169D77832}" srcOrd="0" destOrd="0" presId="urn:microsoft.com/office/officeart/2005/8/layout/vList5"/>
    <dgm:cxn modelId="{54EDD425-5299-4210-AAD9-8BC6185C0E78}" srcId="{A8355E8B-3981-467F-9675-59D520C8997B}" destId="{099F3221-2F06-4CCE-BE5B-60ECBE546F3E}" srcOrd="5" destOrd="0" parTransId="{3430E923-D779-452F-A5BC-44A2493A3C07}" sibTransId="{D87402D1-F133-4E93-98D3-D850F7428DFE}"/>
    <dgm:cxn modelId="{F362C85F-3E7C-481E-A15B-1704549E80D3}" srcId="{A8355E8B-3981-467F-9675-59D520C8997B}" destId="{6876F7B7-84D3-4455-8787-10C6F7FDFF11}" srcOrd="3" destOrd="0" parTransId="{70BCE814-2E63-40BE-B1AB-EC854498D119}" sibTransId="{2297C4F5-DD73-4335-BCA7-EFD8C03A097C}"/>
    <dgm:cxn modelId="{9464036F-65A8-45E4-B117-26174FC79973}" type="presOf" srcId="{0DD26C42-DA84-4337-9CF4-420F38C6FEA0}" destId="{F5FD9CD2-15BC-4865-8E1C-BCDBC9A89921}" srcOrd="0" destOrd="0" presId="urn:microsoft.com/office/officeart/2005/8/layout/vList5"/>
    <dgm:cxn modelId="{984E835A-9584-47D5-8795-F403DF586A19}" type="presOf" srcId="{B67A0391-1E4E-445E-8097-008FF2A57558}" destId="{B4BAC88F-4202-4604-8472-0D0EDAE0D187}" srcOrd="0" destOrd="0" presId="urn:microsoft.com/office/officeart/2005/8/layout/vList5"/>
    <dgm:cxn modelId="{48C4DC90-02E2-4637-9D0F-3E283B07B1C2}" srcId="{A8355E8B-3981-467F-9675-59D520C8997B}" destId="{06671E17-0D31-4A16-8C49-6F94F7E92D7B}" srcOrd="2" destOrd="0" parTransId="{97D21462-183C-4280-B723-EA0256DFDB11}" sibTransId="{DD49D0E4-984B-4F99-BD20-14811558368E}"/>
    <dgm:cxn modelId="{991E90A1-7A96-4F1C-973D-BF40AC2C5C3B}" srcId="{A8355E8B-3981-467F-9675-59D520C8997B}" destId="{B67A0391-1E4E-445E-8097-008FF2A57558}" srcOrd="4" destOrd="0" parTransId="{D595AC27-D86D-4338-9F5D-1403E3A1422A}" sibTransId="{3FCA7E3C-CC76-4F49-9FEE-3CB7ECC56B82}"/>
    <dgm:cxn modelId="{2D1096B0-3869-459E-98E0-4F6C4AC967FB}" srcId="{A8355E8B-3981-467F-9675-59D520C8997B}" destId="{0DD26C42-DA84-4337-9CF4-420F38C6FEA0}" srcOrd="0" destOrd="0" parTransId="{6F014832-0241-4D82-8BEF-4779D9D0A23C}" sibTransId="{B073D786-2DD6-4643-BD5D-B30463958EB6}"/>
    <dgm:cxn modelId="{A55098B6-43B4-4EA6-85AC-30A203BEE8F9}" srcId="{A8355E8B-3981-467F-9675-59D520C8997B}" destId="{2985C6EE-F9FE-489E-8626-44C493C8B518}" srcOrd="1" destOrd="0" parTransId="{63751B2B-B79E-4278-8DC9-32FC52990811}" sibTransId="{D19E2333-5714-4760-B88F-922B404A7022}"/>
    <dgm:cxn modelId="{63A9B7D7-4B5A-45E4-A419-95ADAAC0A3A6}" type="presOf" srcId="{A8355E8B-3981-467F-9675-59D520C8997B}" destId="{DFB49FA6-2D81-4BC3-A96B-22D64F0AF9EF}" srcOrd="0" destOrd="0" presId="urn:microsoft.com/office/officeart/2005/8/layout/vList5"/>
    <dgm:cxn modelId="{F6C1F8F8-CFB6-41D8-81A1-D9C31CF6F4C4}" type="presOf" srcId="{099F3221-2F06-4CCE-BE5B-60ECBE546F3E}" destId="{FC179836-7559-47E5-B4FD-279FBBF5ABCC}" srcOrd="0" destOrd="0" presId="urn:microsoft.com/office/officeart/2005/8/layout/vList5"/>
    <dgm:cxn modelId="{C3F0E875-4990-4283-A211-54D44E34202F}" type="presParOf" srcId="{DFB49FA6-2D81-4BC3-A96B-22D64F0AF9EF}" destId="{43E5620A-F282-4DAC-A463-34B5B93285C5}" srcOrd="0" destOrd="0" presId="urn:microsoft.com/office/officeart/2005/8/layout/vList5"/>
    <dgm:cxn modelId="{C06E74C0-FCF6-4B26-9CDB-CB10B5CFD6EB}" type="presParOf" srcId="{43E5620A-F282-4DAC-A463-34B5B93285C5}" destId="{F5FD9CD2-15BC-4865-8E1C-BCDBC9A89921}" srcOrd="0" destOrd="0" presId="urn:microsoft.com/office/officeart/2005/8/layout/vList5"/>
    <dgm:cxn modelId="{A5DBAA97-2F3D-4CE4-ABB1-8F2E543CAFDB}" type="presParOf" srcId="{DFB49FA6-2D81-4BC3-A96B-22D64F0AF9EF}" destId="{20FAFF39-2C1D-495C-9FD3-5F96DB17F942}" srcOrd="1" destOrd="0" presId="urn:microsoft.com/office/officeart/2005/8/layout/vList5"/>
    <dgm:cxn modelId="{31F4FFBA-9C7B-448D-BD55-C1529073859D}" type="presParOf" srcId="{DFB49FA6-2D81-4BC3-A96B-22D64F0AF9EF}" destId="{21DA4D5E-06B8-4CCD-B701-23FD1D39375D}" srcOrd="2" destOrd="0" presId="urn:microsoft.com/office/officeart/2005/8/layout/vList5"/>
    <dgm:cxn modelId="{DA870D27-ABF2-4182-8977-9F4BAFDEB6F0}" type="presParOf" srcId="{21DA4D5E-06B8-4CCD-B701-23FD1D39375D}" destId="{70439473-AB4E-41BD-8318-BBDFDC02D76E}" srcOrd="0" destOrd="0" presId="urn:microsoft.com/office/officeart/2005/8/layout/vList5"/>
    <dgm:cxn modelId="{0B3C9C6B-B43C-43E3-AEA4-26E27FF15864}" type="presParOf" srcId="{DFB49FA6-2D81-4BC3-A96B-22D64F0AF9EF}" destId="{2DF32506-B9A9-408E-A5C7-27CAD07C2FDB}" srcOrd="3" destOrd="0" presId="urn:microsoft.com/office/officeart/2005/8/layout/vList5"/>
    <dgm:cxn modelId="{C2C42C9C-F76D-470A-AA50-0FDCDCEB302F}" type="presParOf" srcId="{DFB49FA6-2D81-4BC3-A96B-22D64F0AF9EF}" destId="{717EB058-3C6F-4E23-9E1B-362CC1213CE3}" srcOrd="4" destOrd="0" presId="urn:microsoft.com/office/officeart/2005/8/layout/vList5"/>
    <dgm:cxn modelId="{6B712579-CE89-4394-85A1-C82F2D36CEFC}" type="presParOf" srcId="{717EB058-3C6F-4E23-9E1B-362CC1213CE3}" destId="{72478133-6018-4D69-AC8E-AF6169D77832}" srcOrd="0" destOrd="0" presId="urn:microsoft.com/office/officeart/2005/8/layout/vList5"/>
    <dgm:cxn modelId="{A2C3F496-5DFF-434A-94E1-91672081F774}" type="presParOf" srcId="{DFB49FA6-2D81-4BC3-A96B-22D64F0AF9EF}" destId="{DC77516B-0AC5-4DAC-968C-3D33B3D387DE}" srcOrd="5" destOrd="0" presId="urn:microsoft.com/office/officeart/2005/8/layout/vList5"/>
    <dgm:cxn modelId="{7DD1E487-976F-445D-8178-46F124DD0401}" type="presParOf" srcId="{DFB49FA6-2D81-4BC3-A96B-22D64F0AF9EF}" destId="{DAD726BA-C395-494A-9CE5-57A128C9A807}" srcOrd="6" destOrd="0" presId="urn:microsoft.com/office/officeart/2005/8/layout/vList5"/>
    <dgm:cxn modelId="{2B4B91C4-70BD-4152-9607-FCB43A8D3420}" type="presParOf" srcId="{DAD726BA-C395-494A-9CE5-57A128C9A807}" destId="{4D566079-98BD-4A47-89FF-9C6758B2B489}" srcOrd="0" destOrd="0" presId="urn:microsoft.com/office/officeart/2005/8/layout/vList5"/>
    <dgm:cxn modelId="{0200DD18-6EAF-428E-A3D1-726742ED067D}" type="presParOf" srcId="{DFB49FA6-2D81-4BC3-A96B-22D64F0AF9EF}" destId="{92BEB76E-2075-4B19-B1FC-6E1DE23763C1}" srcOrd="7" destOrd="0" presId="urn:microsoft.com/office/officeart/2005/8/layout/vList5"/>
    <dgm:cxn modelId="{B4895D5A-8CD9-42AF-912F-43F0C6803A3E}" type="presParOf" srcId="{DFB49FA6-2D81-4BC3-A96B-22D64F0AF9EF}" destId="{09C420D7-57C4-4989-8462-BA3CF94B1182}" srcOrd="8" destOrd="0" presId="urn:microsoft.com/office/officeart/2005/8/layout/vList5"/>
    <dgm:cxn modelId="{CEF8B5A8-CCCD-4D97-868D-83ED24D39C42}" type="presParOf" srcId="{09C420D7-57C4-4989-8462-BA3CF94B1182}" destId="{B4BAC88F-4202-4604-8472-0D0EDAE0D187}" srcOrd="0" destOrd="0" presId="urn:microsoft.com/office/officeart/2005/8/layout/vList5"/>
    <dgm:cxn modelId="{125E8B57-68D9-44AF-B80F-693308B2F20E}" type="presParOf" srcId="{DFB49FA6-2D81-4BC3-A96B-22D64F0AF9EF}" destId="{64A97594-25EE-48CD-B4FC-428C92B2D898}" srcOrd="9" destOrd="0" presId="urn:microsoft.com/office/officeart/2005/8/layout/vList5"/>
    <dgm:cxn modelId="{0B3BAA1D-4512-4C3F-A83D-E13F019DAC08}" type="presParOf" srcId="{DFB49FA6-2D81-4BC3-A96B-22D64F0AF9EF}" destId="{AC593C49-9907-4601-9CEC-6EEEA9986B95}" srcOrd="10" destOrd="0" presId="urn:microsoft.com/office/officeart/2005/8/layout/vList5"/>
    <dgm:cxn modelId="{17EBA5E0-A4DF-4E07-A79F-F2775E35EE62}" type="presParOf" srcId="{AC593C49-9907-4601-9CEC-6EEEA9986B95}" destId="{FC179836-7559-47E5-B4FD-279FBBF5ABC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D9CD2-15BC-4865-8E1C-BCDBC9A89921}">
      <dsp:nvSpPr>
        <dsp:cNvPr id="0" name=""/>
        <dsp:cNvSpPr/>
      </dsp:nvSpPr>
      <dsp:spPr>
        <a:xfrm>
          <a:off x="2862893" y="1257"/>
          <a:ext cx="3220754" cy="7319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0" i="0" kern="1200"/>
            <a:t>Class</a:t>
          </a:r>
          <a:endParaRPr lang="en-IN" sz="2000" kern="1200"/>
        </a:p>
      </dsp:txBody>
      <dsp:txXfrm>
        <a:off x="2898622" y="36986"/>
        <a:ext cx="3149296" cy="660446"/>
      </dsp:txXfrm>
    </dsp:sp>
    <dsp:sp modelId="{70439473-AB4E-41BD-8318-BBDFDC02D76E}">
      <dsp:nvSpPr>
        <dsp:cNvPr id="0" name=""/>
        <dsp:cNvSpPr/>
      </dsp:nvSpPr>
      <dsp:spPr>
        <a:xfrm>
          <a:off x="2862893" y="769756"/>
          <a:ext cx="3220754" cy="7319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0" i="0" kern="1200"/>
            <a:t>Objects</a:t>
          </a:r>
          <a:endParaRPr lang="en-IN" sz="2000" kern="1200"/>
        </a:p>
      </dsp:txBody>
      <dsp:txXfrm>
        <a:off x="2898622" y="805485"/>
        <a:ext cx="3149296" cy="660446"/>
      </dsp:txXfrm>
    </dsp:sp>
    <dsp:sp modelId="{72478133-6018-4D69-AC8E-AF6169D77832}">
      <dsp:nvSpPr>
        <dsp:cNvPr id="0" name=""/>
        <dsp:cNvSpPr/>
      </dsp:nvSpPr>
      <dsp:spPr>
        <a:xfrm>
          <a:off x="2862893" y="1538255"/>
          <a:ext cx="3220754" cy="7319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0" i="0" kern="1200"/>
            <a:t>Polymorphism</a:t>
          </a:r>
          <a:endParaRPr lang="en-IN" sz="2000" kern="1200"/>
        </a:p>
      </dsp:txBody>
      <dsp:txXfrm>
        <a:off x="2898622" y="1573984"/>
        <a:ext cx="3149296" cy="660446"/>
      </dsp:txXfrm>
    </dsp:sp>
    <dsp:sp modelId="{4D566079-98BD-4A47-89FF-9C6758B2B489}">
      <dsp:nvSpPr>
        <dsp:cNvPr id="0" name=""/>
        <dsp:cNvSpPr/>
      </dsp:nvSpPr>
      <dsp:spPr>
        <a:xfrm>
          <a:off x="2862893" y="2306755"/>
          <a:ext cx="3220754" cy="7319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0" i="0" kern="1200"/>
            <a:t>Encapsulation</a:t>
          </a:r>
          <a:endParaRPr lang="en-IN" sz="2000" kern="1200"/>
        </a:p>
      </dsp:txBody>
      <dsp:txXfrm>
        <a:off x="2898622" y="2342484"/>
        <a:ext cx="3149296" cy="660446"/>
      </dsp:txXfrm>
    </dsp:sp>
    <dsp:sp modelId="{B4BAC88F-4202-4604-8472-0D0EDAE0D187}">
      <dsp:nvSpPr>
        <dsp:cNvPr id="0" name=""/>
        <dsp:cNvSpPr/>
      </dsp:nvSpPr>
      <dsp:spPr>
        <a:xfrm>
          <a:off x="2862893" y="3075254"/>
          <a:ext cx="3220754" cy="7319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0" i="0" kern="1200"/>
            <a:t>Inheritance</a:t>
          </a:r>
          <a:endParaRPr lang="en-IN" sz="2000" kern="1200"/>
        </a:p>
      </dsp:txBody>
      <dsp:txXfrm>
        <a:off x="2898622" y="3110983"/>
        <a:ext cx="3149296" cy="660446"/>
      </dsp:txXfrm>
    </dsp:sp>
    <dsp:sp modelId="{FC179836-7559-47E5-B4FD-279FBBF5ABCC}">
      <dsp:nvSpPr>
        <dsp:cNvPr id="0" name=""/>
        <dsp:cNvSpPr/>
      </dsp:nvSpPr>
      <dsp:spPr>
        <a:xfrm>
          <a:off x="2862893" y="3843753"/>
          <a:ext cx="3220754" cy="7319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0" i="0" kern="1200"/>
            <a:t>Data Abstraction</a:t>
          </a:r>
          <a:br>
            <a:rPr lang="en-US" sz="2000" b="0" i="0" kern="1200"/>
          </a:br>
          <a:endParaRPr lang="en-IN" sz="2000" kern="1200"/>
        </a:p>
      </dsp:txBody>
      <dsp:txXfrm>
        <a:off x="2898622" y="3879482"/>
        <a:ext cx="3149296" cy="66044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BACAD6-4B88-4A9F-BC3B-7292C89866D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19C756-C8B1-44F2-AB8C-6DEEFA4E60BB}" type="slidenum">
              <a:rPr lang="en-IN" smtClean="0"/>
              <a:t>‹#›</a:t>
            </a:fld>
            <a:endParaRPr lang="en-IN"/>
          </a:p>
        </p:txBody>
      </p:sp>
    </p:spTree>
    <p:extLst>
      <p:ext uri="{BB962C8B-B14F-4D97-AF65-F5344CB8AC3E}">
        <p14:creationId xmlns:p14="http://schemas.microsoft.com/office/powerpoint/2010/main" val="152499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BACAD6-4B88-4A9F-BC3B-7292C89866D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19C756-C8B1-44F2-AB8C-6DEEFA4E60BB}" type="slidenum">
              <a:rPr lang="en-IN" smtClean="0"/>
              <a:t>‹#›</a:t>
            </a:fld>
            <a:endParaRPr lang="en-IN"/>
          </a:p>
        </p:txBody>
      </p:sp>
    </p:spTree>
    <p:extLst>
      <p:ext uri="{BB962C8B-B14F-4D97-AF65-F5344CB8AC3E}">
        <p14:creationId xmlns:p14="http://schemas.microsoft.com/office/powerpoint/2010/main" val="1002118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BACAD6-4B88-4A9F-BC3B-7292C89866D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19C756-C8B1-44F2-AB8C-6DEEFA4E60BB}" type="slidenum">
              <a:rPr lang="en-IN" smtClean="0"/>
              <a:t>‹#›</a:t>
            </a:fld>
            <a:endParaRPr lang="en-IN"/>
          </a:p>
        </p:txBody>
      </p:sp>
    </p:spTree>
    <p:extLst>
      <p:ext uri="{BB962C8B-B14F-4D97-AF65-F5344CB8AC3E}">
        <p14:creationId xmlns:p14="http://schemas.microsoft.com/office/powerpoint/2010/main" val="298379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BACAD6-4B88-4A9F-BC3B-7292C89866D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19C756-C8B1-44F2-AB8C-6DEEFA4E60B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49818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BACAD6-4B88-4A9F-BC3B-7292C89866D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19C756-C8B1-44F2-AB8C-6DEEFA4E60BB}" type="slidenum">
              <a:rPr lang="en-IN" smtClean="0"/>
              <a:t>‹#›</a:t>
            </a:fld>
            <a:endParaRPr lang="en-IN"/>
          </a:p>
        </p:txBody>
      </p:sp>
    </p:spTree>
    <p:extLst>
      <p:ext uri="{BB962C8B-B14F-4D97-AF65-F5344CB8AC3E}">
        <p14:creationId xmlns:p14="http://schemas.microsoft.com/office/powerpoint/2010/main" val="2835126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BACAD6-4B88-4A9F-BC3B-7292C89866DA}" type="datetimeFigureOut">
              <a:rPr lang="en-IN" smtClean="0"/>
              <a:t>05-04-2024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19C756-C8B1-44F2-AB8C-6DEEFA4E60BB}" type="slidenum">
              <a:rPr lang="en-IN" smtClean="0"/>
              <a:t>‹#›</a:t>
            </a:fld>
            <a:endParaRPr lang="en-IN"/>
          </a:p>
        </p:txBody>
      </p:sp>
    </p:spTree>
    <p:extLst>
      <p:ext uri="{BB962C8B-B14F-4D97-AF65-F5344CB8AC3E}">
        <p14:creationId xmlns:p14="http://schemas.microsoft.com/office/powerpoint/2010/main" val="684126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BACAD6-4B88-4A9F-BC3B-7292C89866DA}" type="datetimeFigureOut">
              <a:rPr lang="en-IN" smtClean="0"/>
              <a:t>05-04-2024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19C756-C8B1-44F2-AB8C-6DEEFA4E60BB}" type="slidenum">
              <a:rPr lang="en-IN" smtClean="0"/>
              <a:t>‹#›</a:t>
            </a:fld>
            <a:endParaRPr lang="en-IN"/>
          </a:p>
        </p:txBody>
      </p:sp>
    </p:spTree>
    <p:extLst>
      <p:ext uri="{BB962C8B-B14F-4D97-AF65-F5344CB8AC3E}">
        <p14:creationId xmlns:p14="http://schemas.microsoft.com/office/powerpoint/2010/main" val="3769795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BACAD6-4B88-4A9F-BC3B-7292C89866D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19C756-C8B1-44F2-AB8C-6DEEFA4E60BB}" type="slidenum">
              <a:rPr lang="en-IN" smtClean="0"/>
              <a:t>‹#›</a:t>
            </a:fld>
            <a:endParaRPr lang="en-IN"/>
          </a:p>
        </p:txBody>
      </p:sp>
    </p:spTree>
    <p:extLst>
      <p:ext uri="{BB962C8B-B14F-4D97-AF65-F5344CB8AC3E}">
        <p14:creationId xmlns:p14="http://schemas.microsoft.com/office/powerpoint/2010/main" val="1508352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BACAD6-4B88-4A9F-BC3B-7292C89866D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19C756-C8B1-44F2-AB8C-6DEEFA4E60BB}" type="slidenum">
              <a:rPr lang="en-IN" smtClean="0"/>
              <a:t>‹#›</a:t>
            </a:fld>
            <a:endParaRPr lang="en-IN"/>
          </a:p>
        </p:txBody>
      </p:sp>
    </p:spTree>
    <p:extLst>
      <p:ext uri="{BB962C8B-B14F-4D97-AF65-F5344CB8AC3E}">
        <p14:creationId xmlns:p14="http://schemas.microsoft.com/office/powerpoint/2010/main" val="124552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6BACAD6-4B88-4A9F-BC3B-7292C89866D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19C756-C8B1-44F2-AB8C-6DEEFA4E60BB}" type="slidenum">
              <a:rPr lang="en-IN" smtClean="0"/>
              <a:t>‹#›</a:t>
            </a:fld>
            <a:endParaRPr lang="en-IN"/>
          </a:p>
        </p:txBody>
      </p:sp>
    </p:spTree>
    <p:extLst>
      <p:ext uri="{BB962C8B-B14F-4D97-AF65-F5344CB8AC3E}">
        <p14:creationId xmlns:p14="http://schemas.microsoft.com/office/powerpoint/2010/main" val="413033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BACAD6-4B88-4A9F-BC3B-7292C89866D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19C756-C8B1-44F2-AB8C-6DEEFA4E60BB}" type="slidenum">
              <a:rPr lang="en-IN" smtClean="0"/>
              <a:t>‹#›</a:t>
            </a:fld>
            <a:endParaRPr lang="en-IN"/>
          </a:p>
        </p:txBody>
      </p:sp>
    </p:spTree>
    <p:extLst>
      <p:ext uri="{BB962C8B-B14F-4D97-AF65-F5344CB8AC3E}">
        <p14:creationId xmlns:p14="http://schemas.microsoft.com/office/powerpoint/2010/main" val="390031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BACAD6-4B88-4A9F-BC3B-7292C89866D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19C756-C8B1-44F2-AB8C-6DEEFA4E60BB}" type="slidenum">
              <a:rPr lang="en-IN" smtClean="0"/>
              <a:t>‹#›</a:t>
            </a:fld>
            <a:endParaRPr lang="en-IN"/>
          </a:p>
        </p:txBody>
      </p:sp>
    </p:spTree>
    <p:extLst>
      <p:ext uri="{BB962C8B-B14F-4D97-AF65-F5344CB8AC3E}">
        <p14:creationId xmlns:p14="http://schemas.microsoft.com/office/powerpoint/2010/main" val="1654837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BACAD6-4B88-4A9F-BC3B-7292C89866DA}"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19C756-C8B1-44F2-AB8C-6DEEFA4E60BB}" type="slidenum">
              <a:rPr lang="en-IN" smtClean="0"/>
              <a:t>‹#›</a:t>
            </a:fld>
            <a:endParaRPr lang="en-IN"/>
          </a:p>
        </p:txBody>
      </p:sp>
    </p:spTree>
    <p:extLst>
      <p:ext uri="{BB962C8B-B14F-4D97-AF65-F5344CB8AC3E}">
        <p14:creationId xmlns:p14="http://schemas.microsoft.com/office/powerpoint/2010/main" val="2173511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6BACAD6-4B88-4A9F-BC3B-7292C89866DA}" type="datetimeFigureOut">
              <a:rPr lang="en-IN" smtClean="0"/>
              <a:t>05-04-2024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219C756-C8B1-44F2-AB8C-6DEEFA4E60BB}" type="slidenum">
              <a:rPr lang="en-IN" smtClean="0"/>
              <a:t>‹#›</a:t>
            </a:fld>
            <a:endParaRPr lang="en-IN"/>
          </a:p>
        </p:txBody>
      </p:sp>
    </p:spTree>
    <p:extLst>
      <p:ext uri="{BB962C8B-B14F-4D97-AF65-F5344CB8AC3E}">
        <p14:creationId xmlns:p14="http://schemas.microsoft.com/office/powerpoint/2010/main" val="2810729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6BACAD6-4B88-4A9F-BC3B-7292C89866DA}" type="datetimeFigureOut">
              <a:rPr lang="en-IN" smtClean="0"/>
              <a:t>05-04-2024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219C756-C8B1-44F2-AB8C-6DEEFA4E60BB}" type="slidenum">
              <a:rPr lang="en-IN" smtClean="0"/>
              <a:t>‹#›</a:t>
            </a:fld>
            <a:endParaRPr lang="en-IN"/>
          </a:p>
        </p:txBody>
      </p:sp>
    </p:spTree>
    <p:extLst>
      <p:ext uri="{BB962C8B-B14F-4D97-AF65-F5344CB8AC3E}">
        <p14:creationId xmlns:p14="http://schemas.microsoft.com/office/powerpoint/2010/main" val="2867398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6BACAD6-4B88-4A9F-BC3B-7292C89866DA}" type="datetimeFigureOut">
              <a:rPr lang="en-IN" smtClean="0"/>
              <a:t>05-04-2024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219C756-C8B1-44F2-AB8C-6DEEFA4E60BB}" type="slidenum">
              <a:rPr lang="en-IN" smtClean="0"/>
              <a:t>‹#›</a:t>
            </a:fld>
            <a:endParaRPr lang="en-IN"/>
          </a:p>
        </p:txBody>
      </p:sp>
    </p:spTree>
    <p:extLst>
      <p:ext uri="{BB962C8B-B14F-4D97-AF65-F5344CB8AC3E}">
        <p14:creationId xmlns:p14="http://schemas.microsoft.com/office/powerpoint/2010/main" val="1056916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BACAD6-4B88-4A9F-BC3B-7292C89866D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19C756-C8B1-44F2-AB8C-6DEEFA4E60BB}" type="slidenum">
              <a:rPr lang="en-IN" smtClean="0"/>
              <a:t>‹#›</a:t>
            </a:fld>
            <a:endParaRPr lang="en-IN"/>
          </a:p>
        </p:txBody>
      </p:sp>
    </p:spTree>
    <p:extLst>
      <p:ext uri="{BB962C8B-B14F-4D97-AF65-F5344CB8AC3E}">
        <p14:creationId xmlns:p14="http://schemas.microsoft.com/office/powerpoint/2010/main" val="932588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6BACAD6-4B88-4A9F-BC3B-7292C89866DA}" type="datetimeFigureOut">
              <a:rPr lang="en-IN" smtClean="0"/>
              <a:t>05-04-2024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219C756-C8B1-44F2-AB8C-6DEEFA4E60BB}" type="slidenum">
              <a:rPr lang="en-IN" smtClean="0"/>
              <a:t>‹#›</a:t>
            </a:fld>
            <a:endParaRPr lang="en-IN"/>
          </a:p>
        </p:txBody>
      </p:sp>
    </p:spTree>
    <p:extLst>
      <p:ext uri="{BB962C8B-B14F-4D97-AF65-F5344CB8AC3E}">
        <p14:creationId xmlns:p14="http://schemas.microsoft.com/office/powerpoint/2010/main" val="25967241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74CDAC-480D-458B-B795-914960209C39}"/>
              </a:ext>
            </a:extLst>
          </p:cNvPr>
          <p:cNvSpPr>
            <a:spLocks noGrp="1"/>
          </p:cNvSpPr>
          <p:nvPr>
            <p:ph type="title"/>
          </p:nvPr>
        </p:nvSpPr>
        <p:spPr/>
        <p:txBody>
          <a:bodyPr/>
          <a:lstStyle/>
          <a:p>
            <a:r>
              <a:rPr lang="en-IN" sz="4800" b="1" dirty="0"/>
              <a:t>OOPS IN PYTHON</a:t>
            </a:r>
          </a:p>
        </p:txBody>
      </p:sp>
      <p:sp>
        <p:nvSpPr>
          <p:cNvPr id="5" name="Content Placeholder 4">
            <a:extLst>
              <a:ext uri="{FF2B5EF4-FFF2-40B4-BE49-F238E27FC236}">
                <a16:creationId xmlns:a16="http://schemas.microsoft.com/office/drawing/2014/main" id="{E3F4BE14-0CE3-2AD6-E06D-608503C774C9}"/>
              </a:ext>
            </a:extLst>
          </p:cNvPr>
          <p:cNvSpPr>
            <a:spLocks noGrp="1"/>
          </p:cNvSpPr>
          <p:nvPr>
            <p:ph idx="1"/>
          </p:nvPr>
        </p:nvSpPr>
        <p:spPr/>
        <p:txBody>
          <a:bodyPr>
            <a:normAutofit/>
          </a:bodyPr>
          <a:lstStyle/>
          <a:p>
            <a:r>
              <a:rPr lang="en-IN" sz="1600" dirty="0">
                <a:solidFill>
                  <a:srgbClr val="00B0F0"/>
                </a:solidFill>
              </a:rPr>
              <a:t>BY:-PERKA SAISINDHU</a:t>
            </a:r>
          </a:p>
        </p:txBody>
      </p:sp>
    </p:spTree>
    <p:extLst>
      <p:ext uri="{BB962C8B-B14F-4D97-AF65-F5344CB8AC3E}">
        <p14:creationId xmlns:p14="http://schemas.microsoft.com/office/powerpoint/2010/main" val="285935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C4A23-C260-55D3-7EFD-B91CE254DE69}"/>
              </a:ext>
            </a:extLst>
          </p:cNvPr>
          <p:cNvSpPr>
            <a:spLocks noGrp="1"/>
          </p:cNvSpPr>
          <p:nvPr>
            <p:ph type="title"/>
          </p:nvPr>
        </p:nvSpPr>
        <p:spPr>
          <a:xfrm>
            <a:off x="646111" y="1052052"/>
            <a:ext cx="9404723" cy="2064774"/>
          </a:xfrm>
        </p:spPr>
        <p:txBody>
          <a:bodyPr/>
          <a:lstStyle/>
          <a:p>
            <a:r>
              <a:rPr lang="en-IN" sz="4800" dirty="0">
                <a:solidFill>
                  <a:schemeClr val="accent1">
                    <a:lumMod val="60000"/>
                    <a:lumOff val="40000"/>
                  </a:schemeClr>
                </a:solidFill>
                <a:latin typeface="Algerian" panose="04020705040A02060702" pitchFamily="82" charset="0"/>
              </a:rPr>
              <a:t>THANKYOU..</a:t>
            </a:r>
          </a:p>
        </p:txBody>
      </p:sp>
    </p:spTree>
    <p:extLst>
      <p:ext uri="{BB962C8B-B14F-4D97-AF65-F5344CB8AC3E}">
        <p14:creationId xmlns:p14="http://schemas.microsoft.com/office/powerpoint/2010/main" val="2311826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39A1-1C51-31AB-10C4-CB00296417C8}"/>
              </a:ext>
            </a:extLst>
          </p:cNvPr>
          <p:cNvSpPr>
            <a:spLocks noGrp="1"/>
          </p:cNvSpPr>
          <p:nvPr>
            <p:ph type="title"/>
          </p:nvPr>
        </p:nvSpPr>
        <p:spPr/>
        <p:txBody>
          <a:bodyPr/>
          <a:lstStyle/>
          <a:p>
            <a:r>
              <a:rPr lang="en-IN" dirty="0"/>
              <a:t>OOPS IN PYTHON</a:t>
            </a:r>
          </a:p>
        </p:txBody>
      </p:sp>
      <p:sp>
        <p:nvSpPr>
          <p:cNvPr id="3" name="Content Placeholder 2">
            <a:extLst>
              <a:ext uri="{FF2B5EF4-FFF2-40B4-BE49-F238E27FC236}">
                <a16:creationId xmlns:a16="http://schemas.microsoft.com/office/drawing/2014/main" id="{E130CF37-8123-9199-7548-D96B05FCB0E0}"/>
              </a:ext>
            </a:extLst>
          </p:cNvPr>
          <p:cNvSpPr>
            <a:spLocks noGrp="1"/>
          </p:cNvSpPr>
          <p:nvPr>
            <p:ph idx="1"/>
          </p:nvPr>
        </p:nvSpPr>
        <p:spPr/>
        <p:txBody>
          <a:bodyPr>
            <a:normAutofit/>
          </a:bodyPr>
          <a:lstStyle/>
          <a:p>
            <a:r>
              <a:rPr lang="en-US" sz="2400" b="0" i="0" dirty="0">
                <a:solidFill>
                  <a:schemeClr val="accent2"/>
                </a:solidFill>
                <a:effectLst/>
                <a:latin typeface="Nunito" pitchFamily="2" charset="0"/>
              </a:rPr>
              <a:t>In Python, object-oriented Programming (OOPs) is a programming paradigm that uses objects and classes in programming. </a:t>
            </a:r>
          </a:p>
          <a:p>
            <a:r>
              <a:rPr lang="en-US" sz="2400" b="0" i="0" dirty="0">
                <a:solidFill>
                  <a:schemeClr val="accent2"/>
                </a:solidFill>
                <a:effectLst/>
                <a:latin typeface="Nunito" pitchFamily="2" charset="0"/>
              </a:rPr>
              <a:t>It aims to implement real-world entities like inheritance, polymorphisms, encapsulation, etc. in the programming. </a:t>
            </a:r>
          </a:p>
          <a:p>
            <a:r>
              <a:rPr lang="en-US" sz="2400" b="0" i="0" dirty="0">
                <a:solidFill>
                  <a:schemeClr val="accent2"/>
                </a:solidFill>
                <a:effectLst/>
                <a:latin typeface="Nunito" pitchFamily="2" charset="0"/>
              </a:rPr>
              <a:t>The main concept of OOPs is to bind the data and the functions that work on that together as a single unit so that no other part of the code can access this data.</a:t>
            </a:r>
            <a:endParaRPr lang="en-IN" sz="2400" dirty="0">
              <a:solidFill>
                <a:schemeClr val="accent2"/>
              </a:solidFill>
            </a:endParaRPr>
          </a:p>
        </p:txBody>
      </p:sp>
    </p:spTree>
    <p:extLst>
      <p:ext uri="{BB962C8B-B14F-4D97-AF65-F5344CB8AC3E}">
        <p14:creationId xmlns:p14="http://schemas.microsoft.com/office/powerpoint/2010/main" val="2490468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8118-0750-1A28-FD40-40041A403313}"/>
              </a:ext>
            </a:extLst>
          </p:cNvPr>
          <p:cNvSpPr>
            <a:spLocks noGrp="1"/>
          </p:cNvSpPr>
          <p:nvPr>
            <p:ph type="title"/>
          </p:nvPr>
        </p:nvSpPr>
        <p:spPr/>
        <p:txBody>
          <a:bodyPr/>
          <a:lstStyle/>
          <a:p>
            <a:r>
              <a:rPr lang="en-IN" dirty="0">
                <a:highlight>
                  <a:srgbClr val="0000FF"/>
                </a:highlight>
              </a:rPr>
              <a:t>OOPS CONCEPTS IN PYTHON:</a:t>
            </a:r>
          </a:p>
        </p:txBody>
      </p:sp>
      <p:graphicFrame>
        <p:nvGraphicFramePr>
          <p:cNvPr id="4" name="Content Placeholder 3">
            <a:extLst>
              <a:ext uri="{FF2B5EF4-FFF2-40B4-BE49-F238E27FC236}">
                <a16:creationId xmlns:a16="http://schemas.microsoft.com/office/drawing/2014/main" id="{B84391A5-C8B5-F95D-15D5-439D68108774}"/>
              </a:ext>
            </a:extLst>
          </p:cNvPr>
          <p:cNvGraphicFramePr>
            <a:graphicFrameLocks noGrp="1"/>
          </p:cNvGraphicFramePr>
          <p:nvPr>
            <p:ph idx="1"/>
            <p:extLst>
              <p:ext uri="{D42A27DB-BD31-4B8C-83A1-F6EECF244321}">
                <p14:modId xmlns:p14="http://schemas.microsoft.com/office/powerpoint/2010/main" val="3198126069"/>
              </p:ext>
            </p:extLst>
          </p:nvPr>
        </p:nvGraphicFramePr>
        <p:xfrm>
          <a:off x="1103312" y="1671484"/>
          <a:ext cx="8946541" cy="4576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035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CB8B-3841-53B2-DDDC-1BDE1C036B86}"/>
              </a:ext>
            </a:extLst>
          </p:cNvPr>
          <p:cNvSpPr>
            <a:spLocks noGrp="1"/>
          </p:cNvSpPr>
          <p:nvPr>
            <p:ph type="title"/>
          </p:nvPr>
        </p:nvSpPr>
        <p:spPr/>
        <p:txBody>
          <a:bodyPr/>
          <a:lstStyle/>
          <a:p>
            <a:r>
              <a:rPr lang="en-IN" dirty="0"/>
              <a:t>Class:</a:t>
            </a:r>
            <a:br>
              <a:rPr lang="en-IN" dirty="0"/>
            </a:br>
            <a:endParaRPr lang="en-IN" dirty="0"/>
          </a:p>
        </p:txBody>
      </p:sp>
      <p:sp>
        <p:nvSpPr>
          <p:cNvPr id="3" name="Content Placeholder 2">
            <a:extLst>
              <a:ext uri="{FF2B5EF4-FFF2-40B4-BE49-F238E27FC236}">
                <a16:creationId xmlns:a16="http://schemas.microsoft.com/office/drawing/2014/main" id="{2B4208C4-4076-271B-1FEA-A90FC31CEDA3}"/>
              </a:ext>
            </a:extLst>
          </p:cNvPr>
          <p:cNvSpPr>
            <a:spLocks noGrp="1"/>
          </p:cNvSpPr>
          <p:nvPr>
            <p:ph idx="1"/>
          </p:nvPr>
        </p:nvSpPr>
        <p:spPr/>
        <p:txBody>
          <a:bodyPr>
            <a:normAutofit lnSpcReduction="10000"/>
          </a:bodyPr>
          <a:lstStyle/>
          <a:p>
            <a:r>
              <a:rPr lang="en-US" b="0" i="0" dirty="0">
                <a:solidFill>
                  <a:srgbClr val="00B0F0"/>
                </a:solidFill>
                <a:effectLst/>
                <a:latin typeface="Nunito" pitchFamily="2" charset="0"/>
              </a:rPr>
              <a:t>A class is a collection of objects. </a:t>
            </a:r>
          </a:p>
          <a:p>
            <a:r>
              <a:rPr lang="en-US" b="0" i="0" dirty="0">
                <a:solidFill>
                  <a:srgbClr val="00B0F0"/>
                </a:solidFill>
                <a:effectLst/>
                <a:latin typeface="Nunito" pitchFamily="2" charset="0"/>
              </a:rPr>
              <a:t>A class contains the blueprints or the prototype from which the objects are being created.</a:t>
            </a:r>
          </a:p>
          <a:p>
            <a:r>
              <a:rPr lang="en-US" b="0" i="0" dirty="0">
                <a:solidFill>
                  <a:srgbClr val="00B0F0"/>
                </a:solidFill>
                <a:effectLst/>
                <a:latin typeface="Nunito" pitchFamily="2" charset="0"/>
              </a:rPr>
              <a:t> It is a logical entity that contains some attributes and methods. </a:t>
            </a:r>
          </a:p>
          <a:p>
            <a:pPr algn="l" fontAlgn="base">
              <a:buFont typeface="Arial" panose="020B0604020202020204" pitchFamily="34" charset="0"/>
              <a:buChar char="•"/>
            </a:pPr>
            <a:r>
              <a:rPr lang="en-US" b="0" i="0" dirty="0">
                <a:solidFill>
                  <a:srgbClr val="00B0F0"/>
                </a:solidFill>
                <a:effectLst/>
                <a:latin typeface="Nunito" pitchFamily="2" charset="0"/>
              </a:rPr>
              <a:t>Classes are created by keyword class.</a:t>
            </a:r>
          </a:p>
          <a:p>
            <a:pPr algn="l" fontAlgn="base">
              <a:buFont typeface="Arial" panose="020B0604020202020204" pitchFamily="34" charset="0"/>
              <a:buChar char="•"/>
            </a:pPr>
            <a:r>
              <a:rPr lang="en-US" b="0" i="0" dirty="0">
                <a:solidFill>
                  <a:srgbClr val="00B0F0"/>
                </a:solidFill>
                <a:effectLst/>
                <a:latin typeface="Nunito" pitchFamily="2" charset="0"/>
              </a:rPr>
              <a:t>Attributes are the variables that belong to a class.</a:t>
            </a:r>
          </a:p>
          <a:p>
            <a:pPr algn="l" fontAlgn="base">
              <a:buFont typeface="Arial" panose="020B0604020202020204" pitchFamily="34" charset="0"/>
              <a:buChar char="•"/>
            </a:pPr>
            <a:r>
              <a:rPr lang="en-US" b="0" i="0" dirty="0">
                <a:solidFill>
                  <a:srgbClr val="00B0F0"/>
                </a:solidFill>
                <a:effectLst/>
                <a:latin typeface="Nunito" pitchFamily="2" charset="0"/>
              </a:rPr>
              <a:t>Attributes are always public and can be accessed using the dot (.) operator. </a:t>
            </a:r>
            <a:r>
              <a:rPr lang="en-US" b="0" i="0" dirty="0" err="1">
                <a:solidFill>
                  <a:srgbClr val="00B0F0"/>
                </a:solidFill>
                <a:effectLst/>
                <a:latin typeface="Nunito" pitchFamily="2" charset="0"/>
              </a:rPr>
              <a:t>Eg.</a:t>
            </a:r>
            <a:r>
              <a:rPr lang="en-US" b="0" i="0" dirty="0">
                <a:solidFill>
                  <a:srgbClr val="00B0F0"/>
                </a:solidFill>
                <a:effectLst/>
                <a:latin typeface="Nunito" pitchFamily="2" charset="0"/>
              </a:rPr>
              <a:t>: </a:t>
            </a:r>
            <a:r>
              <a:rPr lang="en-US" b="0" i="0" dirty="0" err="1">
                <a:solidFill>
                  <a:srgbClr val="00B0F0"/>
                </a:solidFill>
                <a:effectLst/>
                <a:latin typeface="Nunito" pitchFamily="2" charset="0"/>
              </a:rPr>
              <a:t>Myclass.Myattribute</a:t>
            </a:r>
            <a:endParaRPr lang="en-US" b="0" i="0" dirty="0">
              <a:solidFill>
                <a:srgbClr val="00B0F0"/>
              </a:solidFill>
              <a:effectLst/>
              <a:latin typeface="Nunito" pitchFamily="2" charset="0"/>
            </a:endParaRPr>
          </a:p>
          <a:p>
            <a:r>
              <a:rPr lang="en-US" dirty="0">
                <a:solidFill>
                  <a:schemeClr val="accent1"/>
                </a:solidFill>
                <a:latin typeface="Nunito" pitchFamily="2" charset="0"/>
              </a:rPr>
              <a:t>Example:</a:t>
            </a:r>
          </a:p>
          <a:p>
            <a:pPr marL="0" indent="0">
              <a:buNone/>
            </a:pPr>
            <a:r>
              <a:rPr lang="en-IN" dirty="0">
                <a:solidFill>
                  <a:schemeClr val="accent1"/>
                </a:solidFill>
              </a:rPr>
              <a:t>     class Dog: </a:t>
            </a:r>
          </a:p>
          <a:p>
            <a:pPr marL="0" indent="0">
              <a:buNone/>
            </a:pPr>
            <a:r>
              <a:rPr lang="en-IN" dirty="0">
                <a:solidFill>
                  <a:schemeClr val="accent1"/>
                </a:solidFill>
              </a:rPr>
              <a:t>          pass</a:t>
            </a:r>
          </a:p>
        </p:txBody>
      </p:sp>
    </p:spTree>
    <p:extLst>
      <p:ext uri="{BB962C8B-B14F-4D97-AF65-F5344CB8AC3E}">
        <p14:creationId xmlns:p14="http://schemas.microsoft.com/office/powerpoint/2010/main" val="2355414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D76DC-DE65-DBD0-A90A-BEF71B9A6941}"/>
              </a:ext>
            </a:extLst>
          </p:cNvPr>
          <p:cNvSpPr>
            <a:spLocks noGrp="1"/>
          </p:cNvSpPr>
          <p:nvPr>
            <p:ph type="title"/>
          </p:nvPr>
        </p:nvSpPr>
        <p:spPr/>
        <p:txBody>
          <a:bodyPr/>
          <a:lstStyle/>
          <a:p>
            <a:r>
              <a:rPr lang="en-IN" dirty="0"/>
              <a:t>Object:</a:t>
            </a:r>
          </a:p>
        </p:txBody>
      </p:sp>
      <p:sp>
        <p:nvSpPr>
          <p:cNvPr id="3" name="Content Placeholder 2">
            <a:extLst>
              <a:ext uri="{FF2B5EF4-FFF2-40B4-BE49-F238E27FC236}">
                <a16:creationId xmlns:a16="http://schemas.microsoft.com/office/drawing/2014/main" id="{AA2DE276-875F-AAD3-3FDF-C8B4732D5DCE}"/>
              </a:ext>
            </a:extLst>
          </p:cNvPr>
          <p:cNvSpPr>
            <a:spLocks noGrp="1"/>
          </p:cNvSpPr>
          <p:nvPr>
            <p:ph idx="1"/>
          </p:nvPr>
        </p:nvSpPr>
        <p:spPr/>
        <p:txBody>
          <a:bodyPr/>
          <a:lstStyle/>
          <a:p>
            <a:r>
              <a:rPr lang="en-US" b="0" i="0" dirty="0">
                <a:solidFill>
                  <a:schemeClr val="accent3">
                    <a:lumMod val="60000"/>
                    <a:lumOff val="40000"/>
                  </a:schemeClr>
                </a:solidFill>
                <a:effectLst/>
                <a:latin typeface="Nunito" pitchFamily="2" charset="0"/>
              </a:rPr>
              <a:t>The object is an entity that has a state and behavior associated with it. </a:t>
            </a:r>
          </a:p>
          <a:p>
            <a:r>
              <a:rPr lang="en-US" b="0" i="0" dirty="0">
                <a:solidFill>
                  <a:schemeClr val="accent3">
                    <a:lumMod val="60000"/>
                    <a:lumOff val="40000"/>
                  </a:schemeClr>
                </a:solidFill>
                <a:effectLst/>
                <a:latin typeface="Nunito" pitchFamily="2" charset="0"/>
              </a:rPr>
              <a:t>It may be any real-world object like a mouse, keyboard, chair, table, pen, etc. Integers, strings, floating-point numbers, even arrays, and dictionaries, are all objects.</a:t>
            </a:r>
          </a:p>
          <a:p>
            <a:r>
              <a:rPr lang="en-US" b="0" i="0" dirty="0">
                <a:solidFill>
                  <a:schemeClr val="accent3">
                    <a:lumMod val="60000"/>
                    <a:lumOff val="40000"/>
                  </a:schemeClr>
                </a:solidFill>
                <a:effectLst/>
                <a:latin typeface="Nunito" pitchFamily="2" charset="0"/>
              </a:rPr>
              <a:t> More specifically, any single integer or any single string is an object. </a:t>
            </a:r>
          </a:p>
          <a:p>
            <a:r>
              <a:rPr lang="en-US" b="0" i="0" dirty="0">
                <a:solidFill>
                  <a:schemeClr val="accent3">
                    <a:lumMod val="60000"/>
                    <a:lumOff val="40000"/>
                  </a:schemeClr>
                </a:solidFill>
                <a:effectLst/>
                <a:latin typeface="Nunito" pitchFamily="2" charset="0"/>
              </a:rPr>
              <a:t>The number 12 is an object, the string “Hello, world” is an object, a list is an object that can hold other objects, and so on.</a:t>
            </a:r>
          </a:p>
          <a:p>
            <a:r>
              <a:rPr lang="en-IN" b="1" i="0" dirty="0">
                <a:solidFill>
                  <a:srgbClr val="FF0000"/>
                </a:solidFill>
                <a:effectLst/>
                <a:latin typeface="Nunito" pitchFamily="2" charset="0"/>
              </a:rPr>
              <a:t>Creating an Object</a:t>
            </a:r>
          </a:p>
          <a:p>
            <a:pPr marL="0" indent="0">
              <a:buNone/>
            </a:pPr>
            <a:r>
              <a:rPr lang="en-IN" dirty="0">
                <a:solidFill>
                  <a:srgbClr val="FF0000"/>
                </a:solidFill>
              </a:rPr>
              <a:t>    </a:t>
            </a:r>
            <a:r>
              <a:rPr lang="en-IN" dirty="0" err="1">
                <a:solidFill>
                  <a:srgbClr val="FF0000"/>
                </a:solidFill>
              </a:rPr>
              <a:t>obj</a:t>
            </a:r>
            <a:r>
              <a:rPr lang="en-IN" dirty="0">
                <a:solidFill>
                  <a:srgbClr val="FF0000"/>
                </a:solidFill>
              </a:rPr>
              <a:t> = Dog()</a:t>
            </a:r>
          </a:p>
        </p:txBody>
      </p:sp>
    </p:spTree>
    <p:extLst>
      <p:ext uri="{BB962C8B-B14F-4D97-AF65-F5344CB8AC3E}">
        <p14:creationId xmlns:p14="http://schemas.microsoft.com/office/powerpoint/2010/main" val="243014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8D38-64B5-79C9-91EF-CB2C46A5FDBF}"/>
              </a:ext>
            </a:extLst>
          </p:cNvPr>
          <p:cNvSpPr>
            <a:spLocks noGrp="1"/>
          </p:cNvSpPr>
          <p:nvPr>
            <p:ph type="title"/>
          </p:nvPr>
        </p:nvSpPr>
        <p:spPr>
          <a:xfrm>
            <a:off x="645130" y="452718"/>
            <a:ext cx="9404723" cy="1400530"/>
          </a:xfrm>
        </p:spPr>
        <p:txBody>
          <a:bodyPr/>
          <a:lstStyle/>
          <a:p>
            <a:r>
              <a:rPr lang="en-IN" dirty="0"/>
              <a:t>Polymorphism:</a:t>
            </a:r>
          </a:p>
        </p:txBody>
      </p:sp>
      <p:sp>
        <p:nvSpPr>
          <p:cNvPr id="3" name="Content Placeholder 2">
            <a:extLst>
              <a:ext uri="{FF2B5EF4-FFF2-40B4-BE49-F238E27FC236}">
                <a16:creationId xmlns:a16="http://schemas.microsoft.com/office/drawing/2014/main" id="{07FD5AC1-0228-8956-5164-03E3C494222B}"/>
              </a:ext>
            </a:extLst>
          </p:cNvPr>
          <p:cNvSpPr>
            <a:spLocks noGrp="1"/>
          </p:cNvSpPr>
          <p:nvPr>
            <p:ph idx="1"/>
          </p:nvPr>
        </p:nvSpPr>
        <p:spPr/>
        <p:txBody>
          <a:bodyPr>
            <a:noAutofit/>
          </a:bodyPr>
          <a:lstStyle/>
          <a:p>
            <a:r>
              <a:rPr lang="en-US" b="0" i="0" dirty="0">
                <a:solidFill>
                  <a:srgbClr val="FF0000"/>
                </a:solidFill>
                <a:effectLst/>
                <a:latin typeface="inter-regular"/>
              </a:rPr>
              <a:t>Polymorphism contains two words "poly" and "morphs". </a:t>
            </a:r>
          </a:p>
          <a:p>
            <a:r>
              <a:rPr lang="en-US" b="0" i="0" dirty="0">
                <a:solidFill>
                  <a:srgbClr val="FF0000"/>
                </a:solidFill>
                <a:effectLst/>
                <a:latin typeface="inter-regular"/>
              </a:rPr>
              <a:t>Poly means many, and morph means shape. </a:t>
            </a:r>
          </a:p>
          <a:p>
            <a:r>
              <a:rPr lang="en-US" b="0" i="0" dirty="0">
                <a:solidFill>
                  <a:srgbClr val="FF0000"/>
                </a:solidFill>
                <a:effectLst/>
                <a:latin typeface="inter-regular"/>
              </a:rPr>
              <a:t>By polymorphism, we understand that one task can be performed in different ways. </a:t>
            </a:r>
          </a:p>
          <a:p>
            <a:r>
              <a:rPr lang="en-US" b="0" i="0" dirty="0">
                <a:solidFill>
                  <a:srgbClr val="FF0000"/>
                </a:solidFill>
                <a:effectLst/>
                <a:latin typeface="inter-regular"/>
              </a:rPr>
              <a:t>For example - you have a class animal, and all animals speak. But they speak differently. </a:t>
            </a:r>
          </a:p>
          <a:p>
            <a:r>
              <a:rPr lang="en-US" b="0" i="0" dirty="0">
                <a:solidFill>
                  <a:srgbClr val="FF0000"/>
                </a:solidFill>
                <a:effectLst/>
                <a:latin typeface="inter-regular"/>
              </a:rPr>
              <a:t>Here, the "speak" behavior is polymorphic in a sense and depends on the animal. </a:t>
            </a:r>
          </a:p>
          <a:p>
            <a:r>
              <a:rPr lang="en-US" b="0" i="0" dirty="0">
                <a:solidFill>
                  <a:srgbClr val="FF0000"/>
                </a:solidFill>
                <a:effectLst/>
                <a:latin typeface="inter-regular"/>
              </a:rPr>
              <a:t>So, the abstract "animal" concept does not actually "speak", but specific animals (like dogs and cats) have a concrete implementation of the action "speak".</a:t>
            </a:r>
            <a:endParaRPr lang="en-IN" dirty="0">
              <a:solidFill>
                <a:srgbClr val="FF0000"/>
              </a:solidFill>
            </a:endParaRPr>
          </a:p>
        </p:txBody>
      </p:sp>
    </p:spTree>
    <p:extLst>
      <p:ext uri="{BB962C8B-B14F-4D97-AF65-F5344CB8AC3E}">
        <p14:creationId xmlns:p14="http://schemas.microsoft.com/office/powerpoint/2010/main" val="1734238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7877-14E7-B6DF-287F-2E09992D4968}"/>
              </a:ext>
            </a:extLst>
          </p:cNvPr>
          <p:cNvSpPr>
            <a:spLocks noGrp="1"/>
          </p:cNvSpPr>
          <p:nvPr>
            <p:ph type="title"/>
          </p:nvPr>
        </p:nvSpPr>
        <p:spPr/>
        <p:txBody>
          <a:bodyPr/>
          <a:lstStyle/>
          <a:p>
            <a:r>
              <a:rPr lang="en-IN" dirty="0"/>
              <a:t>Encapsulation:</a:t>
            </a:r>
          </a:p>
        </p:txBody>
      </p:sp>
      <p:sp>
        <p:nvSpPr>
          <p:cNvPr id="3" name="Content Placeholder 2">
            <a:extLst>
              <a:ext uri="{FF2B5EF4-FFF2-40B4-BE49-F238E27FC236}">
                <a16:creationId xmlns:a16="http://schemas.microsoft.com/office/drawing/2014/main" id="{1A46AFC6-E52E-0740-4453-2E646831FAA5}"/>
              </a:ext>
            </a:extLst>
          </p:cNvPr>
          <p:cNvSpPr>
            <a:spLocks noGrp="1"/>
          </p:cNvSpPr>
          <p:nvPr>
            <p:ph idx="1"/>
          </p:nvPr>
        </p:nvSpPr>
        <p:spPr/>
        <p:txBody>
          <a:bodyPr/>
          <a:lstStyle/>
          <a:p>
            <a:pPr algn="l" rtl="0" fontAlgn="base"/>
            <a:r>
              <a:rPr lang="en-US" b="0" i="0" dirty="0">
                <a:solidFill>
                  <a:srgbClr val="00B050"/>
                </a:solidFill>
                <a:effectLst/>
                <a:latin typeface="Nunito" pitchFamily="2" charset="0"/>
              </a:rPr>
              <a:t>Encapsulation is one of the fundamental concepts in object-oriented programming (OOP).</a:t>
            </a:r>
          </a:p>
          <a:p>
            <a:pPr algn="l" rtl="0" fontAlgn="base"/>
            <a:r>
              <a:rPr lang="en-US" b="0" i="0" dirty="0">
                <a:solidFill>
                  <a:srgbClr val="00B050"/>
                </a:solidFill>
                <a:effectLst/>
                <a:latin typeface="Nunito" pitchFamily="2" charset="0"/>
              </a:rPr>
              <a:t> It describes the idea of wrapping data and the methods that work on data within one unit.</a:t>
            </a:r>
          </a:p>
          <a:p>
            <a:pPr algn="l" rtl="0" fontAlgn="base"/>
            <a:r>
              <a:rPr lang="en-US" b="0" i="0" dirty="0">
                <a:solidFill>
                  <a:srgbClr val="00B050"/>
                </a:solidFill>
                <a:effectLst/>
                <a:latin typeface="Nunito" pitchFamily="2" charset="0"/>
              </a:rPr>
              <a:t> This puts restrictions on accessing variables and methods directly and can prevent the accidental modification of data.</a:t>
            </a:r>
          </a:p>
          <a:p>
            <a:pPr algn="l" rtl="0" fontAlgn="base"/>
            <a:r>
              <a:rPr lang="en-US" b="0" i="0" dirty="0">
                <a:solidFill>
                  <a:srgbClr val="00B050"/>
                </a:solidFill>
                <a:effectLst/>
                <a:latin typeface="Nunito" pitchFamily="2" charset="0"/>
              </a:rPr>
              <a:t> To prevent accidental change, an object’s variable can only be changed by an object’s method. </a:t>
            </a:r>
          </a:p>
          <a:p>
            <a:pPr algn="l" rtl="0" fontAlgn="base"/>
            <a:r>
              <a:rPr lang="en-US" b="0" i="0" dirty="0">
                <a:solidFill>
                  <a:srgbClr val="00B050"/>
                </a:solidFill>
                <a:effectLst/>
                <a:latin typeface="Nunito" pitchFamily="2" charset="0"/>
              </a:rPr>
              <a:t>Those types of variables are known as private variables.</a:t>
            </a:r>
          </a:p>
          <a:p>
            <a:pPr algn="l" rtl="0" fontAlgn="base"/>
            <a:r>
              <a:rPr lang="en-US" b="0" i="0" dirty="0">
                <a:solidFill>
                  <a:srgbClr val="00B050"/>
                </a:solidFill>
                <a:effectLst/>
                <a:latin typeface="Nunito" pitchFamily="2" charset="0"/>
              </a:rPr>
              <a:t>A class is an example of encapsulation as it encapsulates all the data that is member functions, variables, etc.</a:t>
            </a:r>
          </a:p>
          <a:p>
            <a:endParaRPr lang="en-IN" dirty="0"/>
          </a:p>
        </p:txBody>
      </p:sp>
    </p:spTree>
    <p:extLst>
      <p:ext uri="{BB962C8B-B14F-4D97-AF65-F5344CB8AC3E}">
        <p14:creationId xmlns:p14="http://schemas.microsoft.com/office/powerpoint/2010/main" val="2484889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7156-7569-3A8A-8660-075685805E34}"/>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111E54A1-E8B9-3909-7309-560491E6C7F3}"/>
              </a:ext>
            </a:extLst>
          </p:cNvPr>
          <p:cNvSpPr>
            <a:spLocks noGrp="1"/>
          </p:cNvSpPr>
          <p:nvPr>
            <p:ph idx="1"/>
          </p:nvPr>
        </p:nvSpPr>
        <p:spPr/>
        <p:txBody>
          <a:bodyPr>
            <a:normAutofit fontScale="92500" lnSpcReduction="20000"/>
          </a:bodyPr>
          <a:lstStyle/>
          <a:p>
            <a:pPr algn="l" rtl="0" fontAlgn="base"/>
            <a:r>
              <a:rPr lang="en-US" sz="2200" b="0" i="0" dirty="0">
                <a:solidFill>
                  <a:schemeClr val="accent1">
                    <a:lumMod val="20000"/>
                    <a:lumOff val="80000"/>
                  </a:schemeClr>
                </a:solidFill>
                <a:effectLst/>
                <a:latin typeface="Nunito" pitchFamily="2" charset="0"/>
              </a:rPr>
              <a:t>Inheritance is the capability of one class to derive or inherit the properties from another class. </a:t>
            </a:r>
          </a:p>
          <a:p>
            <a:pPr algn="l" rtl="0" fontAlgn="base"/>
            <a:r>
              <a:rPr lang="en-US" sz="2200" b="0" i="0" dirty="0">
                <a:solidFill>
                  <a:schemeClr val="accent1">
                    <a:lumMod val="20000"/>
                    <a:lumOff val="80000"/>
                  </a:schemeClr>
                </a:solidFill>
                <a:effectLst/>
                <a:latin typeface="Nunito" pitchFamily="2" charset="0"/>
              </a:rPr>
              <a:t>The class that derives properties is called the derived class or child class and the class from which the properties are being derived is called the base class or parent class.</a:t>
            </a:r>
          </a:p>
          <a:p>
            <a:pPr algn="l" rtl="0" fontAlgn="base"/>
            <a:r>
              <a:rPr lang="en-US" sz="2200" b="0" i="0" dirty="0">
                <a:solidFill>
                  <a:schemeClr val="accent1">
                    <a:lumMod val="20000"/>
                    <a:lumOff val="80000"/>
                  </a:schemeClr>
                </a:solidFill>
                <a:effectLst/>
                <a:latin typeface="Nunito" pitchFamily="2" charset="0"/>
              </a:rPr>
              <a:t> The benefits of inheritance are:</a:t>
            </a:r>
          </a:p>
          <a:p>
            <a:pPr algn="l" fontAlgn="base">
              <a:buFont typeface="Arial" panose="020B0604020202020204" pitchFamily="34" charset="0"/>
              <a:buChar char="•"/>
            </a:pPr>
            <a:r>
              <a:rPr lang="en-US" sz="2200" b="0" i="0" dirty="0">
                <a:solidFill>
                  <a:schemeClr val="accent1">
                    <a:lumMod val="20000"/>
                    <a:lumOff val="80000"/>
                  </a:schemeClr>
                </a:solidFill>
                <a:effectLst/>
                <a:latin typeface="Nunito" pitchFamily="2" charset="0"/>
              </a:rPr>
              <a:t>It represents real-world relationships well.</a:t>
            </a:r>
          </a:p>
          <a:p>
            <a:pPr algn="l" fontAlgn="base">
              <a:buFont typeface="Arial" panose="020B0604020202020204" pitchFamily="34" charset="0"/>
              <a:buChar char="•"/>
            </a:pPr>
            <a:r>
              <a:rPr lang="en-US" sz="2200" b="0" i="0" dirty="0">
                <a:solidFill>
                  <a:schemeClr val="accent1">
                    <a:lumMod val="20000"/>
                    <a:lumOff val="80000"/>
                  </a:schemeClr>
                </a:solidFill>
                <a:effectLst/>
                <a:latin typeface="Nunito" pitchFamily="2" charset="0"/>
              </a:rPr>
              <a:t>It provides the reusability of a code. We don’t have to write the same code again and again. Also, it allows us to add more features to a class without modifying it.</a:t>
            </a:r>
          </a:p>
          <a:p>
            <a:pPr algn="l" fontAlgn="base">
              <a:buFont typeface="Arial" panose="020B0604020202020204" pitchFamily="34" charset="0"/>
              <a:buChar char="•"/>
            </a:pPr>
            <a:r>
              <a:rPr lang="en-US" sz="2200" b="0" i="0" dirty="0">
                <a:solidFill>
                  <a:schemeClr val="accent1">
                    <a:lumMod val="20000"/>
                    <a:lumOff val="80000"/>
                  </a:schemeClr>
                </a:solidFill>
                <a:effectLst/>
                <a:latin typeface="Nunito" pitchFamily="2" charset="0"/>
              </a:rPr>
              <a:t>It is transitive in nature, which means that if class B inherits from another class A, then all the subclasses of B would automatically inherit from class A.</a:t>
            </a:r>
          </a:p>
          <a:p>
            <a:endParaRPr lang="en-IN" dirty="0"/>
          </a:p>
        </p:txBody>
      </p:sp>
    </p:spTree>
    <p:extLst>
      <p:ext uri="{BB962C8B-B14F-4D97-AF65-F5344CB8AC3E}">
        <p14:creationId xmlns:p14="http://schemas.microsoft.com/office/powerpoint/2010/main" val="116939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DADC-B987-3C9B-DF62-F6E9006C9AB6}"/>
              </a:ext>
            </a:extLst>
          </p:cNvPr>
          <p:cNvSpPr>
            <a:spLocks noGrp="1"/>
          </p:cNvSpPr>
          <p:nvPr>
            <p:ph type="title"/>
          </p:nvPr>
        </p:nvSpPr>
        <p:spPr/>
        <p:txBody>
          <a:bodyPr/>
          <a:lstStyle/>
          <a:p>
            <a:r>
              <a:rPr lang="en-IN" dirty="0"/>
              <a:t>Data Abstraction:</a:t>
            </a:r>
            <a:br>
              <a:rPr lang="en-IN" dirty="0"/>
            </a:br>
            <a:endParaRPr lang="en-IN" dirty="0"/>
          </a:p>
        </p:txBody>
      </p:sp>
      <p:sp>
        <p:nvSpPr>
          <p:cNvPr id="3" name="Content Placeholder 2">
            <a:extLst>
              <a:ext uri="{FF2B5EF4-FFF2-40B4-BE49-F238E27FC236}">
                <a16:creationId xmlns:a16="http://schemas.microsoft.com/office/drawing/2014/main" id="{E8703F37-5B93-7743-273C-D7CA5DFABF62}"/>
              </a:ext>
            </a:extLst>
          </p:cNvPr>
          <p:cNvSpPr>
            <a:spLocks noGrp="1"/>
          </p:cNvSpPr>
          <p:nvPr>
            <p:ph idx="1"/>
          </p:nvPr>
        </p:nvSpPr>
        <p:spPr/>
        <p:txBody>
          <a:bodyPr/>
          <a:lstStyle/>
          <a:p>
            <a:pPr algn="l" rtl="0" fontAlgn="base"/>
            <a:r>
              <a:rPr lang="en-US" b="0" i="0" dirty="0">
                <a:solidFill>
                  <a:srgbClr val="00B0F0"/>
                </a:solidFill>
                <a:effectLst/>
                <a:latin typeface="Nunito" pitchFamily="2" charset="0"/>
              </a:rPr>
              <a:t>It hides unnecessary code details from the user.</a:t>
            </a:r>
          </a:p>
          <a:p>
            <a:pPr algn="l" rtl="0" fontAlgn="base"/>
            <a:r>
              <a:rPr lang="en-US" b="0" i="0" dirty="0">
                <a:solidFill>
                  <a:srgbClr val="00B0F0"/>
                </a:solidFill>
                <a:effectLst/>
                <a:latin typeface="Nunito" pitchFamily="2" charset="0"/>
              </a:rPr>
              <a:t> Also,  when we do not want to give out sensitive parts of our code implementation and this is where data abstraction came.</a:t>
            </a:r>
          </a:p>
          <a:p>
            <a:pPr algn="l" rtl="0" fontAlgn="base"/>
            <a:r>
              <a:rPr lang="en-US" b="0" i="0" dirty="0">
                <a:solidFill>
                  <a:srgbClr val="00B0F0"/>
                </a:solidFill>
                <a:effectLst/>
                <a:latin typeface="Nunito" pitchFamily="2" charset="0"/>
              </a:rPr>
              <a:t>Data Abstraction in Python can be achieved by creating abstract classes.</a:t>
            </a:r>
          </a:p>
          <a:p>
            <a:pPr algn="just"/>
            <a:r>
              <a:rPr lang="en-US" b="0" i="0" dirty="0">
                <a:solidFill>
                  <a:srgbClr val="00B0F0"/>
                </a:solidFill>
                <a:effectLst/>
                <a:latin typeface="inter-regular"/>
              </a:rPr>
              <a:t>Data abstraction and encapsulation both are often used as synonyms. </a:t>
            </a:r>
          </a:p>
          <a:p>
            <a:pPr algn="just"/>
            <a:r>
              <a:rPr lang="en-US" b="0" i="0" dirty="0">
                <a:solidFill>
                  <a:srgbClr val="00B0F0"/>
                </a:solidFill>
                <a:effectLst/>
                <a:latin typeface="inter-regular"/>
              </a:rPr>
              <a:t>Both are nearly synonyms because data abstraction is achieved through encapsulation.</a:t>
            </a:r>
          </a:p>
          <a:p>
            <a:pPr algn="just"/>
            <a:r>
              <a:rPr lang="en-US" b="0" i="0" dirty="0">
                <a:solidFill>
                  <a:srgbClr val="00B0F0"/>
                </a:solidFill>
                <a:effectLst/>
                <a:latin typeface="inter-regular"/>
              </a:rPr>
              <a:t>Abstraction is used to hide internal details and show only functionalities. </a:t>
            </a:r>
          </a:p>
          <a:p>
            <a:pPr algn="just"/>
            <a:r>
              <a:rPr lang="en-US" b="0" i="0" dirty="0">
                <a:solidFill>
                  <a:srgbClr val="00B0F0"/>
                </a:solidFill>
                <a:effectLst/>
                <a:latin typeface="inter-regular"/>
              </a:rPr>
              <a:t>Abstracting something means to give names to things so that the name captures the core of what a function or a whole program does.</a:t>
            </a:r>
          </a:p>
          <a:p>
            <a:endParaRPr lang="en-IN" dirty="0"/>
          </a:p>
        </p:txBody>
      </p:sp>
    </p:spTree>
    <p:extLst>
      <p:ext uri="{BB962C8B-B14F-4D97-AF65-F5344CB8AC3E}">
        <p14:creationId xmlns:p14="http://schemas.microsoft.com/office/powerpoint/2010/main" val="51672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TotalTime>
  <Words>744</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Century Gothic</vt:lpstr>
      <vt:lpstr>inter-regular</vt:lpstr>
      <vt:lpstr>Nunito</vt:lpstr>
      <vt:lpstr>Wingdings 3</vt:lpstr>
      <vt:lpstr>Ion</vt:lpstr>
      <vt:lpstr>OOPS IN PYTHON</vt:lpstr>
      <vt:lpstr>OOPS IN PYTHON</vt:lpstr>
      <vt:lpstr>OOPS CONCEPTS IN PYTHON:</vt:lpstr>
      <vt:lpstr>Class: </vt:lpstr>
      <vt:lpstr>Object:</vt:lpstr>
      <vt:lpstr>Polymorphism:</vt:lpstr>
      <vt:lpstr>Encapsulation:</vt:lpstr>
      <vt:lpstr>Inheritance:</vt:lpstr>
      <vt:lpstr>Data Abstraction: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IN PYTHON</dc:title>
  <dc:creator>Srinivas Gangula</dc:creator>
  <cp:lastModifiedBy>Srinivas Gangula</cp:lastModifiedBy>
  <cp:revision>1</cp:revision>
  <dcterms:created xsi:type="dcterms:W3CDTF">2024-04-05T12:54:22Z</dcterms:created>
  <dcterms:modified xsi:type="dcterms:W3CDTF">2024-04-05T13:26:56Z</dcterms:modified>
</cp:coreProperties>
</file>