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95" r:id="rId3"/>
    <p:sldId id="297" r:id="rId4"/>
    <p:sldId id="307" r:id="rId5"/>
    <p:sldId id="298" r:id="rId6"/>
    <p:sldId id="305" r:id="rId7"/>
    <p:sldId id="299" r:id="rId8"/>
    <p:sldId id="309" r:id="rId9"/>
    <p:sldId id="310" r:id="rId10"/>
    <p:sldId id="311" r:id="rId11"/>
    <p:sldId id="300" r:id="rId12"/>
    <p:sldId id="312" r:id="rId13"/>
    <p:sldId id="313" r:id="rId14"/>
    <p:sldId id="301" r:id="rId15"/>
    <p:sldId id="320" r:id="rId16"/>
    <p:sldId id="302" r:id="rId17"/>
    <p:sldId id="303" r:id="rId18"/>
    <p:sldId id="314" r:id="rId19"/>
    <p:sldId id="316" r:id="rId20"/>
    <p:sldId id="317" r:id="rId21"/>
    <p:sldId id="318" r:id="rId22"/>
    <p:sldId id="319" r:id="rId23"/>
    <p:sldId id="304" r:id="rId24"/>
    <p:sldId id="296" r:id="rId25"/>
    <p:sldId id="294" r:id="rId26"/>
  </p:sldIdLst>
  <p:sldSz cx="9144000" cy="6858000" type="screen4x3"/>
  <p:notesSz cx="6858000" cy="9144000"/>
  <p:embeddedFontLst>
    <p:embeddedFont>
      <p:font typeface="Candara" panose="020E05020303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02534BE-AAC2-455F-80B6-41193FDA0774}">
          <p14:sldIdLst>
            <p14:sldId id="256"/>
            <p14:sldId id="295"/>
            <p14:sldId id="297"/>
            <p14:sldId id="307"/>
            <p14:sldId id="298"/>
            <p14:sldId id="305"/>
            <p14:sldId id="299"/>
            <p14:sldId id="309"/>
            <p14:sldId id="310"/>
            <p14:sldId id="311"/>
          </p14:sldIdLst>
        </p14:section>
        <p14:section name="Untitled Section" id="{530FF168-C5B8-4200-B3C6-CBFDA438767B}">
          <p14:sldIdLst/>
        </p14:section>
        <p14:section name="Untitled Section" id="{EF591BF1-7CBA-4E75-BE05-B58C8FB15DF5}">
          <p14:sldIdLst>
            <p14:sldId id="300"/>
            <p14:sldId id="312"/>
            <p14:sldId id="313"/>
            <p14:sldId id="301"/>
            <p14:sldId id="320"/>
            <p14:sldId id="302"/>
            <p14:sldId id="303"/>
            <p14:sldId id="314"/>
            <p14:sldId id="316"/>
            <p14:sldId id="317"/>
            <p14:sldId id="318"/>
            <p14:sldId id="319"/>
            <p14:sldId id="304"/>
            <p14:sldId id="296"/>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48" autoAdjust="0"/>
    <p:restoredTop sz="96608"/>
  </p:normalViewPr>
  <p:slideViewPr>
    <p:cSldViewPr snapToGrid="0">
      <p:cViewPr varScale="1">
        <p:scale>
          <a:sx n="105" d="100"/>
          <a:sy n="105" d="100"/>
        </p:scale>
        <p:origin x="327" y="5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22CS016</a:t>
            </a:r>
            <a:endParaRPr dirty="0"/>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dirty="0"/>
              <a:t>22CS016</a:t>
            </a:r>
            <a:endParaRPr dirty="0"/>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dirty="0"/>
          </a:p>
        </p:txBody>
      </p:sp>
      <p:sp>
        <p:nvSpPr>
          <p:cNvPr id="48" name="Google Shape;48;p1"/>
          <p:cNvSpPr txBox="1"/>
          <p:nvPr/>
        </p:nvSpPr>
        <p:spPr>
          <a:xfrm>
            <a:off x="0" y="838200"/>
            <a:ext cx="9144000" cy="5170714"/>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6600" b="1" i="0" u="none" strike="noStrike" cap="none" dirty="0">
                <a:solidFill>
                  <a:srgbClr val="FF0000"/>
                </a:solidFill>
                <a:latin typeface="Calibri" panose="020F0502020204030204" pitchFamily="34" charset="0"/>
                <a:ea typeface="Candara"/>
                <a:cs typeface="Calibri" panose="020F0502020204030204" pitchFamily="34" charset="0"/>
                <a:sym typeface="Candara"/>
              </a:rPr>
              <a:t>StellarSnap</a:t>
            </a:r>
          </a:p>
          <a:p>
            <a:pPr lvl="0" algn="ctr"/>
            <a:r>
              <a:rPr lang="en-US" sz="3000" dirty="0">
                <a:latin typeface="Calibri" panose="020F0502020204030204" pitchFamily="34" charset="0"/>
                <a:cs typeface="Calibri" panose="020F0502020204030204" pitchFamily="34" charset="0"/>
              </a:rPr>
              <a:t>Visual discovery engine for finding ideas,</a:t>
            </a:r>
            <a:r>
              <a:rPr lang="en-US" dirty="0">
                <a:latin typeface="Calibri" panose="020F0502020204030204" pitchFamily="34" charset="0"/>
                <a:cs typeface="Calibri" panose="020F0502020204030204" pitchFamily="34" charset="0"/>
              </a:rPr>
              <a:t> </a:t>
            </a:r>
            <a:r>
              <a:rPr lang="en-US" sz="3000" dirty="0">
                <a:latin typeface="Calibri" panose="020F0502020204030204" pitchFamily="34" charset="0"/>
                <a:cs typeface="Calibri" panose="020F0502020204030204" pitchFamily="34" charset="0"/>
              </a:rPr>
              <a:t>people, trends, home, style inspiration, and more</a:t>
            </a:r>
            <a:endParaRPr sz="3000" b="1" i="0" u="none" strike="noStrike" cap="none" dirty="0">
              <a:solidFill>
                <a:srgbClr val="FF0000"/>
              </a:solidFill>
              <a:latin typeface="Calibri" panose="020F0502020204030204" pitchFamily="34" charset="0"/>
              <a:ea typeface="Candara"/>
              <a:cs typeface="Calibri" panose="020F0502020204030204" pitchFamily="34" charset="0"/>
              <a:sym typeface="Candara"/>
            </a:endParaRPr>
          </a:p>
          <a:p>
            <a:pPr marL="0" marR="0" lvl="0" indent="0" algn="ctr" rtl="0">
              <a:spcBef>
                <a:spcPts val="0"/>
              </a:spcBef>
              <a:spcAft>
                <a:spcPts val="0"/>
              </a:spcAft>
              <a:buNone/>
            </a:pPr>
            <a:endParaRPr lang="en-IN" sz="3200" b="1" dirty="0">
              <a:solidFill>
                <a:srgbClr val="FF0000"/>
              </a:solidFill>
              <a:latin typeface="Calibri" panose="020F0502020204030204" pitchFamily="34" charset="0"/>
              <a:cs typeface="Calibri" panose="020F0502020204030204" pitchFamily="34" charset="0"/>
              <a:sym typeface="Candara"/>
            </a:endParaRPr>
          </a:p>
          <a:p>
            <a:pPr marL="0" marR="0" lvl="0" indent="0" algn="ctr" rtl="0">
              <a:spcBef>
                <a:spcPts val="0"/>
              </a:spcBef>
              <a:spcAft>
                <a:spcPts val="0"/>
              </a:spcAft>
              <a:buNone/>
            </a:pPr>
            <a:endParaRPr lang="en-IN" sz="3200" b="1" dirty="0">
              <a:solidFill>
                <a:srgbClr val="FF0000"/>
              </a:solidFill>
              <a:latin typeface="Calibri" panose="020F0502020204030204" pitchFamily="34" charset="0"/>
              <a:cs typeface="Calibri" panose="020F0502020204030204" pitchFamily="34" charset="0"/>
              <a:sym typeface="Candara"/>
            </a:endParaRPr>
          </a:p>
          <a:p>
            <a:pPr marL="0" marR="0" lvl="0" indent="0" algn="ctr" rtl="0">
              <a:spcBef>
                <a:spcPts val="0"/>
              </a:spcBef>
              <a:spcAft>
                <a:spcPts val="0"/>
              </a:spcAft>
              <a:buNone/>
            </a:pPr>
            <a:r>
              <a:rPr lang="en-IN" sz="3600" dirty="0">
                <a:latin typeface="Calibri" panose="020F0502020204030204" pitchFamily="34" charset="0"/>
                <a:cs typeface="Calibri" panose="020F0502020204030204" pitchFamily="34" charset="0"/>
              </a:rPr>
              <a:t>PixelTriads/Team number: 3</a:t>
            </a:r>
          </a:p>
          <a:p>
            <a:pPr marL="0" marR="0" lvl="0" indent="0" algn="ctr" rtl="0">
              <a:spcBef>
                <a:spcPts val="0"/>
              </a:spcBef>
              <a:spcAft>
                <a:spcPts val="0"/>
              </a:spcAft>
              <a:buNone/>
            </a:pPr>
            <a:r>
              <a:rPr lang="en-US" sz="2800" b="1" i="0" u="none" strike="noStrike" cap="none" dirty="0">
                <a:solidFill>
                  <a:schemeClr val="dk1"/>
                </a:solidFill>
                <a:latin typeface="Calibri" panose="020F0502020204030204" pitchFamily="34" charset="0"/>
                <a:ea typeface="Candara"/>
                <a:cs typeface="Calibri" panose="020F0502020204030204" pitchFamily="34" charset="0"/>
                <a:sym typeface="Candara"/>
              </a:rPr>
              <a:t>Pearl (Team Leader) 2210990648</a:t>
            </a:r>
          </a:p>
          <a:p>
            <a:pPr marL="0" marR="0" lvl="0" indent="0" algn="ctr" rtl="0">
              <a:spcBef>
                <a:spcPts val="0"/>
              </a:spcBef>
              <a:spcAft>
                <a:spcPts val="0"/>
              </a:spcAft>
              <a:buNone/>
            </a:pPr>
            <a:r>
              <a:rPr lang="en-US" sz="2800" b="1" dirty="0">
                <a:solidFill>
                  <a:schemeClr val="dk1"/>
                </a:solidFill>
                <a:latin typeface="Calibri" panose="020F0502020204030204" pitchFamily="34" charset="0"/>
                <a:ea typeface="Candara"/>
                <a:cs typeface="Calibri" panose="020F0502020204030204" pitchFamily="34" charset="0"/>
                <a:sym typeface="Candara"/>
              </a:rPr>
              <a:t>Prachi Anand 2210990660</a:t>
            </a:r>
          </a:p>
          <a:p>
            <a:pPr marL="0" marR="0" lvl="0" indent="0" algn="ctr" rtl="0">
              <a:spcBef>
                <a:spcPts val="0"/>
              </a:spcBef>
              <a:spcAft>
                <a:spcPts val="0"/>
              </a:spcAft>
              <a:buNone/>
            </a:pPr>
            <a:r>
              <a:rPr lang="en-US" sz="2800" b="1" i="0" u="none" strike="noStrike" cap="none" dirty="0">
                <a:solidFill>
                  <a:schemeClr val="dk1"/>
                </a:solidFill>
                <a:latin typeface="Calibri" panose="020F0502020204030204" pitchFamily="34" charset="0"/>
                <a:ea typeface="Candara"/>
                <a:cs typeface="Calibri" panose="020F0502020204030204" pitchFamily="34" charset="0"/>
                <a:sym typeface="Candara"/>
              </a:rPr>
              <a:t>Prachi Malik 2210990661</a:t>
            </a:r>
            <a:endParaRPr sz="2800" b="1" i="0" u="none" strike="noStrike" cap="none" dirty="0">
              <a:solidFill>
                <a:schemeClr val="dk1"/>
              </a:solidFill>
              <a:latin typeface="Calibri" panose="020F0502020204030204" pitchFamily="34" charset="0"/>
              <a:ea typeface="Candara"/>
              <a:cs typeface="Calibri" panose="020F0502020204030204" pitchFamily="34" charset="0"/>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38200"/>
            <a:ext cx="8229600" cy="4796551"/>
          </a:xfrm>
        </p:spPr>
        <p:txBody>
          <a:bodyPr/>
          <a:lstStyle/>
          <a:p>
            <a:pPr marL="114300" indent="0" algn="just">
              <a:buNone/>
            </a:pPr>
            <a:r>
              <a:rPr lang="en-US" sz="2200" b="1" dirty="0"/>
              <a:t>2. CSS, or Cascading Style Sheets</a:t>
            </a:r>
            <a:r>
              <a:rPr lang="en-US" sz="2200" dirty="0"/>
              <a:t>, is a style sheet language used to describe the presentation and visual formatting of HTML and XML documents. It enables web developers to control the appearance of web pages, including layout, colors, fonts, spacing, and more.</a:t>
            </a:r>
          </a:p>
          <a:p>
            <a:pPr marL="114300" indent="0" algn="just">
              <a:buNone/>
            </a:pPr>
            <a:r>
              <a:rPr lang="en-US" sz="2200" dirty="0"/>
              <a:t>CSS works by associating style rules with HTML elements, specifying how those elements should be displayed in the browser.[13]</a:t>
            </a:r>
          </a:p>
          <a:p>
            <a:pPr marL="114300" indent="0" algn="just">
              <a:buNone/>
            </a:pPr>
            <a:endParaRPr lang="en-US" sz="2200" dirty="0"/>
          </a:p>
          <a:p>
            <a:pPr marL="114300" indent="0" algn="just">
              <a:buNone/>
            </a:pPr>
            <a:r>
              <a:rPr lang="en-US" sz="2200" b="1" dirty="0"/>
              <a:t>3. JavaScript</a:t>
            </a:r>
            <a:r>
              <a:rPr lang="en-US" sz="2200" dirty="0"/>
              <a:t> is a high-level, interpreted programming language primarily used for building dynamic and interactive web applications. It is one of the core technologies of web development, alongside HTML (Hypertext Markup Language) and CSS (Cascading Style Sheets).</a:t>
            </a:r>
          </a:p>
          <a:p>
            <a:pPr marL="114300" indent="0" algn="just">
              <a:buNone/>
            </a:pPr>
            <a:r>
              <a:rPr lang="en-US" sz="2200" dirty="0"/>
              <a:t>JavaScript allows developers to add interactivity, manipulate the content of web pages, respond to user actions, and dynamically update the page without requiring a full page reload. [14]</a:t>
            </a:r>
          </a:p>
          <a:p>
            <a:pPr marL="114300" indent="0" algn="just">
              <a:buNone/>
            </a:pPr>
            <a:endParaRPr lang="en-US" sz="2200" dirty="0"/>
          </a:p>
          <a:p>
            <a:endParaRPr lang="en-US" sz="2200" dirty="0"/>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Tree>
    <p:extLst>
      <p:ext uri="{BB962C8B-B14F-4D97-AF65-F5344CB8AC3E}">
        <p14:creationId xmlns:p14="http://schemas.microsoft.com/office/powerpoint/2010/main" val="1893439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Text Placeholder 2"/>
          <p:cNvSpPr>
            <a:spLocks noGrp="1"/>
          </p:cNvSpPr>
          <p:nvPr>
            <p:ph type="body" idx="1"/>
          </p:nvPr>
        </p:nvSpPr>
        <p:spPr>
          <a:xfrm>
            <a:off x="365760" y="1231673"/>
            <a:ext cx="8229600" cy="5124677"/>
          </a:xfrm>
        </p:spPr>
        <p:txBody>
          <a:bodyPr/>
          <a:lstStyle/>
          <a:p>
            <a:pPr marL="114300" indent="0" algn="just">
              <a:buNone/>
            </a:pPr>
            <a:r>
              <a:rPr lang="en-US" sz="1600" b="1" dirty="0"/>
              <a:t>Data Compilation:</a:t>
            </a:r>
            <a:r>
              <a:rPr lang="en-US" sz="1600" dirty="0"/>
              <a:t> Gather the Information and Store that into the form of arrays of JSON(JavaScript Object Notation) with the Source of the Images, Caption and Username of the Person who posted it.</a:t>
            </a:r>
            <a:endParaRPr lang="en-US" sz="1400" dirty="0"/>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a:xfrm>
            <a:off x="6553200" y="6151110"/>
            <a:ext cx="2133600" cy="570366"/>
          </a:xfrm>
        </p:spPr>
        <p:txBody>
          <a:bodyPr/>
          <a:lstStyle/>
          <a:p>
            <a:pPr marL="0" lvl="0" indent="0" algn="r" rtl="0">
              <a:spcBef>
                <a:spcPts val="0"/>
              </a:spcBef>
              <a:spcAft>
                <a:spcPts val="0"/>
              </a:spcAft>
              <a:buNone/>
            </a:pPr>
            <a:fld id="{00000000-1234-1234-1234-123412341234}" type="slidenum">
              <a:rPr lang="en-US" smtClean="0"/>
              <a:t>11</a:t>
            </a:fld>
            <a:endParaRPr lang="en-US" dirty="0"/>
          </a:p>
        </p:txBody>
      </p:sp>
      <p:pic>
        <p:nvPicPr>
          <p:cNvPr id="7" name="Picture 6">
            <a:extLst>
              <a:ext uri="{FF2B5EF4-FFF2-40B4-BE49-F238E27FC236}">
                <a16:creationId xmlns:a16="http://schemas.microsoft.com/office/drawing/2014/main" id="{03771380-6F19-5A6E-35D6-AC07F0EAE5E2}"/>
              </a:ext>
            </a:extLst>
          </p:cNvPr>
          <p:cNvPicPr>
            <a:picLocks noChangeAspect="1"/>
          </p:cNvPicPr>
          <p:nvPr/>
        </p:nvPicPr>
        <p:blipFill>
          <a:blip r:embed="rId2"/>
          <a:stretch>
            <a:fillRect/>
          </a:stretch>
        </p:blipFill>
        <p:spPr>
          <a:xfrm>
            <a:off x="1448265" y="2177500"/>
            <a:ext cx="6064590" cy="3580137"/>
          </a:xfrm>
          <a:prstGeom prst="rect">
            <a:avLst/>
          </a:prstGeom>
        </p:spPr>
      </p:pic>
      <p:sp>
        <p:nvSpPr>
          <p:cNvPr id="6" name="TextBox 5">
            <a:extLst>
              <a:ext uri="{FF2B5EF4-FFF2-40B4-BE49-F238E27FC236}">
                <a16:creationId xmlns:a16="http://schemas.microsoft.com/office/drawing/2014/main" id="{AEA2B794-655B-B12A-B28C-9E040A51B207}"/>
              </a:ext>
            </a:extLst>
          </p:cNvPr>
          <p:cNvSpPr txBox="1"/>
          <p:nvPr/>
        </p:nvSpPr>
        <p:spPr>
          <a:xfrm>
            <a:off x="3142090" y="5757637"/>
            <a:ext cx="2676939" cy="253916"/>
          </a:xfrm>
          <a:prstGeom prst="rect">
            <a:avLst/>
          </a:prstGeom>
          <a:noFill/>
        </p:spPr>
        <p:txBody>
          <a:bodyPr wrap="square" rtlCol="0">
            <a:spAutoFit/>
          </a:bodyPr>
          <a:lstStyle/>
          <a:p>
            <a:pPr algn="ctr"/>
            <a:r>
              <a:rPr lang="en-US" sz="1050" dirty="0"/>
              <a:t>Fig (1). Snapshot Of Data Compilation</a:t>
            </a:r>
          </a:p>
        </p:txBody>
      </p:sp>
    </p:spTree>
    <p:extLst>
      <p:ext uri="{BB962C8B-B14F-4D97-AF65-F5344CB8AC3E}">
        <p14:creationId xmlns:p14="http://schemas.microsoft.com/office/powerpoint/2010/main" val="3883273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Text Placeholder 2"/>
          <p:cNvSpPr>
            <a:spLocks noGrp="1"/>
          </p:cNvSpPr>
          <p:nvPr>
            <p:ph type="body" idx="1"/>
          </p:nvPr>
        </p:nvSpPr>
        <p:spPr/>
        <p:txBody>
          <a:bodyPr/>
          <a:lstStyle/>
          <a:p>
            <a:pPr marL="114300" indent="0">
              <a:buNone/>
            </a:pPr>
            <a:r>
              <a:rPr lang="en-US" sz="1600" b="1" dirty="0"/>
              <a:t>Randomizer: </a:t>
            </a:r>
            <a:r>
              <a:rPr lang="en-US" sz="1600" dirty="0"/>
              <a:t>It Creates an array of the size of the data to be displayed on the Feed. It creates a random unique elements array and stores that into an array</a:t>
            </a:r>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pic>
        <p:nvPicPr>
          <p:cNvPr id="8" name="Picture 7">
            <a:extLst>
              <a:ext uri="{FF2B5EF4-FFF2-40B4-BE49-F238E27FC236}">
                <a16:creationId xmlns:a16="http://schemas.microsoft.com/office/drawing/2014/main" id="{D4C0E11A-E64D-A9D7-CF34-238944A57A54}"/>
              </a:ext>
            </a:extLst>
          </p:cNvPr>
          <p:cNvPicPr>
            <a:picLocks noChangeAspect="1"/>
          </p:cNvPicPr>
          <p:nvPr/>
        </p:nvPicPr>
        <p:blipFill>
          <a:blip r:embed="rId2"/>
          <a:stretch>
            <a:fillRect/>
          </a:stretch>
        </p:blipFill>
        <p:spPr>
          <a:xfrm>
            <a:off x="1310951" y="2182523"/>
            <a:ext cx="6522098" cy="3546640"/>
          </a:xfrm>
          <a:prstGeom prst="rect">
            <a:avLst/>
          </a:prstGeom>
        </p:spPr>
      </p:pic>
      <p:sp>
        <p:nvSpPr>
          <p:cNvPr id="7" name="TextBox 6">
            <a:extLst>
              <a:ext uri="{FF2B5EF4-FFF2-40B4-BE49-F238E27FC236}">
                <a16:creationId xmlns:a16="http://schemas.microsoft.com/office/drawing/2014/main" id="{1ADA0B0B-1C70-D6D6-2885-3F732F7875B0}"/>
              </a:ext>
            </a:extLst>
          </p:cNvPr>
          <p:cNvSpPr txBox="1"/>
          <p:nvPr/>
        </p:nvSpPr>
        <p:spPr>
          <a:xfrm>
            <a:off x="2286000" y="5720153"/>
            <a:ext cx="4572000" cy="261610"/>
          </a:xfrm>
          <a:prstGeom prst="rect">
            <a:avLst/>
          </a:prstGeom>
          <a:noFill/>
        </p:spPr>
        <p:txBody>
          <a:bodyPr wrap="square">
            <a:spAutoFit/>
          </a:bodyPr>
          <a:lstStyle/>
          <a:p>
            <a:pPr algn="ctr"/>
            <a:r>
              <a:rPr lang="en-US" sz="1050" dirty="0"/>
              <a:t>Fig (2). Snapshot Of Randomizer</a:t>
            </a:r>
          </a:p>
        </p:txBody>
      </p:sp>
    </p:spTree>
    <p:extLst>
      <p:ext uri="{BB962C8B-B14F-4D97-AF65-F5344CB8AC3E}">
        <p14:creationId xmlns:p14="http://schemas.microsoft.com/office/powerpoint/2010/main" val="371229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Text Placeholder 2"/>
          <p:cNvSpPr>
            <a:spLocks noGrp="1"/>
          </p:cNvSpPr>
          <p:nvPr>
            <p:ph type="body" idx="1"/>
          </p:nvPr>
        </p:nvSpPr>
        <p:spPr/>
        <p:txBody>
          <a:bodyPr/>
          <a:lstStyle/>
          <a:p>
            <a:pPr marL="114300" indent="0" algn="just">
              <a:buNone/>
            </a:pPr>
            <a:r>
              <a:rPr lang="en-US" sz="1600" b="1" dirty="0"/>
              <a:t>Generating Cards: </a:t>
            </a:r>
            <a:r>
              <a:rPr lang="en-US" sz="1600" dirty="0"/>
              <a:t>This creates the Cards on the Webpage using DOM (Document Object Model) Manipulation. It access the Data from the Database in this case, Array of JSON and access their Images Sources, Caption and User who sent that. And Renders it.</a:t>
            </a:r>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pic>
        <p:nvPicPr>
          <p:cNvPr id="10" name="Picture 9">
            <a:extLst>
              <a:ext uri="{FF2B5EF4-FFF2-40B4-BE49-F238E27FC236}">
                <a16:creationId xmlns:a16="http://schemas.microsoft.com/office/drawing/2014/main" id="{1300269C-208F-81EB-A80D-FCF796ABF7B5}"/>
              </a:ext>
            </a:extLst>
          </p:cNvPr>
          <p:cNvPicPr>
            <a:picLocks noChangeAspect="1"/>
          </p:cNvPicPr>
          <p:nvPr/>
        </p:nvPicPr>
        <p:blipFill>
          <a:blip r:embed="rId2"/>
          <a:stretch>
            <a:fillRect/>
          </a:stretch>
        </p:blipFill>
        <p:spPr>
          <a:xfrm>
            <a:off x="930728" y="2275780"/>
            <a:ext cx="7282543" cy="3946020"/>
          </a:xfrm>
          <a:prstGeom prst="rect">
            <a:avLst/>
          </a:prstGeom>
        </p:spPr>
      </p:pic>
      <p:sp>
        <p:nvSpPr>
          <p:cNvPr id="7" name="TextBox 6">
            <a:extLst>
              <a:ext uri="{FF2B5EF4-FFF2-40B4-BE49-F238E27FC236}">
                <a16:creationId xmlns:a16="http://schemas.microsoft.com/office/drawing/2014/main" id="{D47A78EC-017D-4EEC-5777-5C48E48187D9}"/>
              </a:ext>
            </a:extLst>
          </p:cNvPr>
          <p:cNvSpPr txBox="1"/>
          <p:nvPr/>
        </p:nvSpPr>
        <p:spPr>
          <a:xfrm>
            <a:off x="2286000" y="6221800"/>
            <a:ext cx="4572000" cy="261610"/>
          </a:xfrm>
          <a:prstGeom prst="rect">
            <a:avLst/>
          </a:prstGeom>
          <a:noFill/>
        </p:spPr>
        <p:txBody>
          <a:bodyPr wrap="square">
            <a:spAutoFit/>
          </a:bodyPr>
          <a:lstStyle/>
          <a:p>
            <a:pPr algn="ctr"/>
            <a:r>
              <a:rPr lang="en-US" sz="1050" dirty="0"/>
              <a:t>Fig (3). Snapshot Of Generating Cards</a:t>
            </a:r>
          </a:p>
        </p:txBody>
      </p:sp>
    </p:spTree>
    <p:extLst>
      <p:ext uri="{BB962C8B-B14F-4D97-AF65-F5344CB8AC3E}">
        <p14:creationId xmlns:p14="http://schemas.microsoft.com/office/powerpoint/2010/main" val="2645258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pic>
        <p:nvPicPr>
          <p:cNvPr id="7" name="Picture 6">
            <a:extLst>
              <a:ext uri="{FF2B5EF4-FFF2-40B4-BE49-F238E27FC236}">
                <a16:creationId xmlns:a16="http://schemas.microsoft.com/office/drawing/2014/main" id="{2741D653-8E06-13DF-6FE3-1F8B120D404E}"/>
              </a:ext>
            </a:extLst>
          </p:cNvPr>
          <p:cNvPicPr>
            <a:picLocks noChangeAspect="1"/>
          </p:cNvPicPr>
          <p:nvPr/>
        </p:nvPicPr>
        <p:blipFill>
          <a:blip r:embed="rId2"/>
          <a:stretch>
            <a:fillRect/>
          </a:stretch>
        </p:blipFill>
        <p:spPr>
          <a:xfrm>
            <a:off x="3128889" y="874643"/>
            <a:ext cx="2886222" cy="5777948"/>
          </a:xfrm>
          <a:prstGeom prst="rect">
            <a:avLst/>
          </a:prstGeom>
        </p:spPr>
      </p:pic>
    </p:spTree>
    <p:extLst>
      <p:ext uri="{BB962C8B-B14F-4D97-AF65-F5344CB8AC3E}">
        <p14:creationId xmlns:p14="http://schemas.microsoft.com/office/powerpoint/2010/main" val="2972645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107980A-B0AA-2682-8800-5695F75B3E2D}"/>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E4D3F3C4-7062-54F0-6139-3339BC6A7A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pic>
        <p:nvPicPr>
          <p:cNvPr id="9" name="Picture 8">
            <a:extLst>
              <a:ext uri="{FF2B5EF4-FFF2-40B4-BE49-F238E27FC236}">
                <a16:creationId xmlns:a16="http://schemas.microsoft.com/office/drawing/2014/main" id="{18D7EBD0-BD3A-CDE2-0064-C1C35D8C8831}"/>
              </a:ext>
            </a:extLst>
          </p:cNvPr>
          <p:cNvPicPr>
            <a:picLocks noChangeAspect="1"/>
          </p:cNvPicPr>
          <p:nvPr/>
        </p:nvPicPr>
        <p:blipFill>
          <a:blip r:embed="rId2"/>
          <a:stretch>
            <a:fillRect/>
          </a:stretch>
        </p:blipFill>
        <p:spPr>
          <a:xfrm>
            <a:off x="3034570" y="838200"/>
            <a:ext cx="3074859" cy="5751443"/>
          </a:xfrm>
          <a:prstGeom prst="rect">
            <a:avLst/>
          </a:prstGeom>
        </p:spPr>
      </p:pic>
    </p:spTree>
    <p:extLst>
      <p:ext uri="{BB962C8B-B14F-4D97-AF65-F5344CB8AC3E}">
        <p14:creationId xmlns:p14="http://schemas.microsoft.com/office/powerpoint/2010/main" val="2670027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Text Placeholder 2"/>
          <p:cNvSpPr>
            <a:spLocks noGrp="1"/>
          </p:cNvSpPr>
          <p:nvPr>
            <p:ph type="body" idx="1"/>
          </p:nvPr>
        </p:nvSpPr>
        <p:spPr/>
        <p:txBody>
          <a:bodyPr/>
          <a:lstStyle/>
          <a:p>
            <a:pPr marL="114300" indent="-114300">
              <a:buNone/>
            </a:pPr>
            <a:r>
              <a:rPr lang="en-US" sz="2000" dirty="0"/>
              <a:t>Feed of the Website:</a:t>
            </a:r>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pic>
        <p:nvPicPr>
          <p:cNvPr id="7" name="Picture 6">
            <a:extLst>
              <a:ext uri="{FF2B5EF4-FFF2-40B4-BE49-F238E27FC236}">
                <a16:creationId xmlns:a16="http://schemas.microsoft.com/office/drawing/2014/main" id="{393C4B5D-7CCA-E8F0-6B1B-36C6CFF18E7F}"/>
              </a:ext>
            </a:extLst>
          </p:cNvPr>
          <p:cNvPicPr>
            <a:picLocks noChangeAspect="1"/>
          </p:cNvPicPr>
          <p:nvPr/>
        </p:nvPicPr>
        <p:blipFill>
          <a:blip r:embed="rId2"/>
          <a:stretch>
            <a:fillRect/>
          </a:stretch>
        </p:blipFill>
        <p:spPr>
          <a:xfrm>
            <a:off x="457200" y="1826364"/>
            <a:ext cx="8229600" cy="3863581"/>
          </a:xfrm>
          <a:prstGeom prst="rect">
            <a:avLst/>
          </a:prstGeom>
        </p:spPr>
      </p:pic>
      <p:sp>
        <p:nvSpPr>
          <p:cNvPr id="8" name="TextBox 7">
            <a:extLst>
              <a:ext uri="{FF2B5EF4-FFF2-40B4-BE49-F238E27FC236}">
                <a16:creationId xmlns:a16="http://schemas.microsoft.com/office/drawing/2014/main" id="{FE4DCB29-D77D-C6CB-2513-C46257FC9262}"/>
              </a:ext>
            </a:extLst>
          </p:cNvPr>
          <p:cNvSpPr txBox="1"/>
          <p:nvPr/>
        </p:nvSpPr>
        <p:spPr>
          <a:xfrm>
            <a:off x="2286000" y="5693595"/>
            <a:ext cx="4572000" cy="261610"/>
          </a:xfrm>
          <a:prstGeom prst="rect">
            <a:avLst/>
          </a:prstGeom>
          <a:noFill/>
        </p:spPr>
        <p:txBody>
          <a:bodyPr wrap="square">
            <a:spAutoFit/>
          </a:bodyPr>
          <a:lstStyle/>
          <a:p>
            <a:pPr algn="ctr"/>
            <a:r>
              <a:rPr lang="en-US" sz="1050" dirty="0"/>
              <a:t>Fig (4). Result Feed Of Website</a:t>
            </a:r>
          </a:p>
        </p:txBody>
      </p:sp>
    </p:spTree>
    <p:extLst>
      <p:ext uri="{BB962C8B-B14F-4D97-AF65-F5344CB8AC3E}">
        <p14:creationId xmlns:p14="http://schemas.microsoft.com/office/powerpoint/2010/main" val="1367985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Code(Screenshots)</a:t>
            </a:r>
          </a:p>
        </p:txBody>
      </p:sp>
      <p:sp>
        <p:nvSpPr>
          <p:cNvPr id="3" name="Text Placeholder 2"/>
          <p:cNvSpPr>
            <a:spLocks noGrp="1"/>
          </p:cNvSpPr>
          <p:nvPr>
            <p:ph type="body" idx="1"/>
          </p:nvPr>
        </p:nvSpPr>
        <p:spPr>
          <a:xfrm>
            <a:off x="457200" y="1166018"/>
            <a:ext cx="8229600" cy="4525963"/>
          </a:xfrm>
        </p:spPr>
        <p:txBody>
          <a:bodyPr/>
          <a:lstStyle/>
          <a:p>
            <a:pPr marL="114300" indent="0">
              <a:buNone/>
            </a:pPr>
            <a:r>
              <a:rPr lang="en-US" sz="2000" dirty="0"/>
              <a:t>Feed’s HTML:</a:t>
            </a:r>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pic>
        <p:nvPicPr>
          <p:cNvPr id="7" name="Picture 6">
            <a:extLst>
              <a:ext uri="{FF2B5EF4-FFF2-40B4-BE49-F238E27FC236}">
                <a16:creationId xmlns:a16="http://schemas.microsoft.com/office/drawing/2014/main" id="{817FCD8E-385D-3E2F-BF1E-ADBA47A0BF8A}"/>
              </a:ext>
            </a:extLst>
          </p:cNvPr>
          <p:cNvPicPr>
            <a:picLocks noChangeAspect="1"/>
          </p:cNvPicPr>
          <p:nvPr/>
        </p:nvPicPr>
        <p:blipFill>
          <a:blip r:embed="rId2"/>
          <a:stretch>
            <a:fillRect/>
          </a:stretch>
        </p:blipFill>
        <p:spPr>
          <a:xfrm>
            <a:off x="640335" y="1698317"/>
            <a:ext cx="7863327" cy="3685887"/>
          </a:xfrm>
          <a:prstGeom prst="rect">
            <a:avLst/>
          </a:prstGeom>
        </p:spPr>
      </p:pic>
      <p:sp>
        <p:nvSpPr>
          <p:cNvPr id="8" name="TextBox 7">
            <a:extLst>
              <a:ext uri="{FF2B5EF4-FFF2-40B4-BE49-F238E27FC236}">
                <a16:creationId xmlns:a16="http://schemas.microsoft.com/office/drawing/2014/main" id="{74CA173D-34E8-62E6-EE7C-22469B70741F}"/>
              </a:ext>
            </a:extLst>
          </p:cNvPr>
          <p:cNvSpPr txBox="1"/>
          <p:nvPr/>
        </p:nvSpPr>
        <p:spPr>
          <a:xfrm>
            <a:off x="2285999" y="5384204"/>
            <a:ext cx="4572000" cy="261610"/>
          </a:xfrm>
          <a:prstGeom prst="rect">
            <a:avLst/>
          </a:prstGeom>
          <a:noFill/>
        </p:spPr>
        <p:txBody>
          <a:bodyPr wrap="square">
            <a:spAutoFit/>
          </a:bodyPr>
          <a:lstStyle/>
          <a:p>
            <a:pPr algn="ctr"/>
            <a:r>
              <a:rPr lang="en-US" sz="1050" dirty="0"/>
              <a:t>Fig (5). HTML Of Result Field</a:t>
            </a:r>
          </a:p>
        </p:txBody>
      </p:sp>
    </p:spTree>
    <p:extLst>
      <p:ext uri="{BB962C8B-B14F-4D97-AF65-F5344CB8AC3E}">
        <p14:creationId xmlns:p14="http://schemas.microsoft.com/office/powerpoint/2010/main" val="2918025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Code(Screenshots)</a:t>
            </a:r>
          </a:p>
        </p:txBody>
      </p:sp>
      <p:sp>
        <p:nvSpPr>
          <p:cNvPr id="3" name="Text Placeholder 2"/>
          <p:cNvSpPr>
            <a:spLocks noGrp="1"/>
          </p:cNvSpPr>
          <p:nvPr>
            <p:ph type="body" idx="1"/>
          </p:nvPr>
        </p:nvSpPr>
        <p:spPr>
          <a:xfrm>
            <a:off x="457200" y="995858"/>
            <a:ext cx="8229600" cy="4525963"/>
          </a:xfrm>
        </p:spPr>
        <p:txBody>
          <a:bodyPr/>
          <a:lstStyle/>
          <a:p>
            <a:pPr marL="114300" indent="0">
              <a:buNone/>
            </a:pPr>
            <a:r>
              <a:rPr lang="en-US" sz="2000" dirty="0"/>
              <a:t>Feed’s CSS:</a:t>
            </a:r>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pic>
        <p:nvPicPr>
          <p:cNvPr id="8" name="Picture 7">
            <a:extLst>
              <a:ext uri="{FF2B5EF4-FFF2-40B4-BE49-F238E27FC236}">
                <a16:creationId xmlns:a16="http://schemas.microsoft.com/office/drawing/2014/main" id="{DC6E7E55-0C98-352E-A611-EF38B2472D8D}"/>
              </a:ext>
            </a:extLst>
          </p:cNvPr>
          <p:cNvPicPr>
            <a:picLocks noChangeAspect="1"/>
          </p:cNvPicPr>
          <p:nvPr/>
        </p:nvPicPr>
        <p:blipFill>
          <a:blip r:embed="rId2"/>
          <a:stretch>
            <a:fillRect/>
          </a:stretch>
        </p:blipFill>
        <p:spPr>
          <a:xfrm>
            <a:off x="732453" y="1429773"/>
            <a:ext cx="7679094" cy="4683621"/>
          </a:xfrm>
          <a:prstGeom prst="rect">
            <a:avLst/>
          </a:prstGeom>
        </p:spPr>
      </p:pic>
      <p:sp>
        <p:nvSpPr>
          <p:cNvPr id="7" name="TextBox 6">
            <a:extLst>
              <a:ext uri="{FF2B5EF4-FFF2-40B4-BE49-F238E27FC236}">
                <a16:creationId xmlns:a16="http://schemas.microsoft.com/office/drawing/2014/main" id="{2B4248A5-8C78-1370-D8B8-0B52A12D495B}"/>
              </a:ext>
            </a:extLst>
          </p:cNvPr>
          <p:cNvSpPr txBox="1"/>
          <p:nvPr/>
        </p:nvSpPr>
        <p:spPr>
          <a:xfrm>
            <a:off x="2286000" y="6080984"/>
            <a:ext cx="4572000" cy="261610"/>
          </a:xfrm>
          <a:prstGeom prst="rect">
            <a:avLst/>
          </a:prstGeom>
          <a:noFill/>
        </p:spPr>
        <p:txBody>
          <a:bodyPr wrap="square">
            <a:spAutoFit/>
          </a:bodyPr>
          <a:lstStyle/>
          <a:p>
            <a:pPr algn="ctr"/>
            <a:r>
              <a:rPr lang="en-US" sz="1050" dirty="0"/>
              <a:t>Fig (6). CSS of Result Feed </a:t>
            </a:r>
          </a:p>
        </p:txBody>
      </p:sp>
    </p:spTree>
    <p:extLst>
      <p:ext uri="{BB962C8B-B14F-4D97-AF65-F5344CB8AC3E}">
        <p14:creationId xmlns:p14="http://schemas.microsoft.com/office/powerpoint/2010/main" val="3730660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Code(Screenshots)</a:t>
            </a:r>
          </a:p>
        </p:txBody>
      </p:sp>
      <p:sp>
        <p:nvSpPr>
          <p:cNvPr id="3" name="Text Placeholder 2"/>
          <p:cNvSpPr>
            <a:spLocks noGrp="1"/>
          </p:cNvSpPr>
          <p:nvPr>
            <p:ph type="body" idx="1"/>
          </p:nvPr>
        </p:nvSpPr>
        <p:spPr>
          <a:xfrm>
            <a:off x="457200" y="936314"/>
            <a:ext cx="8229600" cy="4525963"/>
          </a:xfrm>
        </p:spPr>
        <p:txBody>
          <a:bodyPr/>
          <a:lstStyle/>
          <a:p>
            <a:pPr marL="0" indent="0">
              <a:buNone/>
            </a:pPr>
            <a:r>
              <a:rPr lang="en-US" sz="2000" dirty="0"/>
              <a:t>Feed’s JS:</a:t>
            </a:r>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pic>
        <p:nvPicPr>
          <p:cNvPr id="7" name="Picture 6">
            <a:extLst>
              <a:ext uri="{FF2B5EF4-FFF2-40B4-BE49-F238E27FC236}">
                <a16:creationId xmlns:a16="http://schemas.microsoft.com/office/drawing/2014/main" id="{912660DE-2066-64BF-128C-3A403439BF82}"/>
              </a:ext>
            </a:extLst>
          </p:cNvPr>
          <p:cNvPicPr>
            <a:picLocks noChangeAspect="1"/>
          </p:cNvPicPr>
          <p:nvPr/>
        </p:nvPicPr>
        <p:blipFill>
          <a:blip r:embed="rId2"/>
          <a:stretch>
            <a:fillRect/>
          </a:stretch>
        </p:blipFill>
        <p:spPr>
          <a:xfrm>
            <a:off x="545341" y="1410049"/>
            <a:ext cx="8053317" cy="4374451"/>
          </a:xfrm>
          <a:prstGeom prst="rect">
            <a:avLst/>
          </a:prstGeom>
        </p:spPr>
      </p:pic>
      <p:sp>
        <p:nvSpPr>
          <p:cNvPr id="8" name="TextBox 7">
            <a:extLst>
              <a:ext uri="{FF2B5EF4-FFF2-40B4-BE49-F238E27FC236}">
                <a16:creationId xmlns:a16="http://schemas.microsoft.com/office/drawing/2014/main" id="{5E6A2627-0539-04E6-8D79-4B873E403236}"/>
              </a:ext>
            </a:extLst>
          </p:cNvPr>
          <p:cNvSpPr txBox="1"/>
          <p:nvPr/>
        </p:nvSpPr>
        <p:spPr>
          <a:xfrm>
            <a:off x="2285999" y="5755425"/>
            <a:ext cx="4572000" cy="261610"/>
          </a:xfrm>
          <a:prstGeom prst="rect">
            <a:avLst/>
          </a:prstGeom>
          <a:noFill/>
        </p:spPr>
        <p:txBody>
          <a:bodyPr wrap="square">
            <a:spAutoFit/>
          </a:bodyPr>
          <a:lstStyle/>
          <a:p>
            <a:pPr algn="ctr"/>
            <a:r>
              <a:rPr lang="en-US" sz="1050" dirty="0"/>
              <a:t>Fig (7). JavaScript Of Result Feed </a:t>
            </a:r>
          </a:p>
        </p:txBody>
      </p:sp>
    </p:spTree>
    <p:extLst>
      <p:ext uri="{BB962C8B-B14F-4D97-AF65-F5344CB8AC3E}">
        <p14:creationId xmlns:p14="http://schemas.microsoft.com/office/powerpoint/2010/main" val="69496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838200"/>
            <a:ext cx="8229600" cy="5357327"/>
          </a:xfrm>
        </p:spPr>
        <p:txBody>
          <a:bodyPr/>
          <a:lstStyle/>
          <a:p>
            <a:r>
              <a:rPr lang="en-IN" dirty="0"/>
              <a:t>Objective</a:t>
            </a:r>
          </a:p>
          <a:p>
            <a:r>
              <a:rPr lang="en-IN" dirty="0"/>
              <a:t>Introduction</a:t>
            </a:r>
          </a:p>
          <a:p>
            <a:r>
              <a:rPr lang="en-IN" dirty="0"/>
              <a:t>Methodology, Approach &amp; Techniques</a:t>
            </a:r>
          </a:p>
          <a:p>
            <a:r>
              <a:rPr lang="en-IN" dirty="0"/>
              <a:t>Algorithm</a:t>
            </a:r>
          </a:p>
          <a:p>
            <a:r>
              <a:rPr lang="en-IN" dirty="0"/>
              <a:t>Flow Chart</a:t>
            </a:r>
          </a:p>
          <a:p>
            <a:r>
              <a:rPr lang="en-IN" dirty="0"/>
              <a:t>Result </a:t>
            </a:r>
          </a:p>
          <a:p>
            <a:r>
              <a:rPr lang="en-IN" dirty="0"/>
              <a:t>Source Code (Screenshots)</a:t>
            </a:r>
          </a:p>
          <a:p>
            <a:r>
              <a:rPr lang="en-IN" dirty="0"/>
              <a:t>Conclusion</a:t>
            </a:r>
          </a:p>
          <a:p>
            <a:r>
              <a:rPr lang="en-IN" dirty="0"/>
              <a:t>Reference</a:t>
            </a:r>
          </a:p>
          <a:p>
            <a:endParaRPr lang="en-IN" dirty="0"/>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41215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Code(Screenshots)</a:t>
            </a:r>
          </a:p>
        </p:txBody>
      </p:sp>
      <p:sp>
        <p:nvSpPr>
          <p:cNvPr id="3" name="Text Placeholder 2"/>
          <p:cNvSpPr>
            <a:spLocks noGrp="1"/>
          </p:cNvSpPr>
          <p:nvPr>
            <p:ph type="body" idx="1"/>
          </p:nvPr>
        </p:nvSpPr>
        <p:spPr>
          <a:xfrm>
            <a:off x="410545" y="952371"/>
            <a:ext cx="8229600" cy="4525963"/>
          </a:xfrm>
        </p:spPr>
        <p:txBody>
          <a:bodyPr/>
          <a:lstStyle/>
          <a:p>
            <a:pPr marL="114300" indent="0">
              <a:buNone/>
            </a:pPr>
            <a:r>
              <a:rPr lang="en-US" sz="2000" dirty="0"/>
              <a:t>Home Page's HTML:</a:t>
            </a:r>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pic>
        <p:nvPicPr>
          <p:cNvPr id="8" name="Picture 7">
            <a:extLst>
              <a:ext uri="{FF2B5EF4-FFF2-40B4-BE49-F238E27FC236}">
                <a16:creationId xmlns:a16="http://schemas.microsoft.com/office/drawing/2014/main" id="{1199CFB3-5F36-BC8D-8044-0145D972CEE4}"/>
              </a:ext>
            </a:extLst>
          </p:cNvPr>
          <p:cNvPicPr>
            <a:picLocks noChangeAspect="1"/>
          </p:cNvPicPr>
          <p:nvPr/>
        </p:nvPicPr>
        <p:blipFill>
          <a:blip r:embed="rId2"/>
          <a:stretch>
            <a:fillRect/>
          </a:stretch>
        </p:blipFill>
        <p:spPr>
          <a:xfrm>
            <a:off x="630797" y="1371529"/>
            <a:ext cx="7882406" cy="4631997"/>
          </a:xfrm>
          <a:prstGeom prst="rect">
            <a:avLst/>
          </a:prstGeom>
        </p:spPr>
      </p:pic>
      <p:sp>
        <p:nvSpPr>
          <p:cNvPr id="7" name="TextBox 6">
            <a:extLst>
              <a:ext uri="{FF2B5EF4-FFF2-40B4-BE49-F238E27FC236}">
                <a16:creationId xmlns:a16="http://schemas.microsoft.com/office/drawing/2014/main" id="{19854EA9-26B1-D999-EAAD-36EAF111F227}"/>
              </a:ext>
            </a:extLst>
          </p:cNvPr>
          <p:cNvSpPr txBox="1"/>
          <p:nvPr/>
        </p:nvSpPr>
        <p:spPr>
          <a:xfrm>
            <a:off x="2286000" y="6011663"/>
            <a:ext cx="4572000" cy="261610"/>
          </a:xfrm>
          <a:prstGeom prst="rect">
            <a:avLst/>
          </a:prstGeom>
          <a:noFill/>
        </p:spPr>
        <p:txBody>
          <a:bodyPr wrap="square">
            <a:spAutoFit/>
          </a:bodyPr>
          <a:lstStyle/>
          <a:p>
            <a:pPr algn="ctr"/>
            <a:r>
              <a:rPr lang="en-US" sz="1050" dirty="0"/>
              <a:t>Fig (8). HTML OF Home Page </a:t>
            </a:r>
          </a:p>
        </p:txBody>
      </p:sp>
    </p:spTree>
    <p:extLst>
      <p:ext uri="{BB962C8B-B14F-4D97-AF65-F5344CB8AC3E}">
        <p14:creationId xmlns:p14="http://schemas.microsoft.com/office/powerpoint/2010/main" val="1152143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Code(Screenshots)</a:t>
            </a:r>
          </a:p>
        </p:txBody>
      </p:sp>
      <p:sp>
        <p:nvSpPr>
          <p:cNvPr id="3" name="Text Placeholder 2"/>
          <p:cNvSpPr>
            <a:spLocks noGrp="1"/>
          </p:cNvSpPr>
          <p:nvPr>
            <p:ph type="body" idx="1"/>
          </p:nvPr>
        </p:nvSpPr>
        <p:spPr>
          <a:xfrm>
            <a:off x="457200" y="958401"/>
            <a:ext cx="8229600" cy="4525963"/>
          </a:xfrm>
        </p:spPr>
        <p:txBody>
          <a:bodyPr/>
          <a:lstStyle/>
          <a:p>
            <a:pPr marL="114300" indent="0">
              <a:buNone/>
            </a:pPr>
            <a:r>
              <a:rPr lang="en-US" sz="2000" dirty="0"/>
              <a:t>Homepage's CSS:</a:t>
            </a:r>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pic>
        <p:nvPicPr>
          <p:cNvPr id="7" name="Picture 6">
            <a:extLst>
              <a:ext uri="{FF2B5EF4-FFF2-40B4-BE49-F238E27FC236}">
                <a16:creationId xmlns:a16="http://schemas.microsoft.com/office/drawing/2014/main" id="{02D6B540-B7F6-8E2B-3E8F-6FC737C0B562}"/>
              </a:ext>
            </a:extLst>
          </p:cNvPr>
          <p:cNvPicPr>
            <a:picLocks noChangeAspect="1"/>
          </p:cNvPicPr>
          <p:nvPr/>
        </p:nvPicPr>
        <p:blipFill rotWithShape="1">
          <a:blip r:embed="rId2"/>
          <a:srcRect b="15907"/>
          <a:stretch/>
        </p:blipFill>
        <p:spPr>
          <a:xfrm>
            <a:off x="625150" y="1425344"/>
            <a:ext cx="7697755" cy="4525963"/>
          </a:xfrm>
          <a:prstGeom prst="rect">
            <a:avLst/>
          </a:prstGeom>
        </p:spPr>
      </p:pic>
      <p:sp>
        <p:nvSpPr>
          <p:cNvPr id="8" name="TextBox 7">
            <a:extLst>
              <a:ext uri="{FF2B5EF4-FFF2-40B4-BE49-F238E27FC236}">
                <a16:creationId xmlns:a16="http://schemas.microsoft.com/office/drawing/2014/main" id="{B5AF6B6E-3F37-9FB8-61E6-D85DEC155262}"/>
              </a:ext>
            </a:extLst>
          </p:cNvPr>
          <p:cNvSpPr txBox="1"/>
          <p:nvPr/>
        </p:nvSpPr>
        <p:spPr>
          <a:xfrm>
            <a:off x="2188027" y="5951307"/>
            <a:ext cx="4572000" cy="261610"/>
          </a:xfrm>
          <a:prstGeom prst="rect">
            <a:avLst/>
          </a:prstGeom>
          <a:noFill/>
        </p:spPr>
        <p:txBody>
          <a:bodyPr wrap="square">
            <a:spAutoFit/>
          </a:bodyPr>
          <a:lstStyle/>
          <a:p>
            <a:pPr algn="ctr"/>
            <a:r>
              <a:rPr lang="en-US" sz="1050" dirty="0"/>
              <a:t>Fig (9). CSS Of Home Page </a:t>
            </a:r>
          </a:p>
        </p:txBody>
      </p:sp>
    </p:spTree>
    <p:extLst>
      <p:ext uri="{BB962C8B-B14F-4D97-AF65-F5344CB8AC3E}">
        <p14:creationId xmlns:p14="http://schemas.microsoft.com/office/powerpoint/2010/main" val="2871546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Code(Screenshots)</a:t>
            </a:r>
          </a:p>
        </p:txBody>
      </p:sp>
      <p:sp>
        <p:nvSpPr>
          <p:cNvPr id="3" name="Text Placeholder 2"/>
          <p:cNvSpPr>
            <a:spLocks noGrp="1"/>
          </p:cNvSpPr>
          <p:nvPr>
            <p:ph type="body" idx="1"/>
          </p:nvPr>
        </p:nvSpPr>
        <p:spPr>
          <a:xfrm>
            <a:off x="457200" y="940731"/>
            <a:ext cx="8229600" cy="4525963"/>
          </a:xfrm>
        </p:spPr>
        <p:txBody>
          <a:bodyPr/>
          <a:lstStyle/>
          <a:p>
            <a:pPr marL="114300" indent="0">
              <a:buNone/>
            </a:pPr>
            <a:r>
              <a:rPr lang="en-US" sz="2000" dirty="0"/>
              <a:t>Homepage's JS</a:t>
            </a:r>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dirty="0"/>
          </a:p>
        </p:txBody>
      </p:sp>
      <p:pic>
        <p:nvPicPr>
          <p:cNvPr id="8" name="Picture 7">
            <a:extLst>
              <a:ext uri="{FF2B5EF4-FFF2-40B4-BE49-F238E27FC236}">
                <a16:creationId xmlns:a16="http://schemas.microsoft.com/office/drawing/2014/main" id="{286C3091-A9F8-AA37-285F-C456774E2F08}"/>
              </a:ext>
            </a:extLst>
          </p:cNvPr>
          <p:cNvPicPr>
            <a:picLocks noChangeAspect="1"/>
          </p:cNvPicPr>
          <p:nvPr/>
        </p:nvPicPr>
        <p:blipFill rotWithShape="1">
          <a:blip r:embed="rId2"/>
          <a:srcRect r="14830" b="6627"/>
          <a:stretch/>
        </p:blipFill>
        <p:spPr>
          <a:xfrm>
            <a:off x="678024" y="1391306"/>
            <a:ext cx="7787951" cy="4525963"/>
          </a:xfrm>
          <a:prstGeom prst="rect">
            <a:avLst/>
          </a:prstGeom>
        </p:spPr>
      </p:pic>
      <p:sp>
        <p:nvSpPr>
          <p:cNvPr id="7" name="TextBox 6">
            <a:extLst>
              <a:ext uri="{FF2B5EF4-FFF2-40B4-BE49-F238E27FC236}">
                <a16:creationId xmlns:a16="http://schemas.microsoft.com/office/drawing/2014/main" id="{D6A1AD2C-A527-25BD-6F37-7C9262E5165B}"/>
              </a:ext>
            </a:extLst>
          </p:cNvPr>
          <p:cNvSpPr txBox="1"/>
          <p:nvPr/>
        </p:nvSpPr>
        <p:spPr>
          <a:xfrm>
            <a:off x="2285999" y="5917269"/>
            <a:ext cx="4572000" cy="261610"/>
          </a:xfrm>
          <a:prstGeom prst="rect">
            <a:avLst/>
          </a:prstGeom>
          <a:noFill/>
        </p:spPr>
        <p:txBody>
          <a:bodyPr wrap="square">
            <a:spAutoFit/>
          </a:bodyPr>
          <a:lstStyle/>
          <a:p>
            <a:pPr algn="ctr"/>
            <a:r>
              <a:rPr lang="en-US" sz="1050" dirty="0"/>
              <a:t>Fig (10). JavaScript Of Home Page</a:t>
            </a:r>
          </a:p>
        </p:txBody>
      </p:sp>
    </p:spTree>
    <p:extLst>
      <p:ext uri="{BB962C8B-B14F-4D97-AF65-F5344CB8AC3E}">
        <p14:creationId xmlns:p14="http://schemas.microsoft.com/office/powerpoint/2010/main" val="151607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114300" indent="0" algn="just">
              <a:buNone/>
            </a:pPr>
            <a:r>
              <a:rPr lang="en-US" sz="2200" dirty="0"/>
              <a:t>In conclusion, StellarSnap presents itself as a promising contender in the realm of social media platforms, offering users a visually appealing and intuitive interface akin to Pinterest. Through its innovative features, seamless user experience, and robust community engagement tools, StellarSnap has the potential to carve out its own niche in the market. As we've explored throughout this analysis, its emphasis on creativity, inspiration, and seamless content discovery sets it apart, catering to a diverse range of interests and passions. Moving forward, continued focus on user feedback, technological advancements, and strategic partnerships will be pivotal in sustaining StellarSnap's growth trajectory and solidifying its position as a leading destination for visual discovery and inspiration on the web.</a:t>
            </a:r>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dirty="0"/>
          </a:p>
        </p:txBody>
      </p:sp>
    </p:spTree>
    <p:extLst>
      <p:ext uri="{BB962C8B-B14F-4D97-AF65-F5344CB8AC3E}">
        <p14:creationId xmlns:p14="http://schemas.microsoft.com/office/powerpoint/2010/main" val="2134243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dirty="0"/>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p:txBody>
          <a:bodyPr/>
          <a:lstStyle/>
          <a:p>
            <a:r>
              <a:rPr lang="en-IN" sz="2000" dirty="0">
                <a:latin typeface="Times New Roman" panose="02020603050405020304" pitchFamily="18" charset="0"/>
                <a:cs typeface="Times New Roman" panose="02020603050405020304" pitchFamily="18" charset="0"/>
              </a:rPr>
              <a:t>[1-3]Pinterest, https://in.pinterest.com/,Accessed on March 3, 2024</a:t>
            </a:r>
          </a:p>
          <a:p>
            <a:r>
              <a:rPr lang="en-IN" sz="2000" dirty="0">
                <a:latin typeface="Times New Roman" panose="02020603050405020304" pitchFamily="18" charset="0"/>
                <a:cs typeface="Times New Roman" panose="02020603050405020304" pitchFamily="18" charset="0"/>
              </a:rPr>
              <a:t>[4-11] ChatGPT, chat.openai.com, Accesed on March 1,2024</a:t>
            </a:r>
          </a:p>
          <a:p>
            <a:r>
              <a:rPr lang="en-IN" sz="2000" dirty="0">
                <a:latin typeface="Times New Roman" panose="02020603050405020304" pitchFamily="18" charset="0"/>
                <a:cs typeface="Times New Roman" panose="02020603050405020304" pitchFamily="18" charset="0"/>
              </a:rPr>
              <a:t>[12-14] Google, https://www.google.com, Accesed on February 25,2024</a:t>
            </a: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dirty="0"/>
          </a:p>
        </p:txBody>
      </p:sp>
    </p:spTree>
    <p:extLst>
      <p:ext uri="{BB962C8B-B14F-4D97-AF65-F5344CB8AC3E}">
        <p14:creationId xmlns:p14="http://schemas.microsoft.com/office/powerpoint/2010/main" val="159505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a:xfrm>
            <a:off x="457200" y="1017037"/>
            <a:ext cx="8229600" cy="4525963"/>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9600" dirty="0"/>
              <a:t>The End</a:t>
            </a:r>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dirty="0"/>
          </a:p>
        </p:txBody>
      </p:sp>
    </p:spTree>
    <p:extLst>
      <p:ext uri="{BB962C8B-B14F-4D97-AF65-F5344CB8AC3E}">
        <p14:creationId xmlns:p14="http://schemas.microsoft.com/office/powerpoint/2010/main" val="112449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Text Placeholder 2"/>
          <p:cNvSpPr>
            <a:spLocks noGrp="1"/>
          </p:cNvSpPr>
          <p:nvPr>
            <p:ph type="body" idx="1"/>
          </p:nvPr>
        </p:nvSpPr>
        <p:spPr/>
        <p:txBody>
          <a:bodyPr/>
          <a:lstStyle/>
          <a:p>
            <a:pPr marL="114300" indent="0" algn="just">
              <a:buNone/>
            </a:pPr>
            <a:r>
              <a:rPr lang="en-US" sz="2200" dirty="0">
                <a:latin typeface="Calibri" panose="020F0502020204030204" pitchFamily="34" charset="0"/>
                <a:cs typeface="Calibri" panose="020F0502020204030204" pitchFamily="34" charset="0"/>
              </a:rPr>
              <a:t>The objective of StellarSnap, website created using HTML, CSS, and JavaScript, could be multi-faceted, aiming to accomplish several goals:</a:t>
            </a:r>
          </a:p>
          <a:p>
            <a:pPr marL="114300" indent="0" algn="just">
              <a:buNone/>
            </a:pPr>
            <a:r>
              <a:rPr lang="en-US" sz="2200" b="1" dirty="0">
                <a:latin typeface="Calibri" panose="020F0502020204030204" pitchFamily="34" charset="0"/>
                <a:cs typeface="Calibri" panose="020F0502020204030204" pitchFamily="34" charset="0"/>
              </a:rPr>
              <a:t>1. Provide Visual Bookmarking Service: </a:t>
            </a:r>
            <a:r>
              <a:rPr lang="en-US" sz="2200" dirty="0">
                <a:latin typeface="Calibri" panose="020F0502020204030204" pitchFamily="34" charset="0"/>
                <a:cs typeface="Calibri" panose="020F0502020204030204" pitchFamily="34" charset="0"/>
              </a:rPr>
              <a:t>StellarSnap should allow users to visually bookmark content from around the web. The primary objective is to create a platform where users can discover, save, and organize images and ideas that interest them.</a:t>
            </a:r>
          </a:p>
          <a:p>
            <a:pPr marL="114300" indent="0" algn="just">
              <a:buNone/>
            </a:pPr>
            <a:endParaRPr lang="en-US" sz="2200" dirty="0">
              <a:latin typeface="Calibri" panose="020F0502020204030204" pitchFamily="34" charset="0"/>
              <a:cs typeface="Calibri" panose="020F0502020204030204" pitchFamily="34" charset="0"/>
            </a:endParaRPr>
          </a:p>
          <a:p>
            <a:pPr marL="114300" indent="0" algn="just">
              <a:buNone/>
            </a:pPr>
            <a:r>
              <a:rPr lang="en-US" sz="2200" b="1" dirty="0">
                <a:latin typeface="Calibri" panose="020F0502020204030204" pitchFamily="34" charset="0"/>
                <a:cs typeface="Calibri" panose="020F0502020204030204" pitchFamily="34" charset="0"/>
              </a:rPr>
              <a:t>2. User Engagement: </a:t>
            </a:r>
            <a:r>
              <a:rPr lang="en-US" sz="2200" dirty="0">
                <a:latin typeface="Calibri" panose="020F0502020204030204" pitchFamily="34" charset="0"/>
                <a:cs typeface="Calibri" panose="020F0502020204030204" pitchFamily="34" charset="0"/>
              </a:rPr>
              <a:t>Encourage users to engage actively with the platform by saving, sharing, and commenting on pins. Increasing user interaction contributes to the growth and sustainability of the platform.</a:t>
            </a:r>
          </a:p>
          <a:p>
            <a:pPr marL="114300" indent="0">
              <a:buNone/>
            </a:pPr>
            <a:endParaRPr lang="en-US" sz="2200" dirty="0">
              <a:latin typeface="Calibri" panose="020F0502020204030204" pitchFamily="34" charset="0"/>
              <a:cs typeface="Calibri" panose="020F0502020204030204" pitchFamily="34" charset="0"/>
            </a:endParaRPr>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328668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Text Placeholder 2"/>
          <p:cNvSpPr>
            <a:spLocks noGrp="1"/>
          </p:cNvSpPr>
          <p:nvPr>
            <p:ph type="body" idx="1"/>
          </p:nvPr>
        </p:nvSpPr>
        <p:spPr>
          <a:xfrm>
            <a:off x="457200" y="1371600"/>
            <a:ext cx="8229600" cy="4767943"/>
          </a:xfrm>
        </p:spPr>
        <p:txBody>
          <a:bodyPr/>
          <a:lstStyle/>
          <a:p>
            <a:pPr marL="114300" indent="0" algn="just">
              <a:buNone/>
            </a:pPr>
            <a:r>
              <a:rPr lang="en-US" sz="2200" b="1" dirty="0"/>
              <a:t>3. Personalization and Curation</a:t>
            </a:r>
            <a:r>
              <a:rPr lang="en-US" sz="2200" dirty="0"/>
              <a:t>: Enable users to personalize their experience by curating boards and following other users with similar interests. This fosters a sense of community and helps users discover content relevant to their tastes.</a:t>
            </a:r>
          </a:p>
          <a:p>
            <a:pPr marL="114300" indent="0" algn="just">
              <a:buNone/>
            </a:pPr>
            <a:endParaRPr lang="en-US" sz="2200" dirty="0"/>
          </a:p>
          <a:p>
            <a:pPr marL="114300" indent="0" algn="just">
              <a:buNone/>
            </a:pPr>
            <a:r>
              <a:rPr lang="en-US" sz="2200" b="1" dirty="0"/>
              <a:t>4. Monetization</a:t>
            </a:r>
            <a:r>
              <a:rPr lang="en-US" sz="2200" dirty="0"/>
              <a:t>: Depending on the business model, the objective could include generating revenue through advertising, sponsored content, or premium features. Monetization strategies should be implemented without compromising user experience.</a:t>
            </a:r>
          </a:p>
          <a:p>
            <a:pPr marL="114300" indent="0" algn="just">
              <a:buNone/>
            </a:pPr>
            <a:endParaRPr lang="en-US" sz="2200" dirty="0"/>
          </a:p>
          <a:p>
            <a:pPr marL="114300" indent="0" algn="just">
              <a:buNone/>
            </a:pPr>
            <a:r>
              <a:rPr lang="en-US" sz="2200" dirty="0"/>
              <a:t>By aligning its objectives with these principles, StellarSnap can strive to become a successful Pinterest clone while offering its unique value proposition to users.</a:t>
            </a:r>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Tree>
    <p:extLst>
      <p:ext uri="{BB962C8B-B14F-4D97-AF65-F5344CB8AC3E}">
        <p14:creationId xmlns:p14="http://schemas.microsoft.com/office/powerpoint/2010/main" val="102594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 y="0"/>
            <a:ext cx="6477000" cy="838200"/>
          </a:xfrm>
        </p:spPr>
        <p:txBody>
          <a:bodyPr/>
          <a:lstStyle/>
          <a:p>
            <a:r>
              <a:rPr lang="en-US" dirty="0"/>
              <a:t>Introduction</a:t>
            </a:r>
          </a:p>
        </p:txBody>
      </p:sp>
      <p:sp>
        <p:nvSpPr>
          <p:cNvPr id="3" name="Text Placeholder 2"/>
          <p:cNvSpPr>
            <a:spLocks noGrp="1"/>
          </p:cNvSpPr>
          <p:nvPr>
            <p:ph type="body" idx="1"/>
          </p:nvPr>
        </p:nvSpPr>
        <p:spPr/>
        <p:txBody>
          <a:bodyPr/>
          <a:lstStyle/>
          <a:p>
            <a:pPr marL="114300" indent="0" algn="just">
              <a:buNone/>
            </a:pPr>
            <a:r>
              <a:rPr lang="en-US" sz="2200" dirty="0"/>
              <a:t>StellarSnap is a visual discovery engine for finding ideas like recipes, home and style inspiration, and more. With billions of Pins on StellarSnap, you'll always find ideas to spark inspiration. When you discover Pins you love, save them to boards to keep your ideas organized and easy to find. You can also create Pins to share your ideas with other people on StellarSnap.[1]</a:t>
            </a:r>
          </a:p>
          <a:p>
            <a:pPr marL="114300" indent="0" algn="just">
              <a:buNone/>
            </a:pPr>
            <a:r>
              <a:rPr lang="en-US" sz="2200" dirty="0"/>
              <a:t>Your home feed is where you'll find Pins, people and businesses we think you'll love, based on your recent activity. We'll also show you Pins from the people and boards you choose to follow.</a:t>
            </a:r>
          </a:p>
          <a:p>
            <a:pPr marL="114300" indent="0" algn="just">
              <a:buNone/>
            </a:pPr>
            <a:r>
              <a:rPr lang="en-US" sz="2200" dirty="0"/>
              <a:t>You can also search for Pins by typing in keywords into the search bar. Try typing "birthday party" in the search bar to see ideas for birthday party decor, party food recipes, and birthday gift ideas.[2]</a:t>
            </a:r>
          </a:p>
          <a:p>
            <a:pPr marL="114300" indent="0" algn="just">
              <a:buNone/>
            </a:pPr>
            <a:endParaRPr lang="en-US" sz="2200" dirty="0"/>
          </a:p>
          <a:p>
            <a:endParaRPr lang="en-US" sz="2200" dirty="0"/>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Tree>
    <p:extLst>
      <p:ext uri="{BB962C8B-B14F-4D97-AF65-F5344CB8AC3E}">
        <p14:creationId xmlns:p14="http://schemas.microsoft.com/office/powerpoint/2010/main" val="130271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idx="1"/>
          </p:nvPr>
        </p:nvSpPr>
        <p:spPr>
          <a:xfrm>
            <a:off x="457200" y="1826526"/>
            <a:ext cx="8229600" cy="1949355"/>
          </a:xfrm>
        </p:spPr>
        <p:txBody>
          <a:bodyPr/>
          <a:lstStyle/>
          <a:p>
            <a:pPr marL="114300" indent="0" algn="just">
              <a:buNone/>
            </a:pPr>
            <a:r>
              <a:rPr lang="en-US" sz="2200" dirty="0"/>
              <a:t>Use the search bar to discover ideas, people and trends. Explore suggested topics or search for topics of your own. Tap </a:t>
            </a:r>
            <a:r>
              <a:rPr lang="en-US" sz="2200" b="1" dirty="0"/>
              <a:t>Profiles</a:t>
            </a:r>
            <a:r>
              <a:rPr lang="en-US" sz="2200" dirty="0"/>
              <a:t> on the search page to discover creators, people and brands based on your search. Use your camera to find ideas relevant to your photos and narrow beauty results by skin tone range or hair pattern.[3]</a:t>
            </a:r>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Tree>
    <p:extLst>
      <p:ext uri="{BB962C8B-B14F-4D97-AF65-F5344CB8AC3E}">
        <p14:creationId xmlns:p14="http://schemas.microsoft.com/office/powerpoint/2010/main" val="191608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Approach and Techniques</a:t>
            </a:r>
          </a:p>
        </p:txBody>
      </p:sp>
      <p:sp>
        <p:nvSpPr>
          <p:cNvPr id="3" name="Text Placeholder 2"/>
          <p:cNvSpPr>
            <a:spLocks noGrp="1"/>
          </p:cNvSpPr>
          <p:nvPr>
            <p:ph type="body" idx="1"/>
          </p:nvPr>
        </p:nvSpPr>
        <p:spPr>
          <a:xfrm>
            <a:off x="457200" y="1045028"/>
            <a:ext cx="8229600" cy="4852535"/>
          </a:xfrm>
        </p:spPr>
        <p:txBody>
          <a:bodyPr/>
          <a:lstStyle/>
          <a:p>
            <a:pPr marL="114300" indent="0" algn="just">
              <a:buNone/>
            </a:pPr>
            <a:r>
              <a:rPr lang="en-US" sz="3000" b="1" dirty="0"/>
              <a:t>Methodology and Approach:</a:t>
            </a:r>
          </a:p>
          <a:p>
            <a:pPr marL="114300" indent="0" algn="just">
              <a:buNone/>
            </a:pPr>
            <a:endParaRPr lang="en-US" sz="3000" b="1" dirty="0"/>
          </a:p>
          <a:p>
            <a:pPr marL="114300" indent="0" algn="just">
              <a:buNone/>
            </a:pPr>
            <a:r>
              <a:rPr lang="en-US" sz="2200" b="1" dirty="0"/>
              <a:t>1. Requirement Analysis: </a:t>
            </a:r>
            <a:r>
              <a:rPr lang="en-US" sz="2200" dirty="0"/>
              <a:t>Understand the objectives and target audience of StellarSnap. [4]</a:t>
            </a:r>
          </a:p>
          <a:p>
            <a:pPr algn="just"/>
            <a:endParaRPr lang="en-US" sz="2200" dirty="0"/>
          </a:p>
          <a:p>
            <a:pPr marL="114300" indent="0" algn="just">
              <a:buNone/>
            </a:pPr>
            <a:r>
              <a:rPr lang="en-US" sz="2200" b="1" dirty="0"/>
              <a:t>2. Design and Planning: </a:t>
            </a:r>
            <a:r>
              <a:rPr lang="en-US" sz="2200" dirty="0"/>
              <a:t>Create wireframes and plan the architecture and features of the platform.[5]</a:t>
            </a:r>
          </a:p>
          <a:p>
            <a:pPr algn="just"/>
            <a:endParaRPr lang="en-US" sz="2200" dirty="0"/>
          </a:p>
          <a:p>
            <a:pPr marL="114300" indent="0" algn="just">
              <a:buNone/>
            </a:pPr>
            <a:r>
              <a:rPr lang="en-US" sz="2200" b="1" dirty="0"/>
              <a:t>3. Technology Selection: </a:t>
            </a:r>
            <a:r>
              <a:rPr lang="en-US" sz="2200" dirty="0"/>
              <a:t>Choose appropriate technologies for frontend and backend development.[6]</a:t>
            </a:r>
          </a:p>
          <a:p>
            <a:pPr algn="just"/>
            <a:endParaRPr lang="en-US" sz="2200" dirty="0"/>
          </a:p>
          <a:p>
            <a:pPr marL="114300" indent="0" algn="just">
              <a:buNone/>
            </a:pPr>
            <a:r>
              <a:rPr lang="en-US" sz="2200" b="1" dirty="0"/>
              <a:t>4. Agile Development: </a:t>
            </a:r>
            <a:r>
              <a:rPr lang="en-US" sz="2200" dirty="0"/>
              <a:t>Use an iterative approach to build and refine the platform.[7]</a:t>
            </a:r>
          </a:p>
          <a:p>
            <a:endParaRPr lang="en-US" sz="2200" dirty="0"/>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Tree>
    <p:extLst>
      <p:ext uri="{BB962C8B-B14F-4D97-AF65-F5344CB8AC3E}">
        <p14:creationId xmlns:p14="http://schemas.microsoft.com/office/powerpoint/2010/main" val="276089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45030"/>
            <a:ext cx="8229600" cy="4852534"/>
          </a:xfrm>
        </p:spPr>
        <p:txBody>
          <a:bodyPr/>
          <a:lstStyle/>
          <a:p>
            <a:pPr marL="114300" indent="0" algn="just">
              <a:buNone/>
            </a:pPr>
            <a:r>
              <a:rPr lang="en-US" sz="2200" b="1" dirty="0"/>
              <a:t>5. Testing and Quality Assurance: </a:t>
            </a:r>
            <a:r>
              <a:rPr lang="en-US" sz="2200" dirty="0"/>
              <a:t>Ensure functionality, usability, and performance through rigorous testing.[8]</a:t>
            </a:r>
          </a:p>
          <a:p>
            <a:pPr algn="just"/>
            <a:endParaRPr lang="en-US" sz="2200" dirty="0"/>
          </a:p>
          <a:p>
            <a:pPr marL="114300" indent="0" algn="just">
              <a:buNone/>
            </a:pPr>
            <a:r>
              <a:rPr lang="en-US" sz="2200" b="1" dirty="0"/>
              <a:t>6. Deployment and Launch: </a:t>
            </a:r>
            <a:r>
              <a:rPr lang="en-US" sz="2200" dirty="0"/>
              <a:t>Deploy the platform to production and execute a marketing strategy.[9]</a:t>
            </a:r>
          </a:p>
          <a:p>
            <a:pPr algn="just"/>
            <a:endParaRPr lang="en-US" sz="2200" dirty="0"/>
          </a:p>
          <a:p>
            <a:pPr marL="114300" indent="0" algn="just">
              <a:buNone/>
            </a:pPr>
            <a:r>
              <a:rPr lang="en-US" sz="2200" b="1" dirty="0"/>
              <a:t>7. User Feedback and Iteration: </a:t>
            </a:r>
            <a:r>
              <a:rPr lang="en-US" sz="2200" dirty="0"/>
              <a:t>Gather user feedback and iterate based on usage metrics and behavior.[10]</a:t>
            </a:r>
          </a:p>
          <a:p>
            <a:pPr algn="just"/>
            <a:endParaRPr lang="en-US" sz="2200" dirty="0"/>
          </a:p>
          <a:p>
            <a:pPr marL="114300" indent="0" algn="just">
              <a:buNone/>
            </a:pPr>
            <a:r>
              <a:rPr lang="en-US" sz="2200" b="1" dirty="0"/>
              <a:t>8. Maintenance and Support: </a:t>
            </a:r>
            <a:r>
              <a:rPr lang="en-US" sz="2200" dirty="0"/>
              <a:t>Provide ongoing maintenance and updates to keep the platform stable and secure.[11]</a:t>
            </a:r>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Tree>
    <p:extLst>
      <p:ext uri="{BB962C8B-B14F-4D97-AF65-F5344CB8AC3E}">
        <p14:creationId xmlns:p14="http://schemas.microsoft.com/office/powerpoint/2010/main" val="1406565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26368"/>
            <a:ext cx="8229600" cy="4871196"/>
          </a:xfrm>
        </p:spPr>
        <p:txBody>
          <a:bodyPr/>
          <a:lstStyle/>
          <a:p>
            <a:pPr marL="114300" indent="0" algn="just">
              <a:buNone/>
            </a:pPr>
            <a:r>
              <a:rPr lang="en-US" b="1" dirty="0"/>
              <a:t>Techniques:</a:t>
            </a:r>
          </a:p>
          <a:p>
            <a:pPr marL="114300" indent="0" algn="just">
              <a:buNone/>
            </a:pPr>
            <a:r>
              <a:rPr lang="en-US" sz="2200" dirty="0"/>
              <a:t>Various techniques used to build StellarSnap are:</a:t>
            </a:r>
          </a:p>
          <a:p>
            <a:pPr marL="114300" indent="0" algn="just">
              <a:buNone/>
            </a:pPr>
            <a:endParaRPr lang="en-US" sz="2200" dirty="0"/>
          </a:p>
          <a:p>
            <a:pPr marL="114300" indent="0" algn="just">
              <a:buNone/>
            </a:pPr>
            <a:r>
              <a:rPr lang="en-US" sz="2200" b="1" dirty="0"/>
              <a:t>1. HTML, or Hypertext Markup Language</a:t>
            </a:r>
            <a:r>
              <a:rPr lang="en-US" sz="2200" dirty="0"/>
              <a:t>, is the standard markup language used to create and structure content on web pages. It serves as the foundation of the World Wide Web and is essential for building websites and web applications.</a:t>
            </a:r>
          </a:p>
          <a:p>
            <a:pPr marL="114300" indent="0" algn="just">
              <a:buNone/>
            </a:pPr>
            <a:r>
              <a:rPr lang="en-US" sz="2200" dirty="0"/>
              <a:t>HTML consists of a series of elements or tags that define the structure and semantics of a web page. These elements include headings, paragraphs, lists, links, images, forms, tables, and more. Each element is enclosed within opening and closing tags, and may contain attributes that provide additional information or modify the element's behavior. [12]</a:t>
            </a:r>
          </a:p>
          <a:p>
            <a:pPr marL="114300" indent="0">
              <a:buNone/>
            </a:pPr>
            <a:endParaRPr lang="en-US" sz="2200" dirty="0"/>
          </a:p>
        </p:txBody>
      </p:sp>
      <p:sp>
        <p:nvSpPr>
          <p:cNvPr id="4" name="Date Placeholder 3"/>
          <p:cNvSpPr>
            <a:spLocks noGrp="1"/>
          </p:cNvSpPr>
          <p:nvPr>
            <p:ph type="dt" idx="10"/>
          </p:nvPr>
        </p:nvSpPr>
        <p:spPr/>
        <p:txBody>
          <a:bodyPr/>
          <a:lstStyle/>
          <a:p>
            <a:r>
              <a:rPr lang="en-US" dirty="0"/>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Tree>
    <p:extLst>
      <p:ext uri="{BB962C8B-B14F-4D97-AF65-F5344CB8AC3E}">
        <p14:creationId xmlns:p14="http://schemas.microsoft.com/office/powerpoint/2010/main" val="235184764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6359</TotalTime>
  <Words>1415</Words>
  <Application>Microsoft Office PowerPoint</Application>
  <PresentationFormat>On-screen Show (4:3)</PresentationFormat>
  <Paragraphs>154</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Candara</vt:lpstr>
      <vt:lpstr>Arial</vt:lpstr>
      <vt:lpstr>Calibri</vt:lpstr>
      <vt:lpstr>Times New Roman</vt:lpstr>
      <vt:lpstr>Office Theme</vt:lpstr>
      <vt:lpstr>PowerPoint Presentation</vt:lpstr>
      <vt:lpstr>Index</vt:lpstr>
      <vt:lpstr>Objective</vt:lpstr>
      <vt:lpstr>Objective</vt:lpstr>
      <vt:lpstr>Introduction</vt:lpstr>
      <vt:lpstr>Introduction</vt:lpstr>
      <vt:lpstr>Methodology, Approach and Techniques</vt:lpstr>
      <vt:lpstr>PowerPoint Presentation</vt:lpstr>
      <vt:lpstr>PowerPoint Presentation</vt:lpstr>
      <vt:lpstr>PowerPoint Presentation</vt:lpstr>
      <vt:lpstr>Algorithm</vt:lpstr>
      <vt:lpstr>Algorithm</vt:lpstr>
      <vt:lpstr>Algorithm</vt:lpstr>
      <vt:lpstr>Flowchart</vt:lpstr>
      <vt:lpstr>PowerPoint Presentation</vt:lpstr>
      <vt:lpstr>Result</vt:lpstr>
      <vt:lpstr>Source Code(Screenshots)</vt:lpstr>
      <vt:lpstr>Source Code(Screenshots)</vt:lpstr>
      <vt:lpstr>Source Code(Screenshots)</vt:lpstr>
      <vt:lpstr>Source Code(Screenshots)</vt:lpstr>
      <vt:lpstr>Source Code(Screenshots)</vt:lpstr>
      <vt:lpstr>Source Code(Screenshots)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Prachi Anand</cp:lastModifiedBy>
  <cp:revision>80</cp:revision>
  <dcterms:created xsi:type="dcterms:W3CDTF">2010-04-09T07:36:15Z</dcterms:created>
  <dcterms:modified xsi:type="dcterms:W3CDTF">2024-03-15T13:20:55Z</dcterms:modified>
</cp:coreProperties>
</file>