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248" r:id="rId1"/>
  </p:sldMasterIdLst>
  <p:notesMasterIdLst>
    <p:notesMasterId r:id="rId29"/>
  </p:notesMasterIdLst>
  <p:sldIdLst>
    <p:sldId id="256" r:id="rId2"/>
    <p:sldId id="295" r:id="rId3"/>
    <p:sldId id="298" r:id="rId4"/>
    <p:sldId id="343" r:id="rId5"/>
    <p:sldId id="344" r:id="rId6"/>
    <p:sldId id="345" r:id="rId7"/>
    <p:sldId id="346" r:id="rId8"/>
    <p:sldId id="347" r:id="rId9"/>
    <p:sldId id="348" r:id="rId10"/>
    <p:sldId id="349" r:id="rId11"/>
    <p:sldId id="350" r:id="rId12"/>
    <p:sldId id="351" r:id="rId13"/>
    <p:sldId id="354" r:id="rId14"/>
    <p:sldId id="355" r:id="rId15"/>
    <p:sldId id="357" r:id="rId16"/>
    <p:sldId id="358" r:id="rId17"/>
    <p:sldId id="359" r:id="rId18"/>
    <p:sldId id="363" r:id="rId19"/>
    <p:sldId id="360" r:id="rId20"/>
    <p:sldId id="361" r:id="rId21"/>
    <p:sldId id="365" r:id="rId22"/>
    <p:sldId id="362" r:id="rId23"/>
    <p:sldId id="352" r:id="rId24"/>
    <p:sldId id="353" r:id="rId25"/>
    <p:sldId id="364" r:id="rId26"/>
    <p:sldId id="296" r:id="rId27"/>
    <p:sldId id="294" r:id="rId28"/>
  </p:sldIdLst>
  <p:sldSz cx="9144000" cy="6858000" type="screen4x3"/>
  <p:notesSz cx="6858000" cy="9144000"/>
  <p:embeddedFontLst>
    <p:embeddedFont>
      <p:font typeface="Gill Sans MT" panose="020B0502020104020203" pitchFamily="34" charset="0"/>
      <p:regular r:id="rId30"/>
      <p:bold r:id="rId31"/>
      <p:italic r:id="rId32"/>
      <p:boldItalic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2534BE-AAC2-455F-80B6-41193FDA0774}">
          <p14:sldIdLst>
            <p14:sldId id="256"/>
            <p14:sldId id="295"/>
            <p14:sldId id="298"/>
            <p14:sldId id="343"/>
            <p14:sldId id="344"/>
            <p14:sldId id="345"/>
            <p14:sldId id="346"/>
            <p14:sldId id="347"/>
            <p14:sldId id="348"/>
            <p14:sldId id="349"/>
            <p14:sldId id="350"/>
            <p14:sldId id="351"/>
            <p14:sldId id="354"/>
            <p14:sldId id="355"/>
            <p14:sldId id="357"/>
            <p14:sldId id="358"/>
            <p14:sldId id="359"/>
            <p14:sldId id="363"/>
            <p14:sldId id="360"/>
            <p14:sldId id="361"/>
            <p14:sldId id="365"/>
            <p14:sldId id="362"/>
            <p14:sldId id="352"/>
            <p14:sldId id="353"/>
            <p14:sldId id="364"/>
            <p14:sldId id="296"/>
            <p14:sldId id="2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209274-9E41-4F10-ABE9-232A6D51190D}" v="101" dt="2024-05-14T08:55:21.4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92" autoAdjust="0"/>
    <p:restoredTop sz="95549" autoAdjust="0"/>
  </p:normalViewPr>
  <p:slideViewPr>
    <p:cSldViewPr snapToGrid="0">
      <p:cViewPr varScale="1">
        <p:scale>
          <a:sx n="82" d="100"/>
          <a:sy n="82" d="100"/>
        </p:scale>
        <p:origin x="998"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46"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arl 👾" userId="19056154ae6c83f7" providerId="LiveId" clId="{1C209274-9E41-4F10-ABE9-232A6D51190D}"/>
    <pc:docChg chg="custSel addSld modSld modSection">
      <pc:chgData name="Pearl 👾" userId="19056154ae6c83f7" providerId="LiveId" clId="{1C209274-9E41-4F10-ABE9-232A6D51190D}" dt="2024-05-14T08:53:49.834" v="181"/>
      <pc:docMkLst>
        <pc:docMk/>
      </pc:docMkLst>
      <pc:sldChg chg="setBg">
        <pc:chgData name="Pearl 👾" userId="19056154ae6c83f7" providerId="LiveId" clId="{1C209274-9E41-4F10-ABE9-232A6D51190D}" dt="2024-05-14T08:53:49.834" v="181"/>
        <pc:sldMkLst>
          <pc:docMk/>
          <pc:sldMk cId="0" sldId="256"/>
        </pc:sldMkLst>
      </pc:sldChg>
      <pc:sldChg chg="addSp delSp modSp add mod modClrScheme chgLayout">
        <pc:chgData name="Pearl 👾" userId="19056154ae6c83f7" providerId="LiveId" clId="{1C209274-9E41-4F10-ABE9-232A6D51190D}" dt="2024-05-14T08:52:17.340" v="94" actId="20577"/>
        <pc:sldMkLst>
          <pc:docMk/>
          <pc:sldMk cId="2377316459" sldId="365"/>
        </pc:sldMkLst>
        <pc:spChg chg="mod ord">
          <ac:chgData name="Pearl 👾" userId="19056154ae6c83f7" providerId="LiveId" clId="{1C209274-9E41-4F10-ABE9-232A6D51190D}" dt="2024-05-14T08:52:17.340" v="94" actId="20577"/>
          <ac:spMkLst>
            <pc:docMk/>
            <pc:sldMk cId="2377316459" sldId="365"/>
            <ac:spMk id="2" creationId="{00000000-0000-0000-0000-000000000000}"/>
          </ac:spMkLst>
        </pc:spChg>
        <pc:spChg chg="del">
          <ac:chgData name="Pearl 👾" userId="19056154ae6c83f7" providerId="LiveId" clId="{1C209274-9E41-4F10-ABE9-232A6D51190D}" dt="2024-05-14T08:50:44.310" v="16" actId="478"/>
          <ac:spMkLst>
            <pc:docMk/>
            <pc:sldMk cId="2377316459" sldId="365"/>
            <ac:spMk id="3" creationId="{02218194-AC1D-A58D-6DCF-BF0826ACF195}"/>
          </ac:spMkLst>
        </pc:spChg>
        <pc:spChg chg="add del mod ord">
          <ac:chgData name="Pearl 👾" userId="19056154ae6c83f7" providerId="LiveId" clId="{1C209274-9E41-4F10-ABE9-232A6D51190D}" dt="2024-05-14T08:48:53.783" v="3" actId="700"/>
          <ac:spMkLst>
            <pc:docMk/>
            <pc:sldMk cId="2377316459" sldId="365"/>
            <ac:spMk id="4" creationId="{234BCA5F-E0F1-D218-B49D-731B26DF8637}"/>
          </ac:spMkLst>
        </pc:spChg>
        <pc:spChg chg="mod ord">
          <ac:chgData name="Pearl 👾" userId="19056154ae6c83f7" providerId="LiveId" clId="{1C209274-9E41-4F10-ABE9-232A6D51190D}" dt="2024-05-14T08:48:53.783" v="3" actId="700"/>
          <ac:spMkLst>
            <pc:docMk/>
            <pc:sldMk cId="2377316459" sldId="365"/>
            <ac:spMk id="5" creationId="{00000000-0000-0000-0000-000000000000}"/>
          </ac:spMkLst>
        </pc:spChg>
        <pc:spChg chg="add del mod ord">
          <ac:chgData name="Pearl 👾" userId="19056154ae6c83f7" providerId="LiveId" clId="{1C209274-9E41-4F10-ABE9-232A6D51190D}" dt="2024-05-14T08:49:25.867" v="5" actId="931"/>
          <ac:spMkLst>
            <pc:docMk/>
            <pc:sldMk cId="2377316459" sldId="365"/>
            <ac:spMk id="6" creationId="{680CE74D-3A2B-48D0-1349-966A6AE38249}"/>
          </ac:spMkLst>
        </pc:spChg>
        <pc:spChg chg="del">
          <ac:chgData name="Pearl 👾" userId="19056154ae6c83f7" providerId="LiveId" clId="{1C209274-9E41-4F10-ABE9-232A6D51190D}" dt="2024-05-14T08:50:47.281" v="17" actId="478"/>
          <ac:spMkLst>
            <pc:docMk/>
            <pc:sldMk cId="2377316459" sldId="365"/>
            <ac:spMk id="7" creationId="{861EE6D2-2D48-7E36-EFA8-45638E311590}"/>
          </ac:spMkLst>
        </pc:spChg>
        <pc:spChg chg="add del mod ord">
          <ac:chgData name="Pearl 👾" userId="19056154ae6c83f7" providerId="LiveId" clId="{1C209274-9E41-4F10-ABE9-232A6D51190D}" dt="2024-05-14T08:50:38.892" v="15" actId="478"/>
          <ac:spMkLst>
            <pc:docMk/>
            <pc:sldMk cId="2377316459" sldId="365"/>
            <ac:spMk id="8" creationId="{E4C5C92C-0B3D-CC35-868D-3FC52448677A}"/>
          </ac:spMkLst>
        </pc:spChg>
        <pc:picChg chg="del">
          <ac:chgData name="Pearl 👾" userId="19056154ae6c83f7" providerId="LiveId" clId="{1C209274-9E41-4F10-ABE9-232A6D51190D}" dt="2024-05-14T08:48:43.197" v="2" actId="478"/>
          <ac:picMkLst>
            <pc:docMk/>
            <pc:sldMk cId="2377316459" sldId="365"/>
            <ac:picMk id="10" creationId="{9137B43A-C3CB-C414-152E-AA7EF34CAA67}"/>
          </ac:picMkLst>
        </pc:picChg>
        <pc:picChg chg="del">
          <ac:chgData name="Pearl 👾" userId="19056154ae6c83f7" providerId="LiveId" clId="{1C209274-9E41-4F10-ABE9-232A6D51190D}" dt="2024-05-14T08:48:39.706" v="1" actId="478"/>
          <ac:picMkLst>
            <pc:docMk/>
            <pc:sldMk cId="2377316459" sldId="365"/>
            <ac:picMk id="11" creationId="{6FFEA23B-C10B-D95C-68E9-16CC4AFCD251}"/>
          </ac:picMkLst>
        </pc:picChg>
        <pc:picChg chg="add mod modCrop">
          <ac:chgData name="Pearl 👾" userId="19056154ae6c83f7" providerId="LiveId" clId="{1C209274-9E41-4F10-ABE9-232A6D51190D}" dt="2024-05-14T08:52:01.229" v="92" actId="14100"/>
          <ac:picMkLst>
            <pc:docMk/>
            <pc:sldMk cId="2377316459" sldId="365"/>
            <ac:picMk id="12" creationId="{78CB354C-3E8A-3EDA-0400-60EF3E428AD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530805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649297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832757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366067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263682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23417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899157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3117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030928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4231265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4572000" y="0"/>
            <a:ext cx="457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chemeClr val="tx1">
                    <a:lumMod val="85000"/>
                    <a:lumOff val="1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endParaRPr lang="en-US" dirty="0"/>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012383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6858000"/>
          </a:xfrm>
          <a:solidFill>
            <a:schemeClr val="bg1"/>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chemeClr val="tx1">
                    <a:lumMod val="85000"/>
                    <a:lumOff val="1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87599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045" y="964692"/>
            <a:ext cx="5937755"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endParaRPr lang="en-US" dirty="0"/>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610757285"/>
      </p:ext>
    </p:extLst>
  </p:cSld>
  <p:clrMap bg1="lt1" tx1="dk1" bg2="lt2" tx2="dk2" accent1="accent1" accent2="accent2" accent3="accent3" accent4="accent4" accent5="accent5" accent6="accent6" hlink="hlink" folHlink="folHlink"/>
  <p:sldLayoutIdLst>
    <p:sldLayoutId id="2147484249" r:id="rId1"/>
    <p:sldLayoutId id="2147484250" r:id="rId2"/>
    <p:sldLayoutId id="2147484251" r:id="rId3"/>
    <p:sldLayoutId id="2147484252" r:id="rId4"/>
    <p:sldLayoutId id="2147484253" r:id="rId5"/>
    <p:sldLayoutId id="2147484254" r:id="rId6"/>
    <p:sldLayoutId id="2147484255" r:id="rId7"/>
    <p:sldLayoutId id="2147484256" r:id="rId8"/>
    <p:sldLayoutId id="2147484257" r:id="rId9"/>
    <p:sldLayoutId id="2147484258" r:id="rId10"/>
    <p:sldLayoutId id="2147484259" r:id="rId11"/>
    <p:sldLayoutId id="2147484260" r:id="rId12"/>
  </p:sldLayoutIdLst>
  <p:hf hdr="0" ftr="0" dt="0"/>
  <p:txStyles>
    <p:titleStyle>
      <a:lvl1pPr algn="ctr" defTabSz="914400" rtl="0" eaLnBrk="1" latinLnBrk="0" hangingPunct="1">
        <a:lnSpc>
          <a:spcPct val="90000"/>
        </a:lnSpc>
        <a:spcBef>
          <a:spcPct val="0"/>
        </a:spcBef>
        <a:buNone/>
        <a:defRPr sz="26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2000"/>
            <a:extLst>
              <a:ext uri="{BEBA8EAE-BF5A-486C-A8C5-ECC9F3942E4B}">
                <a14:imgProps xmlns:a14="http://schemas.microsoft.com/office/drawing/2010/main">
                  <a14:imgLayer r:embed="rId4">
                    <a14:imgEffect>
                      <a14:artisticCutout numberOfShades="6"/>
                    </a14:imgEffect>
                    <a14:imgEffect>
                      <a14:sharpenSoften amount="9000"/>
                    </a14:imgEffect>
                    <a14:imgEffect>
                      <a14:colorTemperature colorTemp="7220"/>
                    </a14:imgEffect>
                    <a14:imgEffect>
                      <a14:saturation sat="134000"/>
                    </a14:imgEffect>
                    <a14:imgEffect>
                      <a14:brightnessContrast bright="14000" contrast="13000"/>
                    </a14:imgEffect>
                  </a14:imgLayer>
                </a14:imgProps>
              </a:ext>
            </a:extLst>
          </a:blip>
          <a:srcRect/>
          <a:stretch>
            <a:fillRect/>
          </a:stretch>
        </a:blipFill>
        <a:effectLst/>
      </p:bgPr>
    </p:bg>
    <p:spTree>
      <p:nvGrpSpPr>
        <p:cNvPr id="1" name="Shape 45"/>
        <p:cNvGrpSpPr/>
        <p:nvPr/>
      </p:nvGrpSpPr>
      <p:grpSpPr>
        <a:xfrm>
          <a:off x="0" y="0"/>
          <a:ext cx="0" cy="0"/>
          <a:chOff x="0" y="0"/>
          <a:chExt cx="0" cy="0"/>
        </a:xfrm>
      </p:grpSpPr>
      <p:sp>
        <p:nvSpPr>
          <p:cNvPr id="47" name="Google Shape;47;p1"/>
          <p:cNvSpPr txBox="1">
            <a:spLocks noGrp="1"/>
          </p:cNvSpPr>
          <p:nvPr>
            <p:ph type="sldNum" sz="quarter" idx="12"/>
          </p:nvPr>
        </p:nvSpPr>
        <p:spPr>
          <a:xfrm>
            <a:off x="8384632" y="6272785"/>
            <a:ext cx="48006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dirty="0"/>
          </a:p>
        </p:txBody>
      </p:sp>
      <p:sp>
        <p:nvSpPr>
          <p:cNvPr id="48" name="Google Shape;48;p1"/>
          <p:cNvSpPr txBox="1"/>
          <p:nvPr/>
        </p:nvSpPr>
        <p:spPr>
          <a:xfrm>
            <a:off x="0" y="5168173"/>
            <a:ext cx="9144000" cy="1123522"/>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r>
              <a:rPr lang="en-US" sz="2400" i="0" u="none" strike="noStrike" cap="none" dirty="0">
                <a:solidFill>
                  <a:schemeClr val="dk1"/>
                </a:solidFill>
                <a:latin typeface="Gill Sans MT" panose="020B0502020104020203" pitchFamily="34" charset="0"/>
                <a:ea typeface="Candara"/>
                <a:cs typeface="Calibri" panose="020F0502020204030204" pitchFamily="34" charset="0"/>
                <a:sym typeface="Candara"/>
              </a:rPr>
              <a:t>Pearl (Team Leader) 2210990648</a:t>
            </a:r>
          </a:p>
          <a:p>
            <a:pPr marL="0" marR="0" lvl="0" indent="0" algn="ctr" rtl="0">
              <a:spcBef>
                <a:spcPts val="0"/>
              </a:spcBef>
              <a:spcAft>
                <a:spcPts val="0"/>
              </a:spcAft>
              <a:buNone/>
            </a:pPr>
            <a:r>
              <a:rPr lang="en-US" sz="2400" dirty="0">
                <a:solidFill>
                  <a:schemeClr val="dk1"/>
                </a:solidFill>
                <a:latin typeface="Gill Sans MT" panose="020B0502020104020203" pitchFamily="34" charset="0"/>
                <a:ea typeface="Candara"/>
                <a:cs typeface="Calibri" panose="020F0502020204030204" pitchFamily="34" charset="0"/>
                <a:sym typeface="Candara"/>
              </a:rPr>
              <a:t>Prachi Anand 2210990660</a:t>
            </a:r>
          </a:p>
          <a:p>
            <a:pPr marL="0" marR="0" lvl="0" indent="0" algn="ctr" rtl="0">
              <a:spcBef>
                <a:spcPts val="0"/>
              </a:spcBef>
              <a:spcAft>
                <a:spcPts val="0"/>
              </a:spcAft>
              <a:buNone/>
            </a:pPr>
            <a:r>
              <a:rPr lang="en-US" sz="2400" i="0" u="none" strike="noStrike" cap="none" dirty="0">
                <a:solidFill>
                  <a:schemeClr val="dk1"/>
                </a:solidFill>
                <a:latin typeface="Gill Sans MT" panose="020B0502020104020203" pitchFamily="34" charset="0"/>
                <a:ea typeface="Candara"/>
                <a:cs typeface="Calibri" panose="020F0502020204030204" pitchFamily="34" charset="0"/>
                <a:sym typeface="Candara"/>
              </a:rPr>
              <a:t>Prachi Malik 2210990661</a:t>
            </a:r>
            <a:endParaRPr sz="2400" i="0" u="none" strike="noStrike" cap="none" dirty="0">
              <a:solidFill>
                <a:schemeClr val="dk1"/>
              </a:solidFill>
              <a:latin typeface="Gill Sans MT" panose="020B0502020104020203" pitchFamily="34" charset="0"/>
              <a:ea typeface="Candara"/>
              <a:cs typeface="Calibri" panose="020F0502020204030204" pitchFamily="34" charset="0"/>
              <a:sym typeface="Candara"/>
            </a:endParaRPr>
          </a:p>
        </p:txBody>
      </p:sp>
      <p:sp>
        <p:nvSpPr>
          <p:cNvPr id="2" name="TextBox 1">
            <a:extLst>
              <a:ext uri="{FF2B5EF4-FFF2-40B4-BE49-F238E27FC236}">
                <a16:creationId xmlns:a16="http://schemas.microsoft.com/office/drawing/2014/main" id="{823C552C-765B-B83C-4684-F3E0FFAF189F}"/>
              </a:ext>
            </a:extLst>
          </p:cNvPr>
          <p:cNvSpPr txBox="1"/>
          <p:nvPr/>
        </p:nvSpPr>
        <p:spPr>
          <a:xfrm>
            <a:off x="0" y="1129294"/>
            <a:ext cx="9144000" cy="2123658"/>
          </a:xfrm>
          <a:prstGeom prst="rect">
            <a:avLst/>
          </a:prstGeom>
          <a:noFill/>
        </p:spPr>
        <p:txBody>
          <a:bodyPr wrap="square" rtlCol="0">
            <a:spAutoFit/>
          </a:bodyPr>
          <a:lstStyle/>
          <a:p>
            <a:pPr algn="ctr"/>
            <a:r>
              <a:rPr lang="en-US" sz="6600" b="1" i="0" u="none" strike="noStrike" cap="none" dirty="0">
                <a:solidFill>
                  <a:schemeClr val="tx2">
                    <a:lumMod val="50000"/>
                  </a:schemeClr>
                </a:solidFill>
                <a:latin typeface="Gill Sans MT" panose="020B0502020104020203" pitchFamily="34" charset="0"/>
                <a:ea typeface="Candara"/>
                <a:cs typeface="Calibri" panose="020F0502020204030204" pitchFamily="34" charset="0"/>
                <a:sym typeface="Candara"/>
              </a:rPr>
              <a:t>Social Media </a:t>
            </a:r>
          </a:p>
          <a:p>
            <a:pPr algn="ctr"/>
            <a:r>
              <a:rPr lang="en-US" sz="6600" b="1" i="0" u="none" strike="noStrike" cap="none" dirty="0">
                <a:solidFill>
                  <a:schemeClr val="tx2">
                    <a:lumMod val="50000"/>
                  </a:schemeClr>
                </a:solidFill>
                <a:latin typeface="Gill Sans MT" panose="020B0502020104020203" pitchFamily="34" charset="0"/>
                <a:ea typeface="Candara"/>
                <a:cs typeface="Calibri" panose="020F0502020204030204" pitchFamily="34" charset="0"/>
                <a:sym typeface="Candara"/>
              </a:rPr>
              <a:t>Sentiment Analysis </a:t>
            </a:r>
          </a:p>
        </p:txBody>
      </p:sp>
      <p:sp>
        <p:nvSpPr>
          <p:cNvPr id="3" name="TextBox 2">
            <a:extLst>
              <a:ext uri="{FF2B5EF4-FFF2-40B4-BE49-F238E27FC236}">
                <a16:creationId xmlns:a16="http://schemas.microsoft.com/office/drawing/2014/main" id="{F4A9FAE8-D9EB-5105-12C4-40D8FA7A7FFD}"/>
              </a:ext>
            </a:extLst>
          </p:cNvPr>
          <p:cNvSpPr txBox="1"/>
          <p:nvPr/>
        </p:nvSpPr>
        <p:spPr>
          <a:xfrm>
            <a:off x="2328436" y="4272521"/>
            <a:ext cx="4487126" cy="830997"/>
          </a:xfrm>
          <a:prstGeom prst="rect">
            <a:avLst/>
          </a:prstGeom>
          <a:noFill/>
        </p:spPr>
        <p:txBody>
          <a:bodyPr wrap="none" rtlCol="0">
            <a:spAutoFit/>
          </a:bodyPr>
          <a:lstStyle/>
          <a:p>
            <a:r>
              <a:rPr lang="en-US" sz="4800" b="1" u="sng" dirty="0">
                <a:solidFill>
                  <a:schemeClr val="tx1">
                    <a:lumMod val="75000"/>
                    <a:lumOff val="25000"/>
                  </a:schemeClr>
                </a:solidFill>
                <a:latin typeface="Gill Sans MT" panose="020B0502020104020203" pitchFamily="34" charset="0"/>
              </a:rPr>
              <a:t>Sentient</a:t>
            </a:r>
            <a:r>
              <a:rPr lang="en-US" sz="3600" b="1" u="sng" dirty="0">
                <a:solidFill>
                  <a:schemeClr val="tx1">
                    <a:lumMod val="75000"/>
                    <a:lumOff val="25000"/>
                  </a:schemeClr>
                </a:solidFill>
                <a:latin typeface="Gill Sans MT" panose="020B0502020104020203" pitchFamily="34" charset="0"/>
              </a:rPr>
              <a:t> </a:t>
            </a:r>
            <a:r>
              <a:rPr lang="en-US" sz="4000" b="1" u="sng" dirty="0">
                <a:solidFill>
                  <a:schemeClr val="tx1">
                    <a:lumMod val="75000"/>
                    <a:lumOff val="25000"/>
                  </a:schemeClr>
                </a:solidFill>
                <a:latin typeface="Gill Sans MT" panose="020B0502020104020203" pitchFamily="34" charset="0"/>
              </a:rPr>
              <a:t>Scribes</a:t>
            </a:r>
            <a:endParaRPr lang="en-US" sz="3600" b="1" u="sng" dirty="0">
              <a:solidFill>
                <a:schemeClr val="tx1">
                  <a:lumMod val="75000"/>
                  <a:lumOff val="25000"/>
                </a:schemeClr>
              </a:solidFill>
              <a:latin typeface="Gill Sans MT" panose="020B0502020104020203" pitchFamily="34" charset="0"/>
            </a:endParaRPr>
          </a:p>
        </p:txBody>
      </p:sp>
      <p:sp>
        <p:nvSpPr>
          <p:cNvPr id="4" name="TextBox 3">
            <a:extLst>
              <a:ext uri="{FF2B5EF4-FFF2-40B4-BE49-F238E27FC236}">
                <a16:creationId xmlns:a16="http://schemas.microsoft.com/office/drawing/2014/main" id="{8FF6AE15-E07A-C7D2-1A4D-D69A42FA3ADE}"/>
              </a:ext>
            </a:extLst>
          </p:cNvPr>
          <p:cNvSpPr txBox="1"/>
          <p:nvPr/>
        </p:nvSpPr>
        <p:spPr>
          <a:xfrm>
            <a:off x="3062720" y="3439571"/>
            <a:ext cx="3018558" cy="461665"/>
          </a:xfrm>
          <a:prstGeom prst="rect">
            <a:avLst/>
          </a:prstGeom>
          <a:noFill/>
        </p:spPr>
        <p:txBody>
          <a:bodyPr wrap="square" rtlCol="0">
            <a:spAutoFit/>
          </a:bodyPr>
          <a:lstStyle/>
          <a:p>
            <a:r>
              <a:rPr lang="en-US" sz="2400" dirty="0">
                <a:solidFill>
                  <a:schemeClr val="tx1">
                    <a:lumMod val="65000"/>
                    <a:lumOff val="35000"/>
                  </a:schemeClr>
                </a:solidFill>
                <a:latin typeface="Gill Sans MT" panose="020B0502020104020203" pitchFamily="34" charset="0"/>
              </a:rPr>
              <a:t>Using Twitter Dataset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10</a:t>
            </a:fld>
            <a:endParaRPr lang="en-US" dirty="0"/>
          </a:p>
        </p:txBody>
      </p:sp>
      <p:sp>
        <p:nvSpPr>
          <p:cNvPr id="2" name="Title 1"/>
          <p:cNvSpPr>
            <a:spLocks noGrp="1"/>
          </p:cNvSpPr>
          <p:nvPr>
            <p:ph type="title" idx="4294967295"/>
          </p:nvPr>
        </p:nvSpPr>
        <p:spPr>
          <a:xfrm>
            <a:off x="-1" y="0"/>
            <a:ext cx="9143999" cy="838200"/>
          </a:xfrm>
        </p:spPr>
        <p:txBody>
          <a:bodyPr/>
          <a:lstStyle/>
          <a:p>
            <a:pPr algn="l"/>
            <a:r>
              <a:rPr lang="en-US" b="1" dirty="0">
                <a:latin typeface="Gill Sans MT" panose="020B0502020104020203" pitchFamily="34" charset="0"/>
              </a:rPr>
              <a:t>Libraries Used: </a:t>
            </a:r>
          </a:p>
        </p:txBody>
      </p:sp>
      <p:sp>
        <p:nvSpPr>
          <p:cNvPr id="3" name="Text Placeholder 2"/>
          <p:cNvSpPr>
            <a:spLocks noGrp="1"/>
          </p:cNvSpPr>
          <p:nvPr>
            <p:ph idx="4294967295"/>
          </p:nvPr>
        </p:nvSpPr>
        <p:spPr>
          <a:xfrm>
            <a:off x="0" y="1144588"/>
            <a:ext cx="9144000" cy="4568825"/>
          </a:xfrm>
        </p:spPr>
        <p:txBody>
          <a:bodyPr>
            <a:normAutofit fontScale="92500"/>
          </a:bodyPr>
          <a:lstStyle/>
          <a:p>
            <a:pPr marL="0" indent="0" algn="just">
              <a:lnSpc>
                <a:spcPct val="150000"/>
              </a:lnSpc>
              <a:buNone/>
            </a:pPr>
            <a:r>
              <a:rPr lang="en-US" sz="2000" b="1" dirty="0">
                <a:latin typeface="Gill Sans MT" panose="020B0502020104020203" pitchFamily="34" charset="0"/>
              </a:rPr>
              <a:t>Collections</a:t>
            </a:r>
            <a:endParaRPr lang="en-US" sz="2000" dirty="0">
              <a:latin typeface="Gill Sans MT" panose="020B0502020104020203" pitchFamily="34" charset="0"/>
            </a:endParaRPr>
          </a:p>
          <a:p>
            <a:pPr marL="0" indent="0" algn="just">
              <a:lnSpc>
                <a:spcPct val="150000"/>
              </a:lnSpc>
              <a:buNone/>
            </a:pPr>
            <a:r>
              <a:rPr lang="en-US" sz="1600" dirty="0">
                <a:latin typeface="Gill Sans MT" panose="020B0502020104020203" pitchFamily="34" charset="0"/>
              </a:rPr>
              <a:t>The `collections` library in Python provides specialized container data types beyond the built-in ones like lists and dictionaries. In our project, we leverage `collections. Counter` to efficiently count the occurrences of sentiment labels or specific words/phrases in social media text. This helps us analyze sentiment distribution and identify key themes or topics within the data, enhancing the depth of our insights and facilitating data-driven decision-making.</a:t>
            </a:r>
          </a:p>
          <a:p>
            <a:pPr marL="0" indent="0">
              <a:lnSpc>
                <a:spcPct val="150000"/>
              </a:lnSpc>
              <a:buNone/>
            </a:pPr>
            <a:endParaRPr lang="en-US" sz="1600" dirty="0">
              <a:latin typeface="Gill Sans MT" panose="020B0502020104020203" pitchFamily="34" charset="0"/>
            </a:endParaRPr>
          </a:p>
          <a:p>
            <a:pPr marL="0" indent="0" algn="just">
              <a:lnSpc>
                <a:spcPct val="150000"/>
              </a:lnSpc>
              <a:buNone/>
            </a:pPr>
            <a:r>
              <a:rPr lang="en-US" sz="2000" b="1" dirty="0">
                <a:latin typeface="Gill Sans MT" panose="020B0502020104020203" pitchFamily="34" charset="0"/>
              </a:rPr>
              <a:t>Plotly</a:t>
            </a:r>
            <a:endParaRPr lang="en-US" sz="2000" dirty="0">
              <a:latin typeface="Gill Sans MT" panose="020B0502020104020203" pitchFamily="34" charset="0"/>
            </a:endParaRPr>
          </a:p>
          <a:p>
            <a:pPr marL="0" indent="0" algn="just">
              <a:lnSpc>
                <a:spcPct val="150000"/>
              </a:lnSpc>
              <a:buNone/>
            </a:pPr>
            <a:r>
              <a:rPr lang="en-US" sz="1600" dirty="0">
                <a:latin typeface="Gill Sans MT" panose="020B0502020104020203" pitchFamily="34" charset="0"/>
              </a:rPr>
              <a:t>Plotly is a Python library used for creating interactive visualizations. In our project, Plotly is employed to visualize sentiment trends, word frequencies, and topic clusters extracted from social media data. By leveraging Plotly's rich array of visualization tools, we can effectively communicate insights to stakeholders, allowing for intuitive exploration of sentiment dynamics and facilitating data-driven decision-making.</a:t>
            </a:r>
          </a:p>
        </p:txBody>
      </p:sp>
    </p:spTree>
    <p:extLst>
      <p:ext uri="{BB962C8B-B14F-4D97-AF65-F5344CB8AC3E}">
        <p14:creationId xmlns:p14="http://schemas.microsoft.com/office/powerpoint/2010/main" val="337585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11</a:t>
            </a:fld>
            <a:endParaRPr lang="en-US" dirty="0"/>
          </a:p>
        </p:txBody>
      </p:sp>
      <p:sp>
        <p:nvSpPr>
          <p:cNvPr id="2" name="Title 1"/>
          <p:cNvSpPr>
            <a:spLocks noGrp="1"/>
          </p:cNvSpPr>
          <p:nvPr>
            <p:ph type="title" idx="4294967295"/>
          </p:nvPr>
        </p:nvSpPr>
        <p:spPr>
          <a:xfrm>
            <a:off x="0" y="0"/>
            <a:ext cx="9144000" cy="838200"/>
          </a:xfrm>
        </p:spPr>
        <p:txBody>
          <a:bodyPr/>
          <a:lstStyle/>
          <a:p>
            <a:pPr algn="l"/>
            <a:r>
              <a:rPr lang="en-US" b="1" dirty="0">
                <a:latin typeface="Gill Sans MT" panose="020B0502020104020203" pitchFamily="34" charset="0"/>
              </a:rPr>
              <a:t>Libraries Used: </a:t>
            </a:r>
          </a:p>
        </p:txBody>
      </p:sp>
      <p:sp>
        <p:nvSpPr>
          <p:cNvPr id="3" name="Text Placeholder 2"/>
          <p:cNvSpPr>
            <a:spLocks noGrp="1"/>
          </p:cNvSpPr>
          <p:nvPr>
            <p:ph idx="4294967295"/>
          </p:nvPr>
        </p:nvSpPr>
        <p:spPr>
          <a:xfrm>
            <a:off x="0" y="946150"/>
            <a:ext cx="9144000" cy="4965700"/>
          </a:xfrm>
        </p:spPr>
        <p:txBody>
          <a:bodyPr>
            <a:normAutofit/>
          </a:bodyPr>
          <a:lstStyle/>
          <a:p>
            <a:pPr marL="0" indent="0">
              <a:lnSpc>
                <a:spcPct val="150000"/>
              </a:lnSpc>
              <a:buNone/>
            </a:pPr>
            <a:r>
              <a:rPr lang="en-US" sz="2000" b="1" dirty="0">
                <a:latin typeface="Gill Sans MT" panose="020B0502020104020203" pitchFamily="34" charset="0"/>
              </a:rPr>
              <a:t>NLTK(Natural Language Toolkit)</a:t>
            </a:r>
          </a:p>
          <a:p>
            <a:pPr marL="0" indent="0" algn="just">
              <a:lnSpc>
                <a:spcPct val="150000"/>
              </a:lnSpc>
              <a:buNone/>
            </a:pPr>
            <a:r>
              <a:rPr lang="en-US" sz="1600" dirty="0">
                <a:latin typeface="Gill Sans MT" panose="020B0502020104020203" pitchFamily="34" charset="0"/>
              </a:rPr>
              <a:t>NLTK (Natural Language Toolkit) is a Python library widely used for natural language processing tasks. In our project, NLTK plays a crucial role in text preprocessing, tokenization, and sentiment analysis. We utilize its functions for tasks such as removing stopwords, stemming, and lemmatization to clean and prepare text data for analysis. Additionally, NLTK's sentiment analysis module provides tools for classifying the sentiment of social media posts, enhancing our understanding of user opinions and emotions. </a:t>
            </a:r>
          </a:p>
        </p:txBody>
      </p:sp>
    </p:spTree>
    <p:extLst>
      <p:ext uri="{BB962C8B-B14F-4D97-AF65-F5344CB8AC3E}">
        <p14:creationId xmlns:p14="http://schemas.microsoft.com/office/powerpoint/2010/main" val="2488115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12</a:t>
            </a:fld>
            <a:endParaRPr lang="en-US" dirty="0"/>
          </a:p>
        </p:txBody>
      </p:sp>
      <p:sp>
        <p:nvSpPr>
          <p:cNvPr id="2" name="Title 1"/>
          <p:cNvSpPr>
            <a:spLocks noGrp="1"/>
          </p:cNvSpPr>
          <p:nvPr>
            <p:ph type="title" idx="4294967295"/>
          </p:nvPr>
        </p:nvSpPr>
        <p:spPr>
          <a:xfrm>
            <a:off x="0" y="0"/>
            <a:ext cx="9144000" cy="838200"/>
          </a:xfrm>
        </p:spPr>
        <p:txBody>
          <a:bodyPr/>
          <a:lstStyle/>
          <a:p>
            <a:pPr algn="l"/>
            <a:r>
              <a:rPr lang="en-US" b="1" dirty="0">
                <a:latin typeface="Gill Sans MT" panose="020B0502020104020203" pitchFamily="34" charset="0"/>
              </a:rPr>
              <a:t>API Used:</a:t>
            </a:r>
          </a:p>
        </p:txBody>
      </p:sp>
      <p:sp>
        <p:nvSpPr>
          <p:cNvPr id="3" name="Text Placeholder 2"/>
          <p:cNvSpPr>
            <a:spLocks noGrp="1"/>
          </p:cNvSpPr>
          <p:nvPr>
            <p:ph idx="4294967295"/>
          </p:nvPr>
        </p:nvSpPr>
        <p:spPr>
          <a:xfrm>
            <a:off x="0" y="946150"/>
            <a:ext cx="9144000" cy="4965700"/>
          </a:xfrm>
        </p:spPr>
        <p:txBody>
          <a:bodyPr/>
          <a:lstStyle/>
          <a:p>
            <a:pPr marL="0" indent="0">
              <a:lnSpc>
                <a:spcPct val="150000"/>
              </a:lnSpc>
              <a:buNone/>
            </a:pPr>
            <a:r>
              <a:rPr lang="en-US" sz="2000" b="1" dirty="0">
                <a:latin typeface="Gill Sans MT" panose="020B0502020104020203" pitchFamily="34" charset="0"/>
              </a:rPr>
              <a:t>Tweepy API</a:t>
            </a:r>
          </a:p>
          <a:p>
            <a:pPr marL="0" indent="0" algn="just">
              <a:lnSpc>
                <a:spcPct val="150000"/>
              </a:lnSpc>
              <a:buNone/>
            </a:pPr>
            <a:r>
              <a:rPr lang="en-US" sz="1600" dirty="0">
                <a:latin typeface="Gill Sans MT" panose="020B0502020104020203" pitchFamily="34" charset="0"/>
              </a:rPr>
              <a:t>Tweepy is a Python library for accessing the Twitter API. It simplifies the process of interacting with Twitter's platform, allowing users to programmatically retrieve, post, and manipulate Twitter data. In our project, we utilize Tweepy to collect social media data directly from Twitter. This includes fetching tweets, user profiles, and associated metadata relevant to our sentiment analysis task. By leveraging Tweepy's functionalities, we can efficiently gather real-time or historical data from Twitter, enabling us to analyze current trends, monitor public sentiment on specific topics, and conduct comprehensive sentiment analysis studies. Tweepy streamlines the data collection process, providing a seamless interface to access Twitter's vast repository of publicly available data, which serves as a valuable resource for our sentiment analysis project.</a:t>
            </a:r>
          </a:p>
        </p:txBody>
      </p:sp>
    </p:spTree>
    <p:extLst>
      <p:ext uri="{BB962C8B-B14F-4D97-AF65-F5344CB8AC3E}">
        <p14:creationId xmlns:p14="http://schemas.microsoft.com/office/powerpoint/2010/main" val="3525605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836468"/>
          </a:xfrm>
        </p:spPr>
        <p:txBody>
          <a:bodyPr>
            <a:normAutofit/>
          </a:bodyPr>
          <a:lstStyle/>
          <a:p>
            <a:pPr algn="l"/>
            <a:r>
              <a:rPr lang="en-US" sz="3200" b="1" dirty="0">
                <a:latin typeface="Gill Sans MT" panose="020B0502020104020203" pitchFamily="34" charset="0"/>
              </a:rPr>
              <a:t>Results:</a:t>
            </a:r>
          </a:p>
        </p:txBody>
      </p:sp>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13</a:t>
            </a:fld>
            <a:endParaRPr lang="en-US" dirty="0"/>
          </a:p>
        </p:txBody>
      </p:sp>
      <p:sp>
        <p:nvSpPr>
          <p:cNvPr id="11" name="TextBox 10">
            <a:extLst>
              <a:ext uri="{FF2B5EF4-FFF2-40B4-BE49-F238E27FC236}">
                <a16:creationId xmlns:a16="http://schemas.microsoft.com/office/drawing/2014/main" id="{32C36095-473F-181D-BB76-4646387457DB}"/>
              </a:ext>
            </a:extLst>
          </p:cNvPr>
          <p:cNvSpPr txBox="1"/>
          <p:nvPr/>
        </p:nvSpPr>
        <p:spPr>
          <a:xfrm>
            <a:off x="457199" y="4490642"/>
            <a:ext cx="3657600" cy="246221"/>
          </a:xfrm>
          <a:prstGeom prst="rect">
            <a:avLst/>
          </a:prstGeom>
          <a:noFill/>
        </p:spPr>
        <p:txBody>
          <a:bodyPr wrap="square" rtlCol="0">
            <a:spAutoFit/>
          </a:bodyPr>
          <a:lstStyle/>
          <a:p>
            <a:pPr algn="ctr"/>
            <a:r>
              <a:rPr lang="en-US" sz="1000" dirty="0">
                <a:latin typeface="Gill Sans MT" panose="020B0502020104020203" pitchFamily="34" charset="0"/>
              </a:rPr>
              <a:t>1. Classification of sentiment column in decreasing order</a:t>
            </a:r>
          </a:p>
        </p:txBody>
      </p:sp>
      <p:sp>
        <p:nvSpPr>
          <p:cNvPr id="12" name="TextBox 11">
            <a:extLst>
              <a:ext uri="{FF2B5EF4-FFF2-40B4-BE49-F238E27FC236}">
                <a16:creationId xmlns:a16="http://schemas.microsoft.com/office/drawing/2014/main" id="{858B6268-FB66-3C66-DF77-22E2C736F5A4}"/>
              </a:ext>
            </a:extLst>
          </p:cNvPr>
          <p:cNvSpPr txBox="1"/>
          <p:nvPr/>
        </p:nvSpPr>
        <p:spPr>
          <a:xfrm>
            <a:off x="4600574" y="5690795"/>
            <a:ext cx="4572000" cy="246221"/>
          </a:xfrm>
          <a:prstGeom prst="rect">
            <a:avLst/>
          </a:prstGeom>
          <a:noFill/>
        </p:spPr>
        <p:txBody>
          <a:bodyPr wrap="square" rtlCol="0">
            <a:spAutoFit/>
          </a:bodyPr>
          <a:lstStyle/>
          <a:p>
            <a:pPr algn="ctr"/>
            <a:r>
              <a:rPr lang="en-US" sz="1000" dirty="0">
                <a:latin typeface="Gill Sans MT" panose="020B0502020104020203" pitchFamily="34" charset="0"/>
              </a:rPr>
              <a:t>2. Graphical representation of sentiment column</a:t>
            </a:r>
          </a:p>
        </p:txBody>
      </p:sp>
      <p:pic>
        <p:nvPicPr>
          <p:cNvPr id="17" name="Picture 2">
            <a:extLst>
              <a:ext uri="{FF2B5EF4-FFF2-40B4-BE49-F238E27FC236}">
                <a16:creationId xmlns:a16="http://schemas.microsoft.com/office/drawing/2014/main" id="{004B913C-5B96-01A1-8D7D-FBFC29F46F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00575" y="920984"/>
            <a:ext cx="4543424" cy="476981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DEE1DEF1-891C-63F2-DC85-26336E262855}"/>
              </a:ext>
            </a:extLst>
          </p:cNvPr>
          <p:cNvPicPr>
            <a:picLocks noChangeAspect="1"/>
          </p:cNvPicPr>
          <p:nvPr/>
        </p:nvPicPr>
        <p:blipFill>
          <a:blip r:embed="rId3"/>
          <a:stretch>
            <a:fillRect/>
          </a:stretch>
        </p:blipFill>
        <p:spPr>
          <a:xfrm>
            <a:off x="534789" y="1787236"/>
            <a:ext cx="3349440" cy="2703406"/>
          </a:xfrm>
          <a:prstGeom prst="rect">
            <a:avLst/>
          </a:prstGeom>
        </p:spPr>
      </p:pic>
    </p:spTree>
    <p:extLst>
      <p:ext uri="{BB962C8B-B14F-4D97-AF65-F5344CB8AC3E}">
        <p14:creationId xmlns:p14="http://schemas.microsoft.com/office/powerpoint/2010/main" val="158124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004" y="5192023"/>
            <a:ext cx="7515991" cy="829509"/>
          </a:xfrm>
        </p:spPr>
        <p:txBody>
          <a:bodyPr>
            <a:normAutofit fontScale="90000"/>
          </a:bodyPr>
          <a:lstStyle/>
          <a:p>
            <a:r>
              <a:rPr lang="en-US" b="1" dirty="0">
                <a:latin typeface="Gill Sans MT" panose="020B0502020104020203" pitchFamily="34" charset="0"/>
              </a:rPr>
              <a:t>Results:</a:t>
            </a:r>
            <a:br>
              <a:rPr lang="en-US" b="1" dirty="0">
                <a:latin typeface="Gill Sans MT" panose="020B0502020104020203" pitchFamily="34" charset="0"/>
              </a:rPr>
            </a:br>
            <a:r>
              <a:rPr lang="en-US" sz="1100" cap="none" dirty="0">
                <a:latin typeface="Gill Sans MT" panose="020B0502020104020203" pitchFamily="34" charset="0"/>
              </a:rPr>
              <a:t>3. Distribution Of ‘Selected_text’ Column Using Plotly</a:t>
            </a:r>
            <a:endParaRPr lang="en-US" b="1" dirty="0">
              <a:latin typeface="Gill Sans MT" panose="020B0502020104020203" pitchFamily="34" charset="0"/>
            </a:endParaRPr>
          </a:p>
        </p:txBody>
      </p:sp>
      <p:pic>
        <p:nvPicPr>
          <p:cNvPr id="27" name="Picture Placeholder 26">
            <a:extLst>
              <a:ext uri="{FF2B5EF4-FFF2-40B4-BE49-F238E27FC236}">
                <a16:creationId xmlns:a16="http://schemas.microsoft.com/office/drawing/2014/main" id="{5C0D5D3A-DB74-DFA8-7908-725094B3200B}"/>
              </a:ext>
            </a:extLst>
          </p:cNvPr>
          <p:cNvPicPr>
            <a:picLocks noGrp="1" noChangeAspect="1"/>
          </p:cNvPicPr>
          <p:nvPr>
            <p:ph type="pic" idx="1"/>
          </p:nvPr>
        </p:nvPicPr>
        <p:blipFill rotWithShape="1">
          <a:blip r:embed="rId2"/>
          <a:srcRect t="235" b="819"/>
          <a:stretch/>
        </p:blipFill>
        <p:spPr>
          <a:xfrm>
            <a:off x="220807" y="89942"/>
            <a:ext cx="8702386" cy="5065569"/>
          </a:xfrm>
        </p:spPr>
      </p:pic>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14</a:t>
            </a:fld>
            <a:endParaRPr lang="en-US" dirty="0"/>
          </a:p>
        </p:txBody>
      </p:sp>
    </p:spTree>
    <p:extLst>
      <p:ext uri="{BB962C8B-B14F-4D97-AF65-F5344CB8AC3E}">
        <p14:creationId xmlns:p14="http://schemas.microsoft.com/office/powerpoint/2010/main" val="1363340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407" y="4732865"/>
            <a:ext cx="7515991" cy="1278276"/>
          </a:xfrm>
        </p:spPr>
        <p:txBody>
          <a:bodyPr>
            <a:normAutofit/>
          </a:bodyPr>
          <a:lstStyle/>
          <a:p>
            <a:r>
              <a:rPr lang="en-US" sz="2200" b="1" dirty="0">
                <a:latin typeface="Gill Sans MT" panose="020B0502020104020203" pitchFamily="34" charset="0"/>
              </a:rPr>
              <a:t>Results</a:t>
            </a:r>
            <a:r>
              <a:rPr lang="en-US" b="1" dirty="0">
                <a:latin typeface="Gill Sans MT" panose="020B0502020104020203" pitchFamily="34" charset="0"/>
              </a:rPr>
              <a:t>:</a:t>
            </a:r>
            <a:br>
              <a:rPr lang="en-US" b="1" dirty="0">
                <a:latin typeface="Gill Sans MT" panose="020B0502020104020203" pitchFamily="34" charset="0"/>
              </a:rPr>
            </a:br>
            <a:r>
              <a:rPr lang="en-US" sz="1000" cap="none" dirty="0">
                <a:latin typeface="Gill Sans MT" panose="020B0502020104020203" pitchFamily="34" charset="0"/>
              </a:rPr>
              <a:t>4. A Treemap Of Common Words Is Made Using Express Module Of Plotly Library.</a:t>
            </a:r>
            <a:endParaRPr lang="en-US" b="1" dirty="0">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15</a:t>
            </a:fld>
            <a:endParaRPr lang="en-US" dirty="0"/>
          </a:p>
        </p:txBody>
      </p:sp>
      <p:pic>
        <p:nvPicPr>
          <p:cNvPr id="13" name="Picture Placeholder 12">
            <a:extLst>
              <a:ext uri="{FF2B5EF4-FFF2-40B4-BE49-F238E27FC236}">
                <a16:creationId xmlns:a16="http://schemas.microsoft.com/office/drawing/2014/main" id="{5D235B81-6C03-5250-A404-8C91F3E3C40F}"/>
              </a:ext>
            </a:extLst>
          </p:cNvPr>
          <p:cNvPicPr>
            <a:picLocks noGrp="1" noChangeAspect="1"/>
          </p:cNvPicPr>
          <p:nvPr>
            <p:ph type="pic" idx="1"/>
          </p:nvPr>
        </p:nvPicPr>
        <p:blipFill rotWithShape="1">
          <a:blip r:embed="rId2"/>
          <a:srcRect l="74" r="467"/>
          <a:stretch/>
        </p:blipFill>
        <p:spPr>
          <a:xfrm>
            <a:off x="181842" y="274321"/>
            <a:ext cx="8775122" cy="4900352"/>
          </a:xfrm>
          <a:prstGeom prst="rect">
            <a:avLst/>
          </a:prstGeom>
        </p:spPr>
      </p:pic>
    </p:spTree>
    <p:extLst>
      <p:ext uri="{BB962C8B-B14F-4D97-AF65-F5344CB8AC3E}">
        <p14:creationId xmlns:p14="http://schemas.microsoft.com/office/powerpoint/2010/main" val="3579616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391"/>
            <a:ext cx="9144000" cy="1143000"/>
          </a:xfrm>
        </p:spPr>
        <p:txBody>
          <a:bodyPr/>
          <a:lstStyle/>
          <a:p>
            <a:pPr algn="l"/>
            <a:r>
              <a:rPr lang="en-US" sz="3200" b="1" dirty="0">
                <a:latin typeface="Gill Sans MT" panose="020B0502020104020203" pitchFamily="34" charset="0"/>
              </a:rPr>
              <a:t>Results</a:t>
            </a:r>
            <a:r>
              <a:rPr lang="en-US" b="1" dirty="0">
                <a:latin typeface="Gill Sans MT" panose="020B0502020104020203" pitchFamily="34" charset="0"/>
              </a:rPr>
              <a:t>:</a:t>
            </a:r>
          </a:p>
        </p:txBody>
      </p:sp>
      <p:sp>
        <p:nvSpPr>
          <p:cNvPr id="5" name="Slide Number Placeholder 4"/>
          <p:cNvSpPr>
            <a:spLocks noGrp="1"/>
          </p:cNvSpPr>
          <p:nvPr>
            <p:ph type="sldNum" sz="quarter" idx="12"/>
          </p:nvPr>
        </p:nvSpPr>
        <p:spPr>
          <a:xfrm>
            <a:off x="8240112" y="6217920"/>
            <a:ext cx="365760" cy="365760"/>
          </a:xfrm>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16</a:t>
            </a:fld>
            <a:endParaRPr lang="en-US" dirty="0"/>
          </a:p>
        </p:txBody>
      </p:sp>
      <p:sp>
        <p:nvSpPr>
          <p:cNvPr id="10" name="TextBox 9">
            <a:extLst>
              <a:ext uri="{FF2B5EF4-FFF2-40B4-BE49-F238E27FC236}">
                <a16:creationId xmlns:a16="http://schemas.microsoft.com/office/drawing/2014/main" id="{174421DC-8D85-25FE-0C27-3F08682BACD8}"/>
              </a:ext>
            </a:extLst>
          </p:cNvPr>
          <p:cNvSpPr txBox="1"/>
          <p:nvPr/>
        </p:nvSpPr>
        <p:spPr>
          <a:xfrm>
            <a:off x="301142" y="6151419"/>
            <a:ext cx="6245132" cy="246221"/>
          </a:xfrm>
          <a:prstGeom prst="rect">
            <a:avLst/>
          </a:prstGeom>
          <a:noFill/>
        </p:spPr>
        <p:txBody>
          <a:bodyPr wrap="square" rtlCol="0">
            <a:spAutoFit/>
          </a:bodyPr>
          <a:lstStyle/>
          <a:p>
            <a:pPr algn="ctr"/>
            <a:r>
              <a:rPr lang="en-US" sz="1000" dirty="0">
                <a:latin typeface="Gill Sans MT" panose="020B0502020104020203" pitchFamily="34" charset="0"/>
              </a:rPr>
              <a:t>5. Bar representation of common positive words using express module of plotly</a:t>
            </a:r>
          </a:p>
        </p:txBody>
      </p:sp>
      <p:pic>
        <p:nvPicPr>
          <p:cNvPr id="15" name="Picture Placeholder 14">
            <a:extLst>
              <a:ext uri="{FF2B5EF4-FFF2-40B4-BE49-F238E27FC236}">
                <a16:creationId xmlns:a16="http://schemas.microsoft.com/office/drawing/2014/main" id="{F5EB6D7D-78D6-B7C2-EEBF-9054B267E409}"/>
              </a:ext>
            </a:extLst>
          </p:cNvPr>
          <p:cNvPicPr>
            <a:picLocks noGrp="1" noChangeAspect="1"/>
          </p:cNvPicPr>
          <p:nvPr>
            <p:ph type="pic" idx="1"/>
          </p:nvPr>
        </p:nvPicPr>
        <p:blipFill rotWithShape="1">
          <a:blip r:embed="rId2"/>
          <a:srcRect t="387" b="130"/>
          <a:stretch/>
        </p:blipFill>
        <p:spPr>
          <a:xfrm>
            <a:off x="6546274" y="1153392"/>
            <a:ext cx="2597726" cy="4998028"/>
          </a:xfrm>
          <a:prstGeom prst="rect">
            <a:avLst/>
          </a:prstGeom>
        </p:spPr>
      </p:pic>
      <p:pic>
        <p:nvPicPr>
          <p:cNvPr id="16" name="Picture 15">
            <a:extLst>
              <a:ext uri="{FF2B5EF4-FFF2-40B4-BE49-F238E27FC236}">
                <a16:creationId xmlns:a16="http://schemas.microsoft.com/office/drawing/2014/main" id="{867819B0-FCE5-4204-0ABC-4F7A77216CED}"/>
              </a:ext>
            </a:extLst>
          </p:cNvPr>
          <p:cNvPicPr>
            <a:picLocks noChangeAspect="1"/>
          </p:cNvPicPr>
          <p:nvPr/>
        </p:nvPicPr>
        <p:blipFill>
          <a:blip r:embed="rId3"/>
          <a:stretch>
            <a:fillRect/>
          </a:stretch>
        </p:blipFill>
        <p:spPr>
          <a:xfrm>
            <a:off x="301142" y="1186642"/>
            <a:ext cx="6245132" cy="4964777"/>
          </a:xfrm>
          <a:prstGeom prst="rect">
            <a:avLst/>
          </a:prstGeom>
        </p:spPr>
      </p:pic>
    </p:spTree>
    <p:extLst>
      <p:ext uri="{BB962C8B-B14F-4D97-AF65-F5344CB8AC3E}">
        <p14:creationId xmlns:p14="http://schemas.microsoft.com/office/powerpoint/2010/main" val="2146081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465" y="4478482"/>
            <a:ext cx="7767069" cy="1423554"/>
          </a:xfrm>
        </p:spPr>
        <p:txBody>
          <a:bodyPr>
            <a:normAutofit/>
          </a:bodyPr>
          <a:lstStyle/>
          <a:p>
            <a:r>
              <a:rPr lang="en-US" b="1" dirty="0">
                <a:latin typeface="Gill Sans MT" panose="020B0502020104020203" pitchFamily="34" charset="0"/>
              </a:rPr>
              <a:t>Results:</a:t>
            </a:r>
            <a:br>
              <a:rPr lang="en-US" b="1" dirty="0">
                <a:latin typeface="Gill Sans MT" panose="020B0502020104020203" pitchFamily="34" charset="0"/>
              </a:rPr>
            </a:br>
            <a:r>
              <a:rPr lang="en-US" sz="1000" cap="none" dirty="0">
                <a:latin typeface="Gill Sans MT" panose="020B0502020104020203" pitchFamily="34" charset="0"/>
              </a:rPr>
              <a:t>6. A Treemap Of Most Common Positive Words Is Made Using Express Module Of Plotly Library.</a:t>
            </a:r>
            <a:endParaRPr lang="en-US" b="1" dirty="0">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17</a:t>
            </a:fld>
            <a:endParaRPr lang="en-US" dirty="0"/>
          </a:p>
        </p:txBody>
      </p:sp>
      <p:pic>
        <p:nvPicPr>
          <p:cNvPr id="15" name="Picture Placeholder 14">
            <a:extLst>
              <a:ext uri="{FF2B5EF4-FFF2-40B4-BE49-F238E27FC236}">
                <a16:creationId xmlns:a16="http://schemas.microsoft.com/office/drawing/2014/main" id="{2D006080-568D-BAE8-32AC-595D6BA599B9}"/>
              </a:ext>
            </a:extLst>
          </p:cNvPr>
          <p:cNvPicPr>
            <a:picLocks noGrp="1" noChangeAspect="1"/>
          </p:cNvPicPr>
          <p:nvPr>
            <p:ph type="pic" idx="1"/>
          </p:nvPr>
        </p:nvPicPr>
        <p:blipFill rotWithShape="1">
          <a:blip r:embed="rId2"/>
          <a:srcRect l="208" r="-96"/>
          <a:stretch/>
        </p:blipFill>
        <p:spPr>
          <a:xfrm>
            <a:off x="207818" y="168131"/>
            <a:ext cx="8743949" cy="4980564"/>
          </a:xfrm>
          <a:prstGeom prst="rect">
            <a:avLst/>
          </a:prstGeom>
        </p:spPr>
      </p:pic>
    </p:spTree>
    <p:extLst>
      <p:ext uri="{BB962C8B-B14F-4D97-AF65-F5344CB8AC3E}">
        <p14:creationId xmlns:p14="http://schemas.microsoft.com/office/powerpoint/2010/main" val="2805471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901" y="4592781"/>
            <a:ext cx="7819023" cy="1475509"/>
          </a:xfrm>
        </p:spPr>
        <p:txBody>
          <a:bodyPr>
            <a:normAutofit/>
          </a:bodyPr>
          <a:lstStyle/>
          <a:p>
            <a:r>
              <a:rPr lang="en-US" b="1" dirty="0">
                <a:latin typeface="Gill Sans MT" panose="020B0502020104020203" pitchFamily="34" charset="0"/>
              </a:rPr>
              <a:t>Results:</a:t>
            </a:r>
            <a:br>
              <a:rPr lang="en-US" b="1" dirty="0">
                <a:latin typeface="Gill Sans MT" panose="020B0502020104020203" pitchFamily="34" charset="0"/>
              </a:rPr>
            </a:br>
            <a:r>
              <a:rPr lang="en-US" sz="1000" cap="none" dirty="0">
                <a:latin typeface="Gill Sans MT" panose="020B0502020104020203" pitchFamily="34" charset="0"/>
              </a:rPr>
              <a:t>7. A Treemap Of Most Common Neutral Words Is Made Using Express Module Of Plotly Library.</a:t>
            </a:r>
            <a:endParaRPr lang="en-US" b="1" dirty="0">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18</a:t>
            </a:fld>
            <a:endParaRPr lang="en-US" dirty="0"/>
          </a:p>
        </p:txBody>
      </p:sp>
      <p:pic>
        <p:nvPicPr>
          <p:cNvPr id="9" name="Picture Placeholder 8">
            <a:extLst>
              <a:ext uri="{FF2B5EF4-FFF2-40B4-BE49-F238E27FC236}">
                <a16:creationId xmlns:a16="http://schemas.microsoft.com/office/drawing/2014/main" id="{3723520B-9E68-3890-F877-00B024EF766D}"/>
              </a:ext>
            </a:extLst>
          </p:cNvPr>
          <p:cNvPicPr>
            <a:picLocks noGrp="1" noChangeAspect="1"/>
          </p:cNvPicPr>
          <p:nvPr>
            <p:ph type="pic" idx="1"/>
          </p:nvPr>
        </p:nvPicPr>
        <p:blipFill rotWithShape="1">
          <a:blip r:embed="rId2"/>
          <a:srcRect l="-254" r="-187"/>
          <a:stretch/>
        </p:blipFill>
        <p:spPr>
          <a:xfrm>
            <a:off x="233795" y="274320"/>
            <a:ext cx="8645237" cy="4915939"/>
          </a:xfrm>
          <a:prstGeom prst="rect">
            <a:avLst/>
          </a:prstGeom>
        </p:spPr>
      </p:pic>
    </p:spTree>
    <p:extLst>
      <p:ext uri="{BB962C8B-B14F-4D97-AF65-F5344CB8AC3E}">
        <p14:creationId xmlns:p14="http://schemas.microsoft.com/office/powerpoint/2010/main" val="942887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109" y="4628955"/>
            <a:ext cx="7865782" cy="1485055"/>
          </a:xfrm>
        </p:spPr>
        <p:txBody>
          <a:bodyPr>
            <a:normAutofit/>
          </a:bodyPr>
          <a:lstStyle/>
          <a:p>
            <a:r>
              <a:rPr lang="en-US" b="1" dirty="0">
                <a:latin typeface="Gill Sans MT" panose="020B0502020104020203" pitchFamily="34" charset="0"/>
              </a:rPr>
              <a:t>Results:</a:t>
            </a:r>
            <a:br>
              <a:rPr lang="en-US" b="1" dirty="0">
                <a:latin typeface="Gill Sans MT" panose="020B0502020104020203" pitchFamily="34" charset="0"/>
              </a:rPr>
            </a:br>
            <a:r>
              <a:rPr lang="en-US" sz="1000" cap="none" dirty="0">
                <a:latin typeface="Gill Sans MT" panose="020B0502020104020203" pitchFamily="34" charset="0"/>
              </a:rPr>
              <a:t>8. A Treemap Of Most Common Negative Words Is Made Using Express Module Of Plotly Library.</a:t>
            </a:r>
            <a:endParaRPr lang="en-US" b="1" dirty="0">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19</a:t>
            </a:fld>
            <a:endParaRPr lang="en-US" dirty="0"/>
          </a:p>
        </p:txBody>
      </p:sp>
      <p:pic>
        <p:nvPicPr>
          <p:cNvPr id="11" name="Picture Placeholder 10">
            <a:extLst>
              <a:ext uri="{FF2B5EF4-FFF2-40B4-BE49-F238E27FC236}">
                <a16:creationId xmlns:a16="http://schemas.microsoft.com/office/drawing/2014/main" id="{B4D1EF5A-7123-978C-61CB-C77AB257215C}"/>
              </a:ext>
            </a:extLst>
          </p:cNvPr>
          <p:cNvPicPr>
            <a:picLocks noGrp="1" noChangeAspect="1"/>
          </p:cNvPicPr>
          <p:nvPr>
            <p:ph type="pic" idx="1"/>
          </p:nvPr>
        </p:nvPicPr>
        <p:blipFill rotWithShape="1">
          <a:blip r:embed="rId2"/>
          <a:srcRect l="140" r="-187"/>
          <a:stretch/>
        </p:blipFill>
        <p:spPr>
          <a:xfrm>
            <a:off x="267566" y="274319"/>
            <a:ext cx="8608868" cy="5009458"/>
          </a:xfrm>
          <a:prstGeom prst="rect">
            <a:avLst/>
          </a:prstGeom>
        </p:spPr>
      </p:pic>
    </p:spTree>
    <p:extLst>
      <p:ext uri="{BB962C8B-B14F-4D97-AF65-F5344CB8AC3E}">
        <p14:creationId xmlns:p14="http://schemas.microsoft.com/office/powerpoint/2010/main" val="2258270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2718E3C-899A-8C4D-E84C-4708BF755CC6}"/>
              </a:ext>
            </a:extLst>
          </p:cNvPr>
          <p:cNvSpPr>
            <a:spLocks noGrp="1"/>
          </p:cNvSpPr>
          <p:nvPr>
            <p:ph type="sldNum" sz="quarter" idx="12"/>
          </p:nvPr>
        </p:nvSpPr>
        <p:spPr/>
        <p:txBody>
          <a:bodyPr lIns="0" rIns="91440"/>
          <a:lstStyle/>
          <a:p>
            <a:pPr marL="0" lvl="0" indent="0" algn="r" rtl="0">
              <a:spcBef>
                <a:spcPts val="0"/>
              </a:spcBef>
              <a:spcAft>
                <a:spcPts val="0"/>
              </a:spcAft>
              <a:buNone/>
            </a:pPr>
            <a:fld id="{00000000-1234-1234-1234-123412341234}" type="slidenum">
              <a:rPr lang="en-US" smtClean="0"/>
              <a:t>2</a:t>
            </a:fld>
            <a:endParaRPr lang="en-US" dirty="0"/>
          </a:p>
        </p:txBody>
      </p:sp>
      <p:sp>
        <p:nvSpPr>
          <p:cNvPr id="2" name="Title 1">
            <a:extLst>
              <a:ext uri="{FF2B5EF4-FFF2-40B4-BE49-F238E27FC236}">
                <a16:creationId xmlns:a16="http://schemas.microsoft.com/office/drawing/2014/main" id="{7148A396-E02C-1435-1C50-565E67FD25A9}"/>
              </a:ext>
            </a:extLst>
          </p:cNvPr>
          <p:cNvSpPr>
            <a:spLocks noGrp="1"/>
          </p:cNvSpPr>
          <p:nvPr>
            <p:ph type="title" idx="4294967295"/>
          </p:nvPr>
        </p:nvSpPr>
        <p:spPr>
          <a:xfrm>
            <a:off x="0" y="0"/>
            <a:ext cx="9180513" cy="838200"/>
          </a:xfrm>
        </p:spPr>
        <p:txBody>
          <a:bodyPr/>
          <a:lstStyle/>
          <a:p>
            <a:pPr algn="l"/>
            <a:r>
              <a:rPr lang="en-IN" b="1" dirty="0">
                <a:latin typeface="Gill Sans MT" panose="020B0502020104020203" pitchFamily="34" charset="0"/>
              </a:rPr>
              <a:t>Index</a:t>
            </a:r>
          </a:p>
        </p:txBody>
      </p:sp>
      <p:sp>
        <p:nvSpPr>
          <p:cNvPr id="3" name="Text Placeholder 2">
            <a:extLst>
              <a:ext uri="{FF2B5EF4-FFF2-40B4-BE49-F238E27FC236}">
                <a16:creationId xmlns:a16="http://schemas.microsoft.com/office/drawing/2014/main" id="{2957E920-7261-4D19-3C89-29F5B83BF4C1}"/>
              </a:ext>
            </a:extLst>
          </p:cNvPr>
          <p:cNvSpPr>
            <a:spLocks noGrp="1"/>
          </p:cNvSpPr>
          <p:nvPr>
            <p:ph idx="4294967295"/>
          </p:nvPr>
        </p:nvSpPr>
        <p:spPr>
          <a:xfrm>
            <a:off x="234950" y="838200"/>
            <a:ext cx="8909050" cy="5557838"/>
          </a:xfrm>
        </p:spPr>
        <p:txBody>
          <a:bodyPr>
            <a:normAutofit fontScale="92500" lnSpcReduction="20000"/>
          </a:bodyPr>
          <a:lstStyle/>
          <a:p>
            <a:pPr>
              <a:lnSpc>
                <a:spcPct val="150000"/>
              </a:lnSpc>
              <a:buFont typeface="Wingdings" panose="05000000000000000000" pitchFamily="2" charset="2"/>
              <a:buChar char="§"/>
            </a:pPr>
            <a:r>
              <a:rPr lang="en-IN" sz="2000" dirty="0"/>
              <a:t>Introduction</a:t>
            </a:r>
          </a:p>
          <a:p>
            <a:pPr>
              <a:lnSpc>
                <a:spcPct val="150000"/>
              </a:lnSpc>
              <a:buFont typeface="Wingdings" panose="05000000000000000000" pitchFamily="2" charset="2"/>
              <a:buChar char="§"/>
            </a:pPr>
            <a:r>
              <a:rPr lang="en-IN" sz="2000" dirty="0"/>
              <a:t>Background</a:t>
            </a:r>
          </a:p>
          <a:p>
            <a:pPr>
              <a:lnSpc>
                <a:spcPct val="150000"/>
              </a:lnSpc>
              <a:buFont typeface="Wingdings" panose="05000000000000000000" pitchFamily="2" charset="2"/>
              <a:buChar char="§"/>
            </a:pPr>
            <a:r>
              <a:rPr lang="en-IN" sz="2000" dirty="0"/>
              <a:t>Motivation</a:t>
            </a:r>
          </a:p>
          <a:p>
            <a:pPr>
              <a:lnSpc>
                <a:spcPct val="150000"/>
              </a:lnSpc>
              <a:buFont typeface="Wingdings" panose="05000000000000000000" pitchFamily="2" charset="2"/>
              <a:buChar char="§"/>
            </a:pPr>
            <a:r>
              <a:rPr lang="en-IN" sz="2000" dirty="0"/>
              <a:t>Models Used</a:t>
            </a:r>
          </a:p>
          <a:p>
            <a:pPr>
              <a:lnSpc>
                <a:spcPct val="150000"/>
              </a:lnSpc>
              <a:buFont typeface="Wingdings" panose="05000000000000000000" pitchFamily="2" charset="2"/>
              <a:buChar char="§"/>
            </a:pPr>
            <a:r>
              <a:rPr lang="en-IN" sz="2000" dirty="0"/>
              <a:t>Libraries Used</a:t>
            </a:r>
          </a:p>
          <a:p>
            <a:pPr>
              <a:lnSpc>
                <a:spcPct val="150000"/>
              </a:lnSpc>
              <a:buFont typeface="Wingdings" panose="05000000000000000000" pitchFamily="2" charset="2"/>
              <a:buChar char="§"/>
            </a:pPr>
            <a:r>
              <a:rPr lang="en-IN" sz="2000" dirty="0"/>
              <a:t>API used</a:t>
            </a:r>
          </a:p>
          <a:p>
            <a:pPr>
              <a:lnSpc>
                <a:spcPct val="150000"/>
              </a:lnSpc>
              <a:buFont typeface="Wingdings" panose="05000000000000000000" pitchFamily="2" charset="2"/>
              <a:buChar char="§"/>
            </a:pPr>
            <a:r>
              <a:rPr lang="en-IN" sz="2000" dirty="0"/>
              <a:t>Results</a:t>
            </a:r>
          </a:p>
          <a:p>
            <a:pPr>
              <a:lnSpc>
                <a:spcPct val="150000"/>
              </a:lnSpc>
              <a:buFont typeface="Wingdings" panose="05000000000000000000" pitchFamily="2" charset="2"/>
              <a:buChar char="§"/>
            </a:pPr>
            <a:r>
              <a:rPr lang="en-IN" sz="2000" dirty="0"/>
              <a:t>Applications</a:t>
            </a:r>
          </a:p>
          <a:p>
            <a:pPr>
              <a:lnSpc>
                <a:spcPct val="150000"/>
              </a:lnSpc>
              <a:buFont typeface="Wingdings" panose="05000000000000000000" pitchFamily="2" charset="2"/>
              <a:buChar char="§"/>
            </a:pPr>
            <a:r>
              <a:rPr lang="en-IN" sz="2000" dirty="0"/>
              <a:t>Future Scope</a:t>
            </a:r>
          </a:p>
          <a:p>
            <a:pPr>
              <a:lnSpc>
                <a:spcPct val="150000"/>
              </a:lnSpc>
              <a:buFont typeface="Wingdings" panose="05000000000000000000" pitchFamily="2" charset="2"/>
              <a:buChar char="§"/>
            </a:pPr>
            <a:r>
              <a:rPr lang="en-IN" sz="2000" dirty="0"/>
              <a:t>Conclusion</a:t>
            </a:r>
          </a:p>
          <a:p>
            <a:pPr>
              <a:lnSpc>
                <a:spcPct val="150000"/>
              </a:lnSpc>
              <a:buFont typeface="Wingdings" panose="05000000000000000000" pitchFamily="2" charset="2"/>
              <a:buChar char="§"/>
            </a:pPr>
            <a:r>
              <a:rPr lang="en-IN" sz="2000" dirty="0"/>
              <a:t>References</a:t>
            </a:r>
          </a:p>
          <a:p>
            <a:pPr marL="457200" indent="-342900">
              <a:lnSpc>
                <a:spcPct val="150000"/>
              </a:lnSpc>
              <a:buFont typeface="Wingdings" panose="05000000000000000000" pitchFamily="2" charset="2"/>
              <a:buChar char="§"/>
            </a:pPr>
            <a:endParaRPr lang="en-IN" sz="2400" dirty="0"/>
          </a:p>
          <a:p>
            <a:pPr>
              <a:lnSpc>
                <a:spcPct val="150000"/>
              </a:lnSpc>
              <a:buFont typeface="Wingdings" panose="05000000000000000000" pitchFamily="2" charset="2"/>
              <a:buChar char="§"/>
            </a:pPr>
            <a:endParaRPr lang="en-IN" sz="2400" dirty="0"/>
          </a:p>
        </p:txBody>
      </p:sp>
    </p:spTree>
    <p:extLst>
      <p:ext uri="{BB962C8B-B14F-4D97-AF65-F5344CB8AC3E}">
        <p14:creationId xmlns:p14="http://schemas.microsoft.com/office/powerpoint/2010/main" val="1412154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95"/>
            <a:ext cx="9144000" cy="1143000"/>
          </a:xfrm>
        </p:spPr>
        <p:txBody>
          <a:bodyPr/>
          <a:lstStyle/>
          <a:p>
            <a:pPr algn="l"/>
            <a:r>
              <a:rPr lang="en-US" sz="3200" b="1" dirty="0">
                <a:latin typeface="Gill Sans MT" panose="020B0502020104020203" pitchFamily="34" charset="0"/>
              </a:rPr>
              <a:t>Results:</a:t>
            </a:r>
          </a:p>
        </p:txBody>
      </p:sp>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20</a:t>
            </a:fld>
            <a:endParaRPr lang="en-US" dirty="0"/>
          </a:p>
        </p:txBody>
      </p:sp>
      <p:sp>
        <p:nvSpPr>
          <p:cNvPr id="3" name="TextBox 2">
            <a:extLst>
              <a:ext uri="{FF2B5EF4-FFF2-40B4-BE49-F238E27FC236}">
                <a16:creationId xmlns:a16="http://schemas.microsoft.com/office/drawing/2014/main" id="{02218194-AC1D-A58D-6DCF-BF0826ACF195}"/>
              </a:ext>
            </a:extLst>
          </p:cNvPr>
          <p:cNvSpPr txBox="1"/>
          <p:nvPr/>
        </p:nvSpPr>
        <p:spPr>
          <a:xfrm>
            <a:off x="538128" y="5991627"/>
            <a:ext cx="4338205" cy="246221"/>
          </a:xfrm>
          <a:prstGeom prst="rect">
            <a:avLst/>
          </a:prstGeom>
          <a:noFill/>
        </p:spPr>
        <p:txBody>
          <a:bodyPr wrap="square" rtlCol="0">
            <a:spAutoFit/>
          </a:bodyPr>
          <a:lstStyle/>
          <a:p>
            <a:pPr algn="ctr"/>
            <a:r>
              <a:rPr lang="en-US" sz="1000" dirty="0">
                <a:latin typeface="Gill Sans MT" panose="020B0502020104020203" pitchFamily="34" charset="0"/>
              </a:rPr>
              <a:t>8. Vader Results Of Compound Score</a:t>
            </a:r>
          </a:p>
        </p:txBody>
      </p:sp>
      <p:sp>
        <p:nvSpPr>
          <p:cNvPr id="7" name="TextBox 6">
            <a:extLst>
              <a:ext uri="{FF2B5EF4-FFF2-40B4-BE49-F238E27FC236}">
                <a16:creationId xmlns:a16="http://schemas.microsoft.com/office/drawing/2014/main" id="{861EE6D2-2D48-7E36-EFA8-45638E311590}"/>
              </a:ext>
            </a:extLst>
          </p:cNvPr>
          <p:cNvSpPr txBox="1"/>
          <p:nvPr/>
        </p:nvSpPr>
        <p:spPr>
          <a:xfrm>
            <a:off x="5200651" y="5991628"/>
            <a:ext cx="4338205" cy="246221"/>
          </a:xfrm>
          <a:prstGeom prst="rect">
            <a:avLst/>
          </a:prstGeom>
          <a:noFill/>
        </p:spPr>
        <p:txBody>
          <a:bodyPr wrap="square" rtlCol="0">
            <a:spAutoFit/>
          </a:bodyPr>
          <a:lstStyle/>
          <a:p>
            <a:pPr algn="ctr"/>
            <a:r>
              <a:rPr lang="en-US" sz="1000" dirty="0">
                <a:latin typeface="Gill Sans MT" panose="020B0502020104020203" pitchFamily="34" charset="0"/>
              </a:rPr>
              <a:t>9. VADER results of positive, neutral and negative columns.</a:t>
            </a:r>
          </a:p>
        </p:txBody>
      </p:sp>
      <p:pic>
        <p:nvPicPr>
          <p:cNvPr id="10" name="Picture 6">
            <a:extLst>
              <a:ext uri="{FF2B5EF4-FFF2-40B4-BE49-F238E27FC236}">
                <a16:creationId xmlns:a16="http://schemas.microsoft.com/office/drawing/2014/main" id="{9137B43A-C3CB-C414-152E-AA7EF34CAA67}"/>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t="-767" b="-625"/>
          <a:stretch/>
        </p:blipFill>
        <p:spPr bwMode="auto">
          <a:xfrm>
            <a:off x="5200651" y="1148195"/>
            <a:ext cx="3948111" cy="48716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6FFEA23B-C10B-D95C-68E9-16CC4AFCD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89759"/>
            <a:ext cx="5195889" cy="480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863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004" y="4770187"/>
            <a:ext cx="7515991" cy="1378687"/>
          </a:xfrm>
        </p:spPr>
        <p:txBody>
          <a:bodyPr>
            <a:normAutofit/>
          </a:bodyPr>
          <a:lstStyle/>
          <a:p>
            <a:r>
              <a:rPr lang="en-US" sz="3200" b="1" dirty="0">
                <a:latin typeface="Gill Sans MT" panose="020B0502020104020203" pitchFamily="34" charset="0"/>
              </a:rPr>
              <a:t>Results:</a:t>
            </a:r>
            <a:br>
              <a:rPr lang="en-US" sz="1000" b="1" cap="none" dirty="0">
                <a:latin typeface="Gill Sans MT" panose="020B0502020104020203" pitchFamily="34" charset="0"/>
              </a:rPr>
            </a:br>
            <a:r>
              <a:rPr lang="en-US" sz="1000" b="1" cap="none" dirty="0">
                <a:latin typeface="Gill Sans MT" panose="020B0502020104020203" pitchFamily="34" charset="0"/>
              </a:rPr>
              <a:t>10. Comparison Between Results Of Vader And Roberta</a:t>
            </a:r>
            <a:endParaRPr lang="en-US" sz="3200" b="1" dirty="0">
              <a:latin typeface="Gill Sans MT" panose="020B0502020104020203" pitchFamily="34" charset="0"/>
            </a:endParaRPr>
          </a:p>
        </p:txBody>
      </p:sp>
      <p:pic>
        <p:nvPicPr>
          <p:cNvPr id="12" name="Picture Placeholder 11">
            <a:extLst>
              <a:ext uri="{FF2B5EF4-FFF2-40B4-BE49-F238E27FC236}">
                <a16:creationId xmlns:a16="http://schemas.microsoft.com/office/drawing/2014/main" id="{78CB354C-3E8A-3EDA-0400-60EF3E428AD6}"/>
              </a:ext>
            </a:extLst>
          </p:cNvPr>
          <p:cNvPicPr>
            <a:picLocks noGrp="1" noChangeAspect="1"/>
          </p:cNvPicPr>
          <p:nvPr>
            <p:ph type="pic" idx="1"/>
          </p:nvPr>
        </p:nvPicPr>
        <p:blipFill rotWithShape="1">
          <a:blip r:embed="rId2"/>
          <a:srcRect t="4017" b="1067"/>
          <a:stretch/>
        </p:blipFill>
        <p:spPr>
          <a:xfrm>
            <a:off x="195943" y="149291"/>
            <a:ext cx="8817428" cy="5113174"/>
          </a:xfrm>
        </p:spPr>
      </p:pic>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21</a:t>
            </a:fld>
            <a:endParaRPr lang="en-US" dirty="0"/>
          </a:p>
        </p:txBody>
      </p:sp>
    </p:spTree>
    <p:extLst>
      <p:ext uri="{BB962C8B-B14F-4D97-AF65-F5344CB8AC3E}">
        <p14:creationId xmlns:p14="http://schemas.microsoft.com/office/powerpoint/2010/main" val="2377316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004" y="4727668"/>
            <a:ext cx="7515991" cy="1345818"/>
          </a:xfrm>
        </p:spPr>
        <p:txBody>
          <a:bodyPr>
            <a:normAutofit/>
          </a:bodyPr>
          <a:lstStyle/>
          <a:p>
            <a:r>
              <a:rPr lang="en-US" b="1" dirty="0">
                <a:latin typeface="Gill Sans MT" panose="020B0502020104020203" pitchFamily="34" charset="0"/>
              </a:rPr>
              <a:t>Results:</a:t>
            </a:r>
            <a:br>
              <a:rPr lang="en-US" b="1" dirty="0">
                <a:latin typeface="Gill Sans MT" panose="020B0502020104020203" pitchFamily="34" charset="0"/>
              </a:rPr>
            </a:br>
            <a:r>
              <a:rPr lang="en-US" sz="1000" cap="none" dirty="0">
                <a:latin typeface="Gill Sans MT" panose="020B0502020104020203" pitchFamily="34" charset="0"/>
              </a:rPr>
              <a:t>10. Final Result Of Roberta Model Using Twitter API</a:t>
            </a:r>
            <a:endParaRPr lang="en-US" b="1" dirty="0">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22</a:t>
            </a:fld>
            <a:endParaRPr lang="en-US" dirty="0"/>
          </a:p>
        </p:txBody>
      </p:sp>
      <p:pic>
        <p:nvPicPr>
          <p:cNvPr id="10" name="Picture Placeholder 9">
            <a:extLst>
              <a:ext uri="{FF2B5EF4-FFF2-40B4-BE49-F238E27FC236}">
                <a16:creationId xmlns:a16="http://schemas.microsoft.com/office/drawing/2014/main" id="{0E82D61C-9B22-F5A3-BBAA-4BD8285260D8}"/>
              </a:ext>
            </a:extLst>
          </p:cNvPr>
          <p:cNvPicPr>
            <a:picLocks noGrp="1" noChangeAspect="1"/>
          </p:cNvPicPr>
          <p:nvPr>
            <p:ph type="pic" idx="1"/>
          </p:nvPr>
        </p:nvPicPr>
        <p:blipFill>
          <a:blip r:embed="rId2"/>
          <a:srcRect l="18230" r="18230"/>
          <a:stretch>
            <a:fillRect/>
          </a:stretch>
        </p:blipFill>
        <p:spPr>
          <a:xfrm>
            <a:off x="280555" y="166254"/>
            <a:ext cx="8556913" cy="5211041"/>
          </a:xfrm>
          <a:prstGeom prst="rect">
            <a:avLst/>
          </a:prstGeom>
        </p:spPr>
      </p:pic>
    </p:spTree>
    <p:extLst>
      <p:ext uri="{BB962C8B-B14F-4D97-AF65-F5344CB8AC3E}">
        <p14:creationId xmlns:p14="http://schemas.microsoft.com/office/powerpoint/2010/main" val="1406828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23</a:t>
            </a:fld>
            <a:endParaRPr lang="en-US" dirty="0"/>
          </a:p>
        </p:txBody>
      </p:sp>
      <p:sp>
        <p:nvSpPr>
          <p:cNvPr id="2" name="Title 1"/>
          <p:cNvSpPr>
            <a:spLocks noGrp="1"/>
          </p:cNvSpPr>
          <p:nvPr>
            <p:ph type="title" idx="4294967295"/>
          </p:nvPr>
        </p:nvSpPr>
        <p:spPr>
          <a:xfrm>
            <a:off x="-1" y="0"/>
            <a:ext cx="9143999" cy="838200"/>
          </a:xfrm>
        </p:spPr>
        <p:txBody>
          <a:bodyPr/>
          <a:lstStyle/>
          <a:p>
            <a:pPr algn="l"/>
            <a:r>
              <a:rPr lang="en-US" b="1" dirty="0">
                <a:latin typeface="Gill Sans MT" panose="020B0502020104020203" pitchFamily="34" charset="0"/>
              </a:rPr>
              <a:t>Applications</a:t>
            </a:r>
          </a:p>
        </p:txBody>
      </p:sp>
      <p:sp>
        <p:nvSpPr>
          <p:cNvPr id="3" name="Text Placeholder 2"/>
          <p:cNvSpPr>
            <a:spLocks noGrp="1"/>
          </p:cNvSpPr>
          <p:nvPr>
            <p:ph idx="4294967295"/>
          </p:nvPr>
        </p:nvSpPr>
        <p:spPr>
          <a:xfrm>
            <a:off x="0" y="838200"/>
            <a:ext cx="9144000" cy="5073650"/>
          </a:xfrm>
        </p:spPr>
        <p:txBody>
          <a:bodyPr>
            <a:normAutofit fontScale="92500"/>
          </a:bodyPr>
          <a:lstStyle/>
          <a:p>
            <a:pPr marL="342900">
              <a:lnSpc>
                <a:spcPct val="150000"/>
              </a:lnSpc>
              <a:buFont typeface="Wingdings" panose="05000000000000000000" pitchFamily="2" charset="2"/>
              <a:buChar char="§"/>
            </a:pPr>
            <a:r>
              <a:rPr lang="en-US" sz="1600" b="1" u="sng" dirty="0">
                <a:latin typeface="Gill Sans MT" panose="020B0502020104020203" pitchFamily="34" charset="0"/>
              </a:rPr>
              <a:t>Trend Analysis:</a:t>
            </a:r>
            <a:r>
              <a:rPr lang="en-US" sz="1600" dirty="0">
                <a:latin typeface="Gill Sans MT" panose="020B0502020104020203" pitchFamily="34" charset="0"/>
              </a:rPr>
              <a:t> Researchers and analysts can analyze social media sentiment to identify emerging trends, track shifts in public opinion, and gain insights into societal dynamics. </a:t>
            </a:r>
          </a:p>
          <a:p>
            <a:pPr marL="342900">
              <a:lnSpc>
                <a:spcPct val="150000"/>
              </a:lnSpc>
              <a:buFont typeface="Wingdings" panose="05000000000000000000" pitchFamily="2" charset="2"/>
              <a:buChar char="§"/>
            </a:pPr>
            <a:r>
              <a:rPr lang="en-US" sz="1600" b="1" u="sng" dirty="0">
                <a:latin typeface="Gill Sans MT" panose="020B0502020104020203" pitchFamily="34" charset="0"/>
              </a:rPr>
              <a:t>Market Research:</a:t>
            </a:r>
            <a:r>
              <a:rPr lang="en-US" sz="1600" dirty="0">
                <a:latin typeface="Gill Sans MT" panose="020B0502020104020203" pitchFamily="34" charset="0"/>
              </a:rPr>
              <a:t> Market researchers can analyze social media sentiment to understand consumer preferences, track market trends, and inform product development strategies.</a:t>
            </a:r>
          </a:p>
          <a:p>
            <a:pPr marL="342900">
              <a:lnSpc>
                <a:spcPct val="150000"/>
              </a:lnSpc>
              <a:buFont typeface="Wingdings" panose="05000000000000000000" pitchFamily="2" charset="2"/>
              <a:buChar char="§"/>
            </a:pPr>
            <a:r>
              <a:rPr lang="en-US" sz="1600" b="1" u="sng" dirty="0">
                <a:latin typeface="Gill Sans MT" panose="020B0502020104020203" pitchFamily="34" charset="0"/>
              </a:rPr>
              <a:t>Customer Feedback Analysis:</a:t>
            </a:r>
            <a:r>
              <a:rPr lang="en-US" sz="1600" dirty="0">
                <a:latin typeface="Gill Sans MT" panose="020B0502020104020203" pitchFamily="34" charset="0"/>
              </a:rPr>
              <a:t> Companies can use sentiment analysis to analyze customer feedback on social media platforms, enabling them to improve products/services and enhance customer satisfaction.</a:t>
            </a:r>
          </a:p>
          <a:p>
            <a:pPr marL="342900">
              <a:lnSpc>
                <a:spcPct val="150000"/>
              </a:lnSpc>
              <a:buFont typeface="Wingdings" panose="05000000000000000000" pitchFamily="2" charset="2"/>
              <a:buChar char="§"/>
            </a:pPr>
            <a:r>
              <a:rPr lang="en-US" sz="1600" b="1" u="sng" dirty="0">
                <a:latin typeface="Gill Sans MT" panose="020B0502020104020203" pitchFamily="34" charset="0"/>
              </a:rPr>
              <a:t>Reputation Management:</a:t>
            </a:r>
            <a:r>
              <a:rPr lang="en-US" sz="1600" dirty="0">
                <a:latin typeface="Gill Sans MT" panose="020B0502020104020203" pitchFamily="34" charset="0"/>
              </a:rPr>
              <a:t> Organizations can monitor social media sentiment to manage their online reputation, respond to negative sentiment promptly, and maintain a positive brand image.</a:t>
            </a:r>
          </a:p>
          <a:p>
            <a:pPr marL="342900">
              <a:lnSpc>
                <a:spcPct val="150000"/>
              </a:lnSpc>
              <a:buFont typeface="Wingdings" panose="05000000000000000000" pitchFamily="2" charset="2"/>
              <a:buChar char="§"/>
            </a:pPr>
            <a:r>
              <a:rPr lang="en-US" sz="1600" b="1" u="sng" dirty="0">
                <a:latin typeface="Gill Sans MT" panose="020B0502020104020203" pitchFamily="34" charset="0"/>
              </a:rPr>
              <a:t>Event Monitoring:</a:t>
            </a:r>
            <a:r>
              <a:rPr lang="en-US" sz="1600" dirty="0">
                <a:latin typeface="Gill Sans MT" panose="020B0502020104020203" pitchFamily="34" charset="0"/>
              </a:rPr>
              <a:t> Event organizers can analyze social media sentiment to measure audience engagement, gather feedback, and assess the success of events in real-time.</a:t>
            </a:r>
          </a:p>
          <a:p>
            <a:pPr marL="342900">
              <a:lnSpc>
                <a:spcPct val="150000"/>
              </a:lnSpc>
              <a:buFont typeface="Wingdings" panose="05000000000000000000" pitchFamily="2" charset="2"/>
              <a:buChar char="§"/>
            </a:pPr>
            <a:r>
              <a:rPr lang="en-US" sz="1600" b="1" u="sng" dirty="0">
                <a:latin typeface="Gill Sans MT" panose="020B0502020104020203" pitchFamily="34" charset="0"/>
              </a:rPr>
              <a:t>Political Analysis:</a:t>
            </a:r>
            <a:r>
              <a:rPr lang="en-US" sz="1600" dirty="0">
                <a:latin typeface="Gill Sans MT" panose="020B0502020104020203" pitchFamily="34" charset="0"/>
              </a:rPr>
              <a:t> Political analysts and policymakers can use sentiment analysis to gauge public opinion on political issues, track sentiment towards political candidates, and inform campaign strategies.</a:t>
            </a:r>
          </a:p>
        </p:txBody>
      </p:sp>
    </p:spTree>
    <p:extLst>
      <p:ext uri="{BB962C8B-B14F-4D97-AF65-F5344CB8AC3E}">
        <p14:creationId xmlns:p14="http://schemas.microsoft.com/office/powerpoint/2010/main" val="4189281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24</a:t>
            </a:fld>
            <a:endParaRPr lang="en-US" dirty="0"/>
          </a:p>
        </p:txBody>
      </p:sp>
      <p:sp>
        <p:nvSpPr>
          <p:cNvPr id="2" name="Title 1"/>
          <p:cNvSpPr>
            <a:spLocks noGrp="1"/>
          </p:cNvSpPr>
          <p:nvPr>
            <p:ph type="title" idx="4294967295"/>
          </p:nvPr>
        </p:nvSpPr>
        <p:spPr>
          <a:xfrm>
            <a:off x="-1" y="0"/>
            <a:ext cx="9143999" cy="838200"/>
          </a:xfrm>
        </p:spPr>
        <p:txBody>
          <a:bodyPr/>
          <a:lstStyle/>
          <a:p>
            <a:pPr algn="l"/>
            <a:r>
              <a:rPr lang="en-US" b="1" dirty="0">
                <a:latin typeface="Gill Sans MT" panose="020B0502020104020203" pitchFamily="34" charset="0"/>
              </a:rPr>
              <a:t>Future Scope</a:t>
            </a:r>
          </a:p>
        </p:txBody>
      </p:sp>
      <p:sp>
        <p:nvSpPr>
          <p:cNvPr id="3" name="Text Placeholder 2"/>
          <p:cNvSpPr>
            <a:spLocks noGrp="1"/>
          </p:cNvSpPr>
          <p:nvPr>
            <p:ph idx="4294967295"/>
          </p:nvPr>
        </p:nvSpPr>
        <p:spPr>
          <a:xfrm>
            <a:off x="0" y="838200"/>
            <a:ext cx="9144000" cy="5432425"/>
          </a:xfrm>
        </p:spPr>
        <p:txBody>
          <a:bodyPr>
            <a:normAutofit/>
          </a:bodyPr>
          <a:lstStyle/>
          <a:p>
            <a:pPr marL="0" indent="0" algn="just">
              <a:lnSpc>
                <a:spcPct val="150000"/>
              </a:lnSpc>
              <a:buNone/>
            </a:pPr>
            <a:r>
              <a:rPr lang="en-US" sz="1800" dirty="0">
                <a:latin typeface="Gill Sans MT" panose="020B0502020104020203" pitchFamily="34" charset="0"/>
              </a:rPr>
              <a:t>The future scope of our social media sentiment analysis project is promising, with several avenues for further development and application. Firstly, advancements in natural language processing (NLP) and machine learning techniques offer opportunities to enhance the accuracy and efficiency of sentiment analysis algorithms, enabling a more nuanced understanding of textual data and context. Additionally, integrating multimodal data sources, such as images and videos, could provide richer insights into social media sentiment and user behavior. Furthermore, extending the scope of analysis beyond popular social media platforms to include emerging platforms and regional languages would enable a more comprehensive understanding of global sentiment trends. Collaborations with diverse stakeholders, including businesses, government agencies, and non-profit organizations, could lead to innovative applications in areas such as public health, crisis management, and social impact assessment. Overall, the future of our project lies in leveraging emerging technologies and interdisciplinary collaborations to address evolving challenges and opportunities in the realm of social media sentiment analysis.</a:t>
            </a:r>
          </a:p>
        </p:txBody>
      </p:sp>
    </p:spTree>
    <p:extLst>
      <p:ext uri="{BB962C8B-B14F-4D97-AF65-F5344CB8AC3E}">
        <p14:creationId xmlns:p14="http://schemas.microsoft.com/office/powerpoint/2010/main" val="277779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25</a:t>
            </a:fld>
            <a:endParaRPr lang="en-US" dirty="0"/>
          </a:p>
        </p:txBody>
      </p:sp>
      <p:sp>
        <p:nvSpPr>
          <p:cNvPr id="2" name="Title 1"/>
          <p:cNvSpPr>
            <a:spLocks noGrp="1"/>
          </p:cNvSpPr>
          <p:nvPr>
            <p:ph type="title" idx="4294967295"/>
          </p:nvPr>
        </p:nvSpPr>
        <p:spPr>
          <a:xfrm>
            <a:off x="-1" y="0"/>
            <a:ext cx="9143999" cy="838200"/>
          </a:xfrm>
        </p:spPr>
        <p:txBody>
          <a:bodyPr/>
          <a:lstStyle/>
          <a:p>
            <a:pPr algn="l"/>
            <a:r>
              <a:rPr lang="en-US" b="1" dirty="0">
                <a:latin typeface="Gill Sans MT" panose="020B0502020104020203" pitchFamily="34" charset="0"/>
              </a:rPr>
              <a:t>Conclusion</a:t>
            </a:r>
          </a:p>
        </p:txBody>
      </p:sp>
      <p:sp>
        <p:nvSpPr>
          <p:cNvPr id="3" name="Text Placeholder 2"/>
          <p:cNvSpPr>
            <a:spLocks noGrp="1"/>
          </p:cNvSpPr>
          <p:nvPr>
            <p:ph idx="4294967295"/>
          </p:nvPr>
        </p:nvSpPr>
        <p:spPr>
          <a:xfrm>
            <a:off x="0" y="1384300"/>
            <a:ext cx="9144000" cy="2257425"/>
          </a:xfrm>
        </p:spPr>
        <p:txBody>
          <a:bodyPr>
            <a:normAutofit/>
          </a:bodyPr>
          <a:lstStyle/>
          <a:p>
            <a:pPr marL="0" indent="0" algn="just">
              <a:lnSpc>
                <a:spcPct val="150000"/>
              </a:lnSpc>
              <a:buNone/>
            </a:pPr>
            <a:r>
              <a:rPr lang="en-US" sz="1800" dirty="0">
                <a:latin typeface="Gill Sans MT" panose="020B0502020104020203" pitchFamily="34" charset="0"/>
              </a:rPr>
              <a:t>We're using a powerful combination of Twitter’s API and the Roberta language model to analyze real-time Twitter sentiment. Tweepy acts like a bridge, fetching tweets from the live stream. Roberta, a sophisticated AI model, then examines these tweets and classifies them as positive, negative, or neutral. This ongoing analysis provides valuable insights into the overall mood of Twitter, giving us a real-time pulse of public opinion.</a:t>
            </a:r>
          </a:p>
        </p:txBody>
      </p:sp>
    </p:spTree>
    <p:extLst>
      <p:ext uri="{BB962C8B-B14F-4D97-AF65-F5344CB8AC3E}">
        <p14:creationId xmlns:p14="http://schemas.microsoft.com/office/powerpoint/2010/main" val="262105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A9BF153-A47A-F27D-92EA-A748C1F57DAF}"/>
              </a:ext>
            </a:extLst>
          </p:cNvPr>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26</a:t>
            </a:fld>
            <a:endParaRPr lang="en-US" dirty="0"/>
          </a:p>
        </p:txBody>
      </p:sp>
      <p:sp>
        <p:nvSpPr>
          <p:cNvPr id="2" name="Title 1">
            <a:extLst>
              <a:ext uri="{FF2B5EF4-FFF2-40B4-BE49-F238E27FC236}">
                <a16:creationId xmlns:a16="http://schemas.microsoft.com/office/drawing/2014/main" id="{8F632C86-9225-EC1F-A85E-529A8AB6C8C8}"/>
              </a:ext>
            </a:extLst>
          </p:cNvPr>
          <p:cNvSpPr>
            <a:spLocks noGrp="1"/>
          </p:cNvSpPr>
          <p:nvPr>
            <p:ph type="title" idx="4294967295"/>
          </p:nvPr>
        </p:nvSpPr>
        <p:spPr>
          <a:xfrm>
            <a:off x="0" y="915989"/>
            <a:ext cx="9144000" cy="897226"/>
          </a:xfrm>
        </p:spPr>
        <p:txBody>
          <a:bodyPr/>
          <a:lstStyle/>
          <a:p>
            <a:pPr algn="r"/>
            <a:r>
              <a:rPr lang="en-IN" b="1" dirty="0">
                <a:latin typeface="Gill Sans MT" panose="020B0502020104020203" pitchFamily="34" charset="0"/>
              </a:rPr>
              <a:t>Reference</a:t>
            </a:r>
          </a:p>
        </p:txBody>
      </p:sp>
      <p:sp>
        <p:nvSpPr>
          <p:cNvPr id="3" name="Text Placeholder 2">
            <a:extLst>
              <a:ext uri="{FF2B5EF4-FFF2-40B4-BE49-F238E27FC236}">
                <a16:creationId xmlns:a16="http://schemas.microsoft.com/office/drawing/2014/main" id="{616E510B-384A-087D-3383-E6C99F5584BA}"/>
              </a:ext>
            </a:extLst>
          </p:cNvPr>
          <p:cNvSpPr>
            <a:spLocks noGrp="1"/>
          </p:cNvSpPr>
          <p:nvPr>
            <p:ph idx="4294967295"/>
          </p:nvPr>
        </p:nvSpPr>
        <p:spPr>
          <a:xfrm>
            <a:off x="260350" y="1891146"/>
            <a:ext cx="8883650" cy="4546168"/>
          </a:xfrm>
        </p:spPr>
        <p:txBody>
          <a:bodyPr/>
          <a:lstStyle/>
          <a:p>
            <a:pPr>
              <a:lnSpc>
                <a:spcPct val="150000"/>
              </a:lnSpc>
              <a:buFont typeface="Wingdings" panose="05000000000000000000" pitchFamily="2" charset="2"/>
              <a:buChar char="§"/>
            </a:pPr>
            <a:r>
              <a:rPr lang="en-IN" sz="2000" dirty="0">
                <a:latin typeface="Gill Sans MT" panose="020B0502020104020203" pitchFamily="34" charset="0"/>
                <a:cs typeface="Times New Roman" panose="02020603050405020304" pitchFamily="18" charset="0"/>
              </a:rPr>
              <a:t>ChatGPT, chat.openai.com, Accesed on May 14,2024</a:t>
            </a:r>
          </a:p>
          <a:p>
            <a:pPr>
              <a:lnSpc>
                <a:spcPct val="150000"/>
              </a:lnSpc>
              <a:buFont typeface="Wingdings" panose="05000000000000000000" pitchFamily="2" charset="2"/>
              <a:buChar char="§"/>
            </a:pPr>
            <a:r>
              <a:rPr lang="en-IN" sz="2000" dirty="0">
                <a:latin typeface="Gill Sans MT" panose="020B0502020104020203" pitchFamily="34" charset="0"/>
                <a:cs typeface="Times New Roman" panose="02020603050405020304" pitchFamily="18" charset="0"/>
              </a:rPr>
              <a:t>Google, https://www.google.com, Accesed on February 25,2024</a:t>
            </a:r>
          </a:p>
        </p:txBody>
      </p:sp>
    </p:spTree>
    <p:extLst>
      <p:ext uri="{BB962C8B-B14F-4D97-AF65-F5344CB8AC3E}">
        <p14:creationId xmlns:p14="http://schemas.microsoft.com/office/powerpoint/2010/main" val="159505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2D1CDA-F8AE-5AD2-4E10-C34589941235}"/>
              </a:ext>
            </a:extLst>
          </p:cNvPr>
          <p:cNvSpPr>
            <a:spLocks noGrp="1"/>
          </p:cNvSpPr>
          <p:nvPr>
            <p:ph idx="1"/>
          </p:nvPr>
        </p:nvSpPr>
        <p:spPr>
          <a:xfrm>
            <a:off x="145473" y="1844385"/>
            <a:ext cx="8884227" cy="2415887"/>
          </a:xfrm>
        </p:spPr>
        <p:txBody>
          <a:bodyPr>
            <a:normAutofit fontScale="55000" lnSpcReduction="20000"/>
          </a:bodyPr>
          <a:lstStyle/>
          <a:p>
            <a:pPr marL="114300" indent="0">
              <a:buNone/>
            </a:pPr>
            <a:endParaRPr lang="en-US" dirty="0"/>
          </a:p>
          <a:p>
            <a:pPr marL="114300" indent="0">
              <a:buNone/>
            </a:pPr>
            <a:endParaRPr lang="en-US" dirty="0"/>
          </a:p>
          <a:p>
            <a:pPr marL="114300" indent="0">
              <a:buNone/>
            </a:pPr>
            <a:endParaRPr lang="en-US" dirty="0"/>
          </a:p>
          <a:p>
            <a:pPr marL="114300" indent="0" algn="ctr">
              <a:buNone/>
            </a:pPr>
            <a:r>
              <a:rPr lang="en-US" sz="20900" dirty="0"/>
              <a:t>Thank You!!</a:t>
            </a:r>
          </a:p>
        </p:txBody>
      </p:sp>
      <p:sp>
        <p:nvSpPr>
          <p:cNvPr id="5" name="Slide Number Placeholder 4">
            <a:extLst>
              <a:ext uri="{FF2B5EF4-FFF2-40B4-BE49-F238E27FC236}">
                <a16:creationId xmlns:a16="http://schemas.microsoft.com/office/drawing/2014/main" id="{6DAB9B5D-DEA3-284C-EEB9-470D1EDB55F2}"/>
              </a:ext>
            </a:extLst>
          </p:cNvPr>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27</a:t>
            </a:fld>
            <a:endParaRPr lang="en-US" dirty="0"/>
          </a:p>
        </p:txBody>
      </p:sp>
    </p:spTree>
    <p:extLst>
      <p:ext uri="{BB962C8B-B14F-4D97-AF65-F5344CB8AC3E}">
        <p14:creationId xmlns:p14="http://schemas.microsoft.com/office/powerpoint/2010/main" val="112449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3</a:t>
            </a:fld>
            <a:endParaRPr lang="en-US" dirty="0"/>
          </a:p>
        </p:txBody>
      </p:sp>
      <p:sp>
        <p:nvSpPr>
          <p:cNvPr id="2" name="Title 1"/>
          <p:cNvSpPr>
            <a:spLocks noGrp="1"/>
          </p:cNvSpPr>
          <p:nvPr>
            <p:ph type="title" idx="4294967295"/>
          </p:nvPr>
        </p:nvSpPr>
        <p:spPr>
          <a:xfrm>
            <a:off x="0" y="0"/>
            <a:ext cx="9144000" cy="838200"/>
          </a:xfrm>
        </p:spPr>
        <p:txBody>
          <a:bodyPr/>
          <a:lstStyle/>
          <a:p>
            <a:pPr algn="l"/>
            <a:r>
              <a:rPr lang="en-US" sz="3200" b="1" dirty="0">
                <a:latin typeface="Gill Sans MT" panose="020B0502020104020203" pitchFamily="34" charset="0"/>
              </a:rPr>
              <a:t>Introduction</a:t>
            </a:r>
            <a:endParaRPr lang="en-US" b="1" dirty="0">
              <a:latin typeface="Gill Sans MT" panose="020B0502020104020203" pitchFamily="34" charset="0"/>
            </a:endParaRPr>
          </a:p>
        </p:txBody>
      </p:sp>
      <p:sp>
        <p:nvSpPr>
          <p:cNvPr id="3" name="Text Placeholder 2"/>
          <p:cNvSpPr>
            <a:spLocks noGrp="1"/>
          </p:cNvSpPr>
          <p:nvPr>
            <p:ph idx="4294967295"/>
          </p:nvPr>
        </p:nvSpPr>
        <p:spPr>
          <a:xfrm>
            <a:off x="0" y="838200"/>
            <a:ext cx="9144000" cy="5076825"/>
          </a:xfrm>
        </p:spPr>
        <p:txBody>
          <a:bodyPr>
            <a:normAutofit/>
          </a:bodyPr>
          <a:lstStyle/>
          <a:p>
            <a:pPr marL="0" indent="0" algn="just">
              <a:lnSpc>
                <a:spcPct val="150000"/>
              </a:lnSpc>
              <a:buNone/>
            </a:pPr>
            <a:r>
              <a:rPr lang="en-US" sz="2100" dirty="0">
                <a:latin typeface="Gill Sans MT" panose="020B0502020104020203" pitchFamily="34" charset="0"/>
              </a:rPr>
              <a:t>Welcome to our project on social media sentiment analysis, where we explore the depths of online interactions to uncover underlying emotions and opinions. In today's digital age, understanding social media sentiment is crucial for businesses, policymakers, and researchers alike. Leveraging advanced natural language processing techniques, we analyze text data to classify sentiment and contextualize it within socio-cultural dynamics. Our goal is to unveil insights that drive informed decision-making, enhance customer engagement, and deepen societal understanding. Explore with us as we delve into the transformative potential of sentiment analysis across various industries and disciplines, aiming to foster a more empathetic and connected society in the digital era.</a:t>
            </a:r>
          </a:p>
        </p:txBody>
      </p:sp>
    </p:spTree>
    <p:extLst>
      <p:ext uri="{BB962C8B-B14F-4D97-AF65-F5344CB8AC3E}">
        <p14:creationId xmlns:p14="http://schemas.microsoft.com/office/powerpoint/2010/main" val="1302711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4</a:t>
            </a:fld>
            <a:endParaRPr lang="en-US" dirty="0"/>
          </a:p>
        </p:txBody>
      </p:sp>
      <p:sp>
        <p:nvSpPr>
          <p:cNvPr id="2" name="Title 1"/>
          <p:cNvSpPr>
            <a:spLocks noGrp="1"/>
          </p:cNvSpPr>
          <p:nvPr>
            <p:ph type="title" idx="4294967295"/>
          </p:nvPr>
        </p:nvSpPr>
        <p:spPr>
          <a:xfrm>
            <a:off x="0" y="0"/>
            <a:ext cx="9144000" cy="838200"/>
          </a:xfrm>
        </p:spPr>
        <p:txBody>
          <a:bodyPr/>
          <a:lstStyle/>
          <a:p>
            <a:pPr algn="l"/>
            <a:r>
              <a:rPr lang="en-US" b="1" dirty="0">
                <a:latin typeface="Gill Sans MT" panose="020B0502020104020203" pitchFamily="34" charset="0"/>
              </a:rPr>
              <a:t>Background</a:t>
            </a:r>
          </a:p>
        </p:txBody>
      </p:sp>
      <p:sp>
        <p:nvSpPr>
          <p:cNvPr id="3" name="Text Placeholder 2"/>
          <p:cNvSpPr>
            <a:spLocks noGrp="1"/>
          </p:cNvSpPr>
          <p:nvPr>
            <p:ph idx="4294967295"/>
          </p:nvPr>
        </p:nvSpPr>
        <p:spPr>
          <a:xfrm>
            <a:off x="0" y="838200"/>
            <a:ext cx="9144000" cy="4972050"/>
          </a:xfrm>
        </p:spPr>
        <p:txBody>
          <a:bodyPr>
            <a:normAutofit lnSpcReduction="10000"/>
          </a:bodyPr>
          <a:lstStyle/>
          <a:p>
            <a:pPr marL="0" indent="0" algn="just">
              <a:lnSpc>
                <a:spcPct val="150000"/>
              </a:lnSpc>
              <a:buNone/>
            </a:pPr>
            <a:r>
              <a:rPr lang="en-US" sz="1900" dirty="0">
                <a:latin typeface="Gill Sans MT" panose="020B0502020104020203" pitchFamily="34" charset="0"/>
              </a:rPr>
              <a:t>Social media, like Twitter, has changed how we talk and share online. There are billions of people using these platforms every day, which means there's a lot of information being shared. However, understanding what people are feeling or thinking in all those posts and comments can be tricky.</a:t>
            </a:r>
          </a:p>
          <a:p>
            <a:pPr marL="0" indent="0" algn="just">
              <a:lnSpc>
                <a:spcPct val="150000"/>
              </a:lnSpc>
              <a:buNone/>
            </a:pPr>
            <a:r>
              <a:rPr lang="en-US" sz="1900" dirty="0">
                <a:latin typeface="Gill Sans MT" panose="020B0502020104020203" pitchFamily="34" charset="0"/>
              </a:rPr>
              <a:t>That's where social media sentiment analysis comes in. It's like a tool that helps us figure out how people are feeling based on what they say online. Using fancy technology, it looks at the words people use and tries to understand if they're happy, sad, or something else.</a:t>
            </a:r>
          </a:p>
          <a:p>
            <a:pPr marL="0" indent="0" algn="just">
              <a:lnSpc>
                <a:spcPct val="150000"/>
              </a:lnSpc>
              <a:buNone/>
            </a:pPr>
            <a:r>
              <a:rPr lang="en-US" sz="1900" dirty="0">
                <a:latin typeface="Gill Sans MT" panose="020B0502020104020203" pitchFamily="34" charset="0"/>
              </a:rPr>
              <a:t>Our project is all about diving into this world of online feelings. We want to find out what people are talking about and how they're feeling about it. By doing this, we hope to learn things that can help businesses and other groups make better decisions. It's like peeking into the mood of the internet to see what's going on and why.</a:t>
            </a:r>
          </a:p>
        </p:txBody>
      </p:sp>
    </p:spTree>
    <p:extLst>
      <p:ext uri="{BB962C8B-B14F-4D97-AF65-F5344CB8AC3E}">
        <p14:creationId xmlns:p14="http://schemas.microsoft.com/office/powerpoint/2010/main" val="1954190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5</a:t>
            </a:fld>
            <a:endParaRPr lang="en-US" dirty="0"/>
          </a:p>
        </p:txBody>
      </p:sp>
      <p:sp>
        <p:nvSpPr>
          <p:cNvPr id="2" name="Title 1"/>
          <p:cNvSpPr>
            <a:spLocks noGrp="1"/>
          </p:cNvSpPr>
          <p:nvPr>
            <p:ph type="title" idx="4294967295"/>
          </p:nvPr>
        </p:nvSpPr>
        <p:spPr>
          <a:xfrm>
            <a:off x="-1" y="0"/>
            <a:ext cx="9149195" cy="838200"/>
          </a:xfrm>
        </p:spPr>
        <p:txBody>
          <a:bodyPr/>
          <a:lstStyle/>
          <a:p>
            <a:pPr algn="l"/>
            <a:r>
              <a:rPr lang="en-US" b="1" dirty="0">
                <a:latin typeface="Gill Sans MT" panose="020B0502020104020203" pitchFamily="34" charset="0"/>
              </a:rPr>
              <a:t>Motivation</a:t>
            </a:r>
          </a:p>
        </p:txBody>
      </p:sp>
      <p:sp>
        <p:nvSpPr>
          <p:cNvPr id="3" name="Text Placeholder 2"/>
          <p:cNvSpPr>
            <a:spLocks noGrp="1"/>
          </p:cNvSpPr>
          <p:nvPr>
            <p:ph idx="4294967295"/>
          </p:nvPr>
        </p:nvSpPr>
        <p:spPr>
          <a:xfrm>
            <a:off x="5195" y="838200"/>
            <a:ext cx="9144000" cy="6097588"/>
          </a:xfrm>
        </p:spPr>
        <p:txBody>
          <a:bodyPr>
            <a:normAutofit/>
          </a:bodyPr>
          <a:lstStyle/>
          <a:p>
            <a:pPr marL="342900" algn="just">
              <a:lnSpc>
                <a:spcPct val="150000"/>
              </a:lnSpc>
              <a:buFont typeface="Wingdings" panose="05000000000000000000" pitchFamily="2" charset="2"/>
              <a:buChar char="§"/>
            </a:pPr>
            <a:r>
              <a:rPr lang="en-US" sz="1600" b="1" u="sng" dirty="0">
                <a:latin typeface="Gill Sans MT" panose="020B0502020104020203" pitchFamily="34" charset="0"/>
              </a:rPr>
              <a:t>Digital Influence:</a:t>
            </a:r>
            <a:r>
              <a:rPr lang="en-US" sz="1600" dirty="0">
                <a:latin typeface="Gill Sans MT" panose="020B0502020104020203" pitchFamily="34" charset="0"/>
              </a:rPr>
              <a:t> Social media shapes opinions and drives trends, making understanding sentiment crucial.</a:t>
            </a:r>
          </a:p>
          <a:p>
            <a:pPr marL="342900" algn="just">
              <a:lnSpc>
                <a:spcPct val="150000"/>
              </a:lnSpc>
              <a:buFont typeface="Wingdings" panose="05000000000000000000" pitchFamily="2" charset="2"/>
              <a:buChar char="§"/>
            </a:pPr>
            <a:r>
              <a:rPr lang="en-US" sz="1600" b="1" u="sng" dirty="0">
                <a:latin typeface="Gill Sans MT" panose="020B0502020104020203" pitchFamily="34" charset="0"/>
              </a:rPr>
              <a:t>Untapped Insights:</a:t>
            </a:r>
            <a:r>
              <a:rPr lang="en-US" sz="1600" dirty="0">
                <a:latin typeface="Gill Sans MT" panose="020B0502020104020203" pitchFamily="34" charset="0"/>
              </a:rPr>
              <a:t> Vast amounts of social media data contain valuable, yet undiscovered insights.</a:t>
            </a:r>
          </a:p>
          <a:p>
            <a:pPr marL="342900" algn="just">
              <a:lnSpc>
                <a:spcPct val="150000"/>
              </a:lnSpc>
              <a:buFont typeface="Wingdings" panose="05000000000000000000" pitchFamily="2" charset="2"/>
              <a:buChar char="§"/>
            </a:pPr>
            <a:r>
              <a:rPr lang="en-US" sz="1600" b="1" u="sng" dirty="0">
                <a:latin typeface="Gill Sans MT" panose="020B0502020104020203" pitchFamily="34" charset="0"/>
              </a:rPr>
              <a:t>Actionable Intelligence:</a:t>
            </a:r>
            <a:r>
              <a:rPr lang="en-US" sz="1600" dirty="0">
                <a:latin typeface="Gill Sans MT" panose="020B0502020104020203" pitchFamily="34" charset="0"/>
              </a:rPr>
              <a:t> Analyzing sentiment provides actionable insights for decision-making.</a:t>
            </a:r>
          </a:p>
          <a:p>
            <a:pPr marL="342900" algn="just">
              <a:lnSpc>
                <a:spcPct val="150000"/>
              </a:lnSpc>
              <a:buFont typeface="Wingdings" panose="05000000000000000000" pitchFamily="2" charset="2"/>
              <a:buChar char="§"/>
            </a:pPr>
            <a:r>
              <a:rPr lang="en-US" sz="1600" b="1" u="sng" dirty="0">
                <a:latin typeface="Gill Sans MT" panose="020B0502020104020203" pitchFamily="34" charset="0"/>
              </a:rPr>
              <a:t>Real-World Impact:</a:t>
            </a:r>
            <a:r>
              <a:rPr lang="en-US" sz="1600" dirty="0">
                <a:latin typeface="Gill Sans MT" panose="020B0502020104020203" pitchFamily="34" charset="0"/>
              </a:rPr>
              <a:t> Our project aims to bridge digital discourse with real-world implications.</a:t>
            </a:r>
          </a:p>
          <a:p>
            <a:pPr marL="342900" algn="just">
              <a:lnSpc>
                <a:spcPct val="150000"/>
              </a:lnSpc>
              <a:buFont typeface="Wingdings" panose="05000000000000000000" pitchFamily="2" charset="2"/>
              <a:buChar char="§"/>
            </a:pPr>
            <a:r>
              <a:rPr lang="en-US" sz="1600" b="1" u="sng" dirty="0">
                <a:latin typeface="Gill Sans MT" panose="020B0502020104020203" pitchFamily="34" charset="0"/>
              </a:rPr>
              <a:t>Empowering Decision-Making:</a:t>
            </a:r>
            <a:r>
              <a:rPr lang="en-US" sz="1600" dirty="0">
                <a:latin typeface="Gill Sans MT" panose="020B0502020104020203" pitchFamily="34" charset="0"/>
              </a:rPr>
              <a:t> By deciphering emotions and opinions, we empower stakeholders across industries.</a:t>
            </a:r>
          </a:p>
          <a:p>
            <a:pPr marL="342900" algn="just">
              <a:lnSpc>
                <a:spcPct val="150000"/>
              </a:lnSpc>
              <a:buFont typeface="Wingdings" panose="05000000000000000000" pitchFamily="2" charset="2"/>
              <a:buChar char="§"/>
            </a:pPr>
            <a:r>
              <a:rPr lang="en-US" sz="1600" b="1" u="sng" dirty="0">
                <a:latin typeface="Gill Sans MT" panose="020B0502020104020203" pitchFamily="34" charset="0"/>
              </a:rPr>
              <a:t>Transformative Potential:</a:t>
            </a:r>
            <a:r>
              <a:rPr lang="en-US" sz="1600" dirty="0">
                <a:latin typeface="Gill Sans MT" panose="020B0502020104020203" pitchFamily="34" charset="0"/>
              </a:rPr>
              <a:t> Social media sentiment analysis has the power to drive meaningful impact.</a:t>
            </a:r>
          </a:p>
          <a:p>
            <a:pPr marL="342900" algn="just">
              <a:lnSpc>
                <a:spcPct val="150000"/>
              </a:lnSpc>
              <a:buFont typeface="Wingdings" panose="05000000000000000000" pitchFamily="2" charset="2"/>
              <a:buChar char="§"/>
            </a:pPr>
            <a:r>
              <a:rPr lang="en-US" sz="1600" b="1" u="sng" dirty="0">
                <a:latin typeface="Gill Sans MT" panose="020B0502020104020203" pitchFamily="34" charset="0"/>
              </a:rPr>
              <a:t>Embracing Challenges:</a:t>
            </a:r>
            <a:r>
              <a:rPr lang="en-US" sz="1600" dirty="0">
                <a:latin typeface="Gill Sans MT" panose="020B0502020104020203" pitchFamily="34" charset="0"/>
              </a:rPr>
              <a:t> We're motivated to tackle the challenges of the digital age and leverage data-driven insights.</a:t>
            </a:r>
          </a:p>
          <a:p>
            <a:pPr marL="342900" algn="just">
              <a:lnSpc>
                <a:spcPct val="150000"/>
              </a:lnSpc>
              <a:buFont typeface="Wingdings" panose="05000000000000000000" pitchFamily="2" charset="2"/>
              <a:buChar char="§"/>
            </a:pPr>
            <a:r>
              <a:rPr lang="en-US" sz="1600" b="1" u="sng" dirty="0">
                <a:latin typeface="Gill Sans MT" panose="020B0502020104020203" pitchFamily="34" charset="0"/>
              </a:rPr>
              <a:t>Creating a Brighter Future:</a:t>
            </a:r>
            <a:r>
              <a:rPr lang="en-US" sz="1600" dirty="0">
                <a:latin typeface="Gill Sans MT" panose="020B0502020104020203" pitchFamily="34" charset="0"/>
              </a:rPr>
              <a:t> Together, let's harness the power of sentiment analysis to shape a brighter future for all.</a:t>
            </a:r>
          </a:p>
        </p:txBody>
      </p:sp>
    </p:spTree>
    <p:extLst>
      <p:ext uri="{BB962C8B-B14F-4D97-AF65-F5344CB8AC3E}">
        <p14:creationId xmlns:p14="http://schemas.microsoft.com/office/powerpoint/2010/main" val="94127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6</a:t>
            </a:fld>
            <a:endParaRPr lang="en-US" dirty="0"/>
          </a:p>
        </p:txBody>
      </p:sp>
      <p:sp>
        <p:nvSpPr>
          <p:cNvPr id="2" name="Title 1"/>
          <p:cNvSpPr>
            <a:spLocks noGrp="1"/>
          </p:cNvSpPr>
          <p:nvPr>
            <p:ph type="title" idx="4294967295"/>
          </p:nvPr>
        </p:nvSpPr>
        <p:spPr>
          <a:xfrm>
            <a:off x="0" y="0"/>
            <a:ext cx="9144000" cy="838200"/>
          </a:xfrm>
        </p:spPr>
        <p:txBody>
          <a:bodyPr>
            <a:normAutofit/>
          </a:bodyPr>
          <a:lstStyle/>
          <a:p>
            <a:pPr algn="l"/>
            <a:r>
              <a:rPr lang="en-US" b="1" dirty="0">
                <a:latin typeface="Gill Sans MT" panose="020B0502020104020203" pitchFamily="34" charset="0"/>
              </a:rPr>
              <a:t>Models used: VADER</a:t>
            </a:r>
          </a:p>
        </p:txBody>
      </p:sp>
      <p:sp>
        <p:nvSpPr>
          <p:cNvPr id="3" name="Text Placeholder 2"/>
          <p:cNvSpPr>
            <a:spLocks noGrp="1"/>
          </p:cNvSpPr>
          <p:nvPr>
            <p:ph idx="4294967295"/>
          </p:nvPr>
        </p:nvSpPr>
        <p:spPr>
          <a:xfrm>
            <a:off x="0" y="838200"/>
            <a:ext cx="9144000" cy="6097588"/>
          </a:xfrm>
        </p:spPr>
        <p:txBody>
          <a:bodyPr/>
          <a:lstStyle/>
          <a:p>
            <a:pPr marL="0" indent="0" algn="ctr">
              <a:lnSpc>
                <a:spcPct val="150000"/>
              </a:lnSpc>
              <a:buNone/>
            </a:pPr>
            <a:r>
              <a:rPr lang="en-US" sz="2000" b="1" dirty="0">
                <a:latin typeface="Gill Sans MT" panose="020B0502020104020203" pitchFamily="34" charset="0"/>
              </a:rPr>
              <a:t>Valence Aware Dictionary and Sentiment Reasoner</a:t>
            </a:r>
          </a:p>
          <a:p>
            <a:pPr marL="342900" algn="just">
              <a:lnSpc>
                <a:spcPct val="150000"/>
              </a:lnSpc>
              <a:buFont typeface="Wingdings" panose="05000000000000000000" pitchFamily="2" charset="2"/>
              <a:buChar char="§"/>
            </a:pPr>
            <a:r>
              <a:rPr lang="en-US" sz="1800" dirty="0">
                <a:latin typeface="Gill Sans MT" panose="020B0502020104020203" pitchFamily="34" charset="0"/>
              </a:rPr>
              <a:t>VADER is a lexicon and rule-based sentiment analysis tool specifically designed for social media text.</a:t>
            </a:r>
          </a:p>
          <a:p>
            <a:pPr marL="342900" algn="just">
              <a:lnSpc>
                <a:spcPct val="150000"/>
              </a:lnSpc>
              <a:buFont typeface="Wingdings" panose="05000000000000000000" pitchFamily="2" charset="2"/>
              <a:buChar char="§"/>
            </a:pPr>
            <a:r>
              <a:rPr lang="en-US" sz="1800" dirty="0">
                <a:latin typeface="Gill Sans MT" panose="020B0502020104020203" pitchFamily="34" charset="0"/>
              </a:rPr>
              <a:t>It utilizes a pre-defined list of lexical features (words and phrases) with associated sentiment scores to analyze the sentiment of a given text.</a:t>
            </a:r>
          </a:p>
          <a:p>
            <a:pPr marL="342900" algn="just">
              <a:lnSpc>
                <a:spcPct val="150000"/>
              </a:lnSpc>
              <a:buFont typeface="Wingdings" panose="05000000000000000000" pitchFamily="2" charset="2"/>
              <a:buChar char="§"/>
            </a:pPr>
            <a:r>
              <a:rPr lang="en-US" sz="1800" dirty="0">
                <a:latin typeface="Gill Sans MT" panose="020B0502020104020203" pitchFamily="34" charset="0"/>
              </a:rPr>
              <a:t>VADER considers punctuation, capitalization, degree modifiers, and negations to accurately assess sentiment intensity.</a:t>
            </a:r>
          </a:p>
          <a:p>
            <a:pPr marL="342900" algn="just">
              <a:lnSpc>
                <a:spcPct val="150000"/>
              </a:lnSpc>
              <a:buFont typeface="Wingdings" panose="05000000000000000000" pitchFamily="2" charset="2"/>
              <a:buChar char="§"/>
            </a:pPr>
            <a:r>
              <a:rPr lang="en-US" sz="1800" dirty="0">
                <a:latin typeface="Gill Sans MT" panose="020B0502020104020203" pitchFamily="34" charset="0"/>
              </a:rPr>
              <a:t>It provides sentiment scores for positivity, negativity, and neutrality, as well as an overall compound score, making it useful for both sentiment classification and intensity analysis.</a:t>
            </a:r>
          </a:p>
          <a:p>
            <a:pPr marL="342900" algn="just">
              <a:lnSpc>
                <a:spcPct val="150000"/>
              </a:lnSpc>
              <a:buFont typeface="Wingdings" panose="05000000000000000000" pitchFamily="2" charset="2"/>
              <a:buChar char="§"/>
            </a:pPr>
            <a:r>
              <a:rPr lang="en-US" sz="1800" dirty="0">
                <a:latin typeface="Gill Sans MT" panose="020B0502020104020203" pitchFamily="34" charset="0"/>
              </a:rPr>
              <a:t>VADER is known for its simplicity, speed, and effectiveness in handling noisy and informal text data typical of social media platforms.</a:t>
            </a:r>
          </a:p>
        </p:txBody>
      </p:sp>
    </p:spTree>
    <p:extLst>
      <p:ext uri="{BB962C8B-B14F-4D97-AF65-F5344CB8AC3E}">
        <p14:creationId xmlns:p14="http://schemas.microsoft.com/office/powerpoint/2010/main" val="4282125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7</a:t>
            </a:fld>
            <a:endParaRPr lang="en-US" dirty="0"/>
          </a:p>
        </p:txBody>
      </p:sp>
      <p:sp>
        <p:nvSpPr>
          <p:cNvPr id="2" name="Title 1"/>
          <p:cNvSpPr>
            <a:spLocks noGrp="1"/>
          </p:cNvSpPr>
          <p:nvPr>
            <p:ph type="title" idx="4294967295"/>
          </p:nvPr>
        </p:nvSpPr>
        <p:spPr>
          <a:xfrm>
            <a:off x="0" y="0"/>
            <a:ext cx="9180368" cy="838200"/>
          </a:xfrm>
        </p:spPr>
        <p:txBody>
          <a:bodyPr>
            <a:normAutofit/>
          </a:bodyPr>
          <a:lstStyle/>
          <a:p>
            <a:pPr algn="l"/>
            <a:r>
              <a:rPr lang="en-US" b="1" dirty="0">
                <a:latin typeface="Gill Sans MT" panose="020B0502020104020203" pitchFamily="34" charset="0"/>
              </a:rPr>
              <a:t>Models used:</a:t>
            </a:r>
            <a:r>
              <a:rPr lang="en-US" sz="3200" b="1" dirty="0">
                <a:latin typeface="Gill Sans MT" panose="020B0502020104020203" pitchFamily="34" charset="0"/>
              </a:rPr>
              <a:t> </a:t>
            </a:r>
            <a:r>
              <a:rPr lang="en-US" b="1" dirty="0">
                <a:latin typeface="Gill Sans MT" panose="020B0502020104020203" pitchFamily="34" charset="0"/>
              </a:rPr>
              <a:t>RoBERTa</a:t>
            </a:r>
          </a:p>
        </p:txBody>
      </p:sp>
      <p:sp>
        <p:nvSpPr>
          <p:cNvPr id="3" name="Text Placeholder 2"/>
          <p:cNvSpPr>
            <a:spLocks noGrp="1"/>
          </p:cNvSpPr>
          <p:nvPr>
            <p:ph idx="4294967295"/>
          </p:nvPr>
        </p:nvSpPr>
        <p:spPr>
          <a:xfrm>
            <a:off x="0" y="838200"/>
            <a:ext cx="9144000" cy="6097588"/>
          </a:xfrm>
        </p:spPr>
        <p:txBody>
          <a:bodyPr>
            <a:normAutofit/>
          </a:bodyPr>
          <a:lstStyle/>
          <a:p>
            <a:pPr marL="0" indent="0" algn="ctr">
              <a:lnSpc>
                <a:spcPct val="150000"/>
              </a:lnSpc>
              <a:buNone/>
            </a:pPr>
            <a:r>
              <a:rPr lang="en-US" sz="2000" b="1" dirty="0">
                <a:latin typeface="Gill Sans MT" panose="020B0502020104020203" pitchFamily="34" charset="0"/>
              </a:rPr>
              <a:t> Robustly optimized BERT approach</a:t>
            </a:r>
            <a:endParaRPr lang="en-US" sz="1800" dirty="0">
              <a:latin typeface="Gill Sans MT" panose="020B0502020104020203" pitchFamily="34" charset="0"/>
            </a:endParaRPr>
          </a:p>
          <a:p>
            <a:pPr marL="285750" indent="-285750" algn="just">
              <a:lnSpc>
                <a:spcPct val="150000"/>
              </a:lnSpc>
              <a:buFont typeface="Wingdings" panose="05000000000000000000" pitchFamily="2" charset="2"/>
              <a:buChar char="§"/>
            </a:pPr>
            <a:r>
              <a:rPr lang="en-US" sz="1800" dirty="0">
                <a:latin typeface="Gill Sans MT" panose="020B0502020104020203" pitchFamily="34" charset="0"/>
              </a:rPr>
              <a:t>It is a state-of-the-art natural language processing model based on the transformer architecture, similar to BERT (Bidirectional Encoder Representations from Transformers).</a:t>
            </a:r>
          </a:p>
          <a:p>
            <a:pPr marL="285750" indent="-285750" algn="just">
              <a:lnSpc>
                <a:spcPct val="150000"/>
              </a:lnSpc>
              <a:buFont typeface="Wingdings" panose="05000000000000000000" pitchFamily="2" charset="2"/>
              <a:buChar char="§"/>
            </a:pPr>
            <a:r>
              <a:rPr lang="en-US" sz="1800" dirty="0">
                <a:latin typeface="Gill Sans MT" panose="020B0502020104020203" pitchFamily="34" charset="0"/>
              </a:rPr>
              <a:t>It builds upon BERT's architecture and training methodology with several key enhancements, including larger batch sizes, longer training sequences, and dynamically masked language model training.</a:t>
            </a:r>
          </a:p>
          <a:p>
            <a:pPr marL="285750" indent="-285750" algn="just">
              <a:lnSpc>
                <a:spcPct val="150000"/>
              </a:lnSpc>
              <a:buFont typeface="Wingdings" panose="05000000000000000000" pitchFamily="2" charset="2"/>
              <a:buChar char="§"/>
            </a:pPr>
            <a:r>
              <a:rPr lang="en-US" sz="1800" dirty="0">
                <a:latin typeface="Gill Sans MT" panose="020B0502020104020203" pitchFamily="34" charset="0"/>
              </a:rPr>
              <a:t>It achieves superior performance across various NLP tasks by leveraging large-scale datasets and advanced training techniques.</a:t>
            </a:r>
          </a:p>
          <a:p>
            <a:pPr marL="285750" indent="-285750" algn="just">
              <a:lnSpc>
                <a:spcPct val="150000"/>
              </a:lnSpc>
              <a:buFont typeface="Wingdings" panose="05000000000000000000" pitchFamily="2" charset="2"/>
              <a:buChar char="§"/>
            </a:pPr>
            <a:r>
              <a:rPr lang="en-US" sz="1800" dirty="0">
                <a:latin typeface="Gill Sans MT" panose="020B0502020104020203" pitchFamily="34" charset="0"/>
              </a:rPr>
              <a:t>It is pre-trained on vast amounts of text data and fine-tuned on specific downstream tasks, allowing for efficient transfer learning and adaptation to diverse domains.</a:t>
            </a:r>
          </a:p>
          <a:p>
            <a:pPr marL="285750" indent="-285750" algn="just">
              <a:lnSpc>
                <a:spcPct val="150000"/>
              </a:lnSpc>
              <a:buFont typeface="Wingdings" panose="05000000000000000000" pitchFamily="2" charset="2"/>
              <a:buChar char="§"/>
            </a:pPr>
            <a:r>
              <a:rPr lang="en-US" sz="1800" dirty="0">
                <a:latin typeface="Gill Sans MT" panose="020B0502020104020203" pitchFamily="34" charset="0"/>
              </a:rPr>
              <a:t>Its robustness, scalability, and versatility make it a popular choice of natural language processing applications, particularly those requiring high performance and accuracy.</a:t>
            </a:r>
          </a:p>
        </p:txBody>
      </p:sp>
    </p:spTree>
    <p:extLst>
      <p:ext uri="{BB962C8B-B14F-4D97-AF65-F5344CB8AC3E}">
        <p14:creationId xmlns:p14="http://schemas.microsoft.com/office/powerpoint/2010/main" val="1145258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245307" y="6217920"/>
            <a:ext cx="365760" cy="365760"/>
          </a:xfrm>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8</a:t>
            </a:fld>
            <a:endParaRPr lang="en-US" dirty="0"/>
          </a:p>
        </p:txBody>
      </p:sp>
      <p:sp>
        <p:nvSpPr>
          <p:cNvPr id="2" name="Title 1"/>
          <p:cNvSpPr>
            <a:spLocks noGrp="1"/>
          </p:cNvSpPr>
          <p:nvPr>
            <p:ph type="title" idx="4294967295"/>
          </p:nvPr>
        </p:nvSpPr>
        <p:spPr>
          <a:xfrm>
            <a:off x="0" y="0"/>
            <a:ext cx="9144000" cy="838200"/>
          </a:xfrm>
        </p:spPr>
        <p:txBody>
          <a:bodyPr/>
          <a:lstStyle/>
          <a:p>
            <a:pPr algn="l"/>
            <a:r>
              <a:rPr lang="en-US" b="1" dirty="0">
                <a:latin typeface="Gill Sans MT" panose="020B0502020104020203" pitchFamily="34" charset="0"/>
              </a:rPr>
              <a:t>Libraries Used: </a:t>
            </a:r>
          </a:p>
        </p:txBody>
      </p:sp>
      <p:sp>
        <p:nvSpPr>
          <p:cNvPr id="3" name="Text Placeholder 2"/>
          <p:cNvSpPr>
            <a:spLocks noGrp="1"/>
          </p:cNvSpPr>
          <p:nvPr>
            <p:ph idx="4294967295"/>
          </p:nvPr>
        </p:nvSpPr>
        <p:spPr>
          <a:xfrm>
            <a:off x="0" y="838200"/>
            <a:ext cx="9144000" cy="6097588"/>
          </a:xfrm>
        </p:spPr>
        <p:txBody>
          <a:bodyPr>
            <a:normAutofit/>
          </a:bodyPr>
          <a:lstStyle/>
          <a:p>
            <a:pPr marL="0" indent="0">
              <a:lnSpc>
                <a:spcPct val="150000"/>
              </a:lnSpc>
              <a:buNone/>
            </a:pPr>
            <a:r>
              <a:rPr lang="en-US" sz="2000" b="1" dirty="0">
                <a:latin typeface="Gill Sans MT" panose="020B0502020104020203" pitchFamily="34" charset="0"/>
              </a:rPr>
              <a:t>Pandas</a:t>
            </a:r>
          </a:p>
          <a:p>
            <a:pPr marL="0" indent="0" algn="just">
              <a:lnSpc>
                <a:spcPct val="150000"/>
              </a:lnSpc>
              <a:buNone/>
            </a:pPr>
            <a:r>
              <a:rPr lang="en-US" sz="1600" dirty="0">
                <a:latin typeface="Gill Sans MT" panose="020B0502020104020203" pitchFamily="34" charset="0"/>
              </a:rPr>
              <a:t>Pandas serve as a foundational tool for managing and analyzing social media data. We utilize Pandas DataFrames to organize and clean the data, apply transformations, and compute summary statistics. Its intuitive interface and powerful functionalities enable efficient data preprocessing, facilitating subsequent sentiment analysis tasks. Pandas flexibility allows us to seamlessly integrate various data sources and perform insightful analyses, contributing to the project's success.</a:t>
            </a:r>
          </a:p>
          <a:p>
            <a:pPr marL="0" indent="0">
              <a:lnSpc>
                <a:spcPct val="150000"/>
              </a:lnSpc>
              <a:buNone/>
            </a:pPr>
            <a:r>
              <a:rPr lang="en-US" sz="2000" b="1" dirty="0">
                <a:latin typeface="Gill Sans MT" panose="020B0502020104020203" pitchFamily="34" charset="0"/>
              </a:rPr>
              <a:t>Numpy</a:t>
            </a:r>
            <a:endParaRPr lang="en-US" sz="2000" dirty="0">
              <a:latin typeface="Gill Sans MT" panose="020B0502020104020203" pitchFamily="34" charset="0"/>
            </a:endParaRPr>
          </a:p>
          <a:p>
            <a:pPr marL="0" indent="0" algn="just">
              <a:lnSpc>
                <a:spcPct val="150000"/>
              </a:lnSpc>
              <a:buNone/>
            </a:pPr>
            <a:r>
              <a:rPr lang="en-US" sz="1600" dirty="0">
                <a:latin typeface="Gill Sans MT" panose="020B0502020104020203" pitchFamily="34" charset="0"/>
              </a:rPr>
              <a:t>NumPy is integral for efficient numerical computation and array manipulation. We utilize NumPy arrays to store and manipulate numerical data extracted from social media sources. Its fast and optimized operations enable us to perform computations such as statistical analysis, numerical transformations, and array operations effectively. NumPy's seamless integration with other libraries like Pandas ensures smooth data processing and analysis pipelines, enhancing the project's overall efficiency and effectiveness.</a:t>
            </a:r>
          </a:p>
        </p:txBody>
      </p:sp>
    </p:spTree>
    <p:extLst>
      <p:ext uri="{BB962C8B-B14F-4D97-AF65-F5344CB8AC3E}">
        <p14:creationId xmlns:p14="http://schemas.microsoft.com/office/powerpoint/2010/main" val="4006931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marL="0" lvl="0" indent="0" rtl="0">
              <a:spcBef>
                <a:spcPts val="0"/>
              </a:spcBef>
              <a:spcAft>
                <a:spcPts val="0"/>
              </a:spcAft>
              <a:buNone/>
            </a:pPr>
            <a:fld id="{00000000-1234-1234-1234-123412341234}" type="slidenum">
              <a:rPr lang="en-US" smtClean="0"/>
              <a:pPr marL="0" lvl="0" indent="0" rtl="0">
                <a:spcBef>
                  <a:spcPts val="0"/>
                </a:spcBef>
                <a:spcAft>
                  <a:spcPts val="0"/>
                </a:spcAft>
                <a:buNone/>
              </a:pPr>
              <a:t>9</a:t>
            </a:fld>
            <a:endParaRPr lang="en-US" dirty="0"/>
          </a:p>
        </p:txBody>
      </p:sp>
      <p:sp>
        <p:nvSpPr>
          <p:cNvPr id="2" name="Title 1"/>
          <p:cNvSpPr>
            <a:spLocks noGrp="1"/>
          </p:cNvSpPr>
          <p:nvPr>
            <p:ph type="title" idx="4294967295"/>
          </p:nvPr>
        </p:nvSpPr>
        <p:spPr>
          <a:xfrm>
            <a:off x="0" y="0"/>
            <a:ext cx="9144000" cy="838200"/>
          </a:xfrm>
        </p:spPr>
        <p:txBody>
          <a:bodyPr/>
          <a:lstStyle/>
          <a:p>
            <a:pPr algn="l"/>
            <a:r>
              <a:rPr lang="en-US" b="1" dirty="0">
                <a:latin typeface="Gill Sans MT" panose="020B0502020104020203" pitchFamily="34" charset="0"/>
              </a:rPr>
              <a:t>Libraries Used: </a:t>
            </a:r>
          </a:p>
        </p:txBody>
      </p:sp>
      <p:sp>
        <p:nvSpPr>
          <p:cNvPr id="3" name="Text Placeholder 2"/>
          <p:cNvSpPr>
            <a:spLocks noGrp="1"/>
          </p:cNvSpPr>
          <p:nvPr>
            <p:ph idx="4294967295"/>
          </p:nvPr>
        </p:nvSpPr>
        <p:spPr>
          <a:xfrm>
            <a:off x="0" y="838200"/>
            <a:ext cx="9144000" cy="6097588"/>
          </a:xfrm>
        </p:spPr>
        <p:txBody>
          <a:bodyPr>
            <a:normAutofit/>
          </a:bodyPr>
          <a:lstStyle/>
          <a:p>
            <a:pPr marL="0" indent="0">
              <a:lnSpc>
                <a:spcPct val="150000"/>
              </a:lnSpc>
              <a:buNone/>
            </a:pPr>
            <a:r>
              <a:rPr lang="en-US" sz="2000" b="1" dirty="0">
                <a:latin typeface="Gill Sans MT" panose="020B0502020104020203" pitchFamily="34" charset="0"/>
              </a:rPr>
              <a:t>Seaborn</a:t>
            </a:r>
          </a:p>
          <a:p>
            <a:pPr marL="0" indent="0" algn="just">
              <a:lnSpc>
                <a:spcPct val="150000"/>
              </a:lnSpc>
              <a:buNone/>
            </a:pPr>
            <a:r>
              <a:rPr lang="en-US" sz="1600" dirty="0">
                <a:latin typeface="Gill Sans MT" panose="020B0502020104020203" pitchFamily="34" charset="0"/>
              </a:rPr>
              <a:t>Seaborn is a Python data visualization library based on Matplotlib. In our project, Seaborn is utilized to create insightful visualizations of sentiment analysis results and trends extracted from social media data. Its high-level interface simplifies the creation of various statistical plots, including bar plots, scatter plots, and heatmaps, enabling us to effectively communicate key findings and patterns derived from our analysis to stakeholders and decision-makers. </a:t>
            </a:r>
          </a:p>
          <a:p>
            <a:pPr marL="0" indent="0" algn="just">
              <a:lnSpc>
                <a:spcPct val="150000"/>
              </a:lnSpc>
              <a:buNone/>
            </a:pPr>
            <a:r>
              <a:rPr lang="en-US" sz="2000" b="1" dirty="0">
                <a:latin typeface="Gill Sans MT" panose="020B0502020104020203" pitchFamily="34" charset="0"/>
              </a:rPr>
              <a:t>Matplotlib</a:t>
            </a:r>
            <a:endParaRPr lang="en-US" sz="2000" dirty="0">
              <a:latin typeface="Gill Sans MT" panose="020B0502020104020203" pitchFamily="34" charset="0"/>
            </a:endParaRPr>
          </a:p>
          <a:p>
            <a:pPr marL="0" indent="0" algn="just">
              <a:lnSpc>
                <a:spcPct val="150000"/>
              </a:lnSpc>
              <a:buNone/>
            </a:pPr>
            <a:r>
              <a:rPr lang="en-US" sz="1600" dirty="0">
                <a:latin typeface="Gill Sans MT" panose="020B0502020104020203" pitchFamily="34" charset="0"/>
              </a:rPr>
              <a:t>Matplotlib is a Python library used for creating static, interactive, and publication-quality visualizations. In our project, we utilize Matplotlib to visualize various aspects of our sentiment analysis results, such as sentiment distribution across different social media platforms, temporal trends in sentiment, and comparative analysis between different topics or user demographics. Matplotlib's intuitive interface and extensive customization options enable us to effectively communicate insights derived from our data analysis.</a:t>
            </a:r>
          </a:p>
        </p:txBody>
      </p:sp>
    </p:spTree>
    <p:extLst>
      <p:ext uri="{BB962C8B-B14F-4D97-AF65-F5344CB8AC3E}">
        <p14:creationId xmlns:p14="http://schemas.microsoft.com/office/powerpoint/2010/main" val="3612901161"/>
      </p:ext>
    </p:extLst>
  </p:cSld>
  <p:clrMapOvr>
    <a:masterClrMapping/>
  </p:clrMapOvr>
</p:sld>
</file>

<file path=ppt/theme/theme1.xml><?xml version="1.0" encoding="utf-8"?>
<a:theme xmlns:a="http://schemas.openxmlformats.org/drawingml/2006/main" name="Parcel">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Parcel</Template>
  <TotalTime>406</TotalTime>
  <Words>2070</Words>
  <Application>Microsoft Office PowerPoint</Application>
  <PresentationFormat>On-screen Show (4:3)</PresentationFormat>
  <Paragraphs>130</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Wingdings</vt:lpstr>
      <vt:lpstr>Arial</vt:lpstr>
      <vt:lpstr>Calibri</vt:lpstr>
      <vt:lpstr>Gill Sans MT</vt:lpstr>
      <vt:lpstr>Parcel</vt:lpstr>
      <vt:lpstr>PowerPoint Presentation</vt:lpstr>
      <vt:lpstr>Index</vt:lpstr>
      <vt:lpstr>Introduction</vt:lpstr>
      <vt:lpstr>Background</vt:lpstr>
      <vt:lpstr>Motivation</vt:lpstr>
      <vt:lpstr>Models used: VADER</vt:lpstr>
      <vt:lpstr>Models used: RoBERTa</vt:lpstr>
      <vt:lpstr>Libraries Used: </vt:lpstr>
      <vt:lpstr>Libraries Used: </vt:lpstr>
      <vt:lpstr>Libraries Used: </vt:lpstr>
      <vt:lpstr>Libraries Used: </vt:lpstr>
      <vt:lpstr>API Used:</vt:lpstr>
      <vt:lpstr>Results:</vt:lpstr>
      <vt:lpstr>Results: 3. Distribution Of ‘Selected_text’ Column Using Plotly</vt:lpstr>
      <vt:lpstr>Results: 4. A Treemap Of Common Words Is Made Using Express Module Of Plotly Library.</vt:lpstr>
      <vt:lpstr>Results:</vt:lpstr>
      <vt:lpstr>Results: 6. A Treemap Of Most Common Positive Words Is Made Using Express Module Of Plotly Library.</vt:lpstr>
      <vt:lpstr>Results: 7. A Treemap Of Most Common Neutral Words Is Made Using Express Module Of Plotly Library.</vt:lpstr>
      <vt:lpstr>Results: 8. A Treemap Of Most Common Negative Words Is Made Using Express Module Of Plotly Library.</vt:lpstr>
      <vt:lpstr>Results:</vt:lpstr>
      <vt:lpstr>Results: 10. Comparison Between Results Of Vader And Roberta</vt:lpstr>
      <vt:lpstr>Results: 10. Final Result Of Roberta Model Using Twitter API</vt:lpstr>
      <vt:lpstr>Applications</vt:lpstr>
      <vt:lpstr>Future Scope</vt:lpstr>
      <vt:lpstr>Conclusion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Prachi Anand</dc:creator>
  <cp:lastModifiedBy>Pearl 👾</cp:lastModifiedBy>
  <cp:revision>2</cp:revision>
  <dcterms:created xsi:type="dcterms:W3CDTF">2024-05-14T01:56:22Z</dcterms:created>
  <dcterms:modified xsi:type="dcterms:W3CDTF">2024-05-14T08:55:27Z</dcterms:modified>
</cp:coreProperties>
</file>