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9" r:id="rId17"/>
    <p:sldId id="441" r:id="rId18"/>
    <p:sldId id="442" r:id="rId19"/>
    <p:sldId id="443" r:id="rId20"/>
    <p:sldId id="488" r:id="rId21"/>
    <p:sldId id="489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343" r:id="rId31"/>
    <p:sldId id="452" r:id="rId32"/>
    <p:sldId id="453" r:id="rId33"/>
    <p:sldId id="344" r:id="rId34"/>
    <p:sldId id="345" r:id="rId35"/>
    <p:sldId id="454" r:id="rId36"/>
    <p:sldId id="455" r:id="rId37"/>
    <p:sldId id="346" r:id="rId38"/>
    <p:sldId id="347" r:id="rId39"/>
    <p:sldId id="456" r:id="rId40"/>
    <p:sldId id="354" r:id="rId41"/>
    <p:sldId id="348" r:id="rId42"/>
    <p:sldId id="457" r:id="rId43"/>
    <p:sldId id="349" r:id="rId44"/>
    <p:sldId id="350" r:id="rId45"/>
    <p:sldId id="351" r:id="rId46"/>
    <p:sldId id="355" r:id="rId47"/>
    <p:sldId id="458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540" r:id="rId56"/>
    <p:sldId id="549" r:id="rId57"/>
    <p:sldId id="551" r:id="rId58"/>
    <p:sldId id="550" r:id="rId59"/>
    <p:sldId id="363" r:id="rId60"/>
    <p:sldId id="460" r:id="rId61"/>
    <p:sldId id="461" r:id="rId62"/>
    <p:sldId id="365" r:id="rId63"/>
    <p:sldId id="367" r:id="rId64"/>
    <p:sldId id="368" r:id="rId65"/>
    <p:sldId id="444" r:id="rId66"/>
    <p:sldId id="462" r:id="rId67"/>
    <p:sldId id="371" r:id="rId68"/>
    <p:sldId id="375" r:id="rId69"/>
    <p:sldId id="376" r:id="rId70"/>
    <p:sldId id="372" r:id="rId71"/>
    <p:sldId id="373" r:id="rId72"/>
    <p:sldId id="377" r:id="rId73"/>
    <p:sldId id="370" r:id="rId74"/>
    <p:sldId id="463" r:id="rId75"/>
    <p:sldId id="378" r:id="rId76"/>
    <p:sldId id="379" r:id="rId77"/>
    <p:sldId id="374" r:id="rId78"/>
    <p:sldId id="545" r:id="rId79"/>
    <p:sldId id="556" r:id="rId80"/>
    <p:sldId id="380" r:id="rId81"/>
    <p:sldId id="466" r:id="rId82"/>
    <p:sldId id="381" r:id="rId83"/>
    <p:sldId id="382" r:id="rId84"/>
    <p:sldId id="464" r:id="rId85"/>
    <p:sldId id="383" r:id="rId86"/>
    <p:sldId id="384" r:id="rId87"/>
    <p:sldId id="385" r:id="rId88"/>
    <p:sldId id="465" r:id="rId89"/>
    <p:sldId id="386" r:id="rId90"/>
    <p:sldId id="467" r:id="rId91"/>
    <p:sldId id="390" r:id="rId92"/>
    <p:sldId id="391" r:id="rId93"/>
    <p:sldId id="387" r:id="rId94"/>
    <p:sldId id="388" r:id="rId95"/>
    <p:sldId id="389" r:id="rId96"/>
    <p:sldId id="396" r:id="rId97"/>
    <p:sldId id="400" r:id="rId98"/>
    <p:sldId id="397" r:id="rId99"/>
    <p:sldId id="398" r:id="rId100"/>
    <p:sldId id="399" r:id="rId101"/>
    <p:sldId id="392" r:id="rId102"/>
    <p:sldId id="393" r:id="rId103"/>
    <p:sldId id="394" r:id="rId104"/>
    <p:sldId id="395" r:id="rId105"/>
    <p:sldId id="469" r:id="rId106"/>
    <p:sldId id="478" r:id="rId107"/>
    <p:sldId id="518" r:id="rId108"/>
    <p:sldId id="470" r:id="rId109"/>
    <p:sldId id="479" r:id="rId110"/>
    <p:sldId id="490" r:id="rId111"/>
    <p:sldId id="491" r:id="rId112"/>
    <p:sldId id="492" r:id="rId113"/>
    <p:sldId id="471" r:id="rId114"/>
    <p:sldId id="493" r:id="rId115"/>
    <p:sldId id="494" r:id="rId116"/>
    <p:sldId id="472" r:id="rId117"/>
    <p:sldId id="481" r:id="rId118"/>
    <p:sldId id="495" r:id="rId119"/>
    <p:sldId id="496" r:id="rId120"/>
    <p:sldId id="497" r:id="rId121"/>
    <p:sldId id="473" r:id="rId122"/>
    <p:sldId id="482" r:id="rId123"/>
    <p:sldId id="498" r:id="rId124"/>
    <p:sldId id="499" r:id="rId125"/>
    <p:sldId id="500" r:id="rId126"/>
    <p:sldId id="474" r:id="rId127"/>
    <p:sldId id="501" r:id="rId128"/>
    <p:sldId id="475" r:id="rId129"/>
    <p:sldId id="484" r:id="rId130"/>
    <p:sldId id="502" r:id="rId131"/>
    <p:sldId id="503" r:id="rId132"/>
    <p:sldId id="504" r:id="rId133"/>
    <p:sldId id="505" r:id="rId134"/>
    <p:sldId id="476" r:id="rId135"/>
    <p:sldId id="507" r:id="rId136"/>
    <p:sldId id="506" r:id="rId137"/>
    <p:sldId id="508" r:id="rId138"/>
    <p:sldId id="509" r:id="rId139"/>
    <p:sldId id="510" r:id="rId140"/>
    <p:sldId id="511" r:id="rId141"/>
    <p:sldId id="512" r:id="rId142"/>
    <p:sldId id="477" r:id="rId143"/>
    <p:sldId id="486" r:id="rId144"/>
    <p:sldId id="513" r:id="rId145"/>
    <p:sldId id="514" r:id="rId146"/>
    <p:sldId id="516" r:id="rId147"/>
    <p:sldId id="515" r:id="rId148"/>
    <p:sldId id="517" r:id="rId149"/>
    <p:sldId id="401" r:id="rId150"/>
    <p:sldId id="468" r:id="rId151"/>
    <p:sldId id="403" r:id="rId152"/>
    <p:sldId id="404" r:id="rId153"/>
    <p:sldId id="405" r:id="rId154"/>
    <p:sldId id="406" r:id="rId155"/>
    <p:sldId id="407" r:id="rId156"/>
    <p:sldId id="408" r:id="rId157"/>
    <p:sldId id="487" r:id="rId158"/>
    <p:sldId id="409" r:id="rId159"/>
    <p:sldId id="542" r:id="rId160"/>
    <p:sldId id="541" r:id="rId161"/>
    <p:sldId id="553" r:id="rId162"/>
    <p:sldId id="554" r:id="rId163"/>
    <p:sldId id="555" r:id="rId164"/>
    <p:sldId id="410" r:id="rId165"/>
    <p:sldId id="411" r:id="rId166"/>
    <p:sldId id="412" r:id="rId167"/>
    <p:sldId id="413" r:id="rId168"/>
    <p:sldId id="414" r:id="rId169"/>
    <p:sldId id="415" r:id="rId170"/>
    <p:sldId id="416" r:id="rId171"/>
    <p:sldId id="417" r:id="rId172"/>
    <p:sldId id="418" r:id="rId173"/>
    <p:sldId id="419" r:id="rId174"/>
    <p:sldId id="420" r:id="rId175"/>
    <p:sldId id="421" r:id="rId176"/>
    <p:sldId id="422" r:id="rId177"/>
    <p:sldId id="423" r:id="rId178"/>
    <p:sldId id="424" r:id="rId179"/>
    <p:sldId id="557" r:id="rId180"/>
    <p:sldId id="546" r:id="rId181"/>
    <p:sldId id="558" r:id="rId182"/>
    <p:sldId id="559" r:id="rId183"/>
    <p:sldId id="402" r:id="rId184"/>
    <p:sldId id="519" r:id="rId185"/>
    <p:sldId id="520" r:id="rId186"/>
    <p:sldId id="521" r:id="rId187"/>
    <p:sldId id="522" r:id="rId188"/>
    <p:sldId id="523" r:id="rId189"/>
    <p:sldId id="524" r:id="rId190"/>
    <p:sldId id="525" r:id="rId191"/>
    <p:sldId id="543" r:id="rId192"/>
    <p:sldId id="544" r:id="rId193"/>
    <p:sldId id="526" r:id="rId194"/>
    <p:sldId id="560" r:id="rId195"/>
    <p:sldId id="527" r:id="rId196"/>
    <p:sldId id="528" r:id="rId197"/>
    <p:sldId id="529" r:id="rId198"/>
    <p:sldId id="530" r:id="rId199"/>
    <p:sldId id="531" r:id="rId200"/>
    <p:sldId id="532" r:id="rId201"/>
    <p:sldId id="533" r:id="rId202"/>
    <p:sldId id="534" r:id="rId203"/>
    <p:sldId id="535" r:id="rId204"/>
    <p:sldId id="548" r:id="rId205"/>
    <p:sldId id="547" r:id="rId206"/>
    <p:sldId id="536" r:id="rId207"/>
    <p:sldId id="537" r:id="rId208"/>
    <p:sldId id="538" r:id="rId209"/>
    <p:sldId id="539" r:id="rId210"/>
    <p:sldId id="425" r:id="rId211"/>
    <p:sldId id="338" r:id="rId2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16-11-2017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) are injected through the constructor, since they will be domain-specific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FilePersistableCatalogNoDTO</a:t>
            </a:r>
            <a:endParaRPr lang="da-DK" sz="2400" b="1"/>
          </a:p>
          <a:p>
            <a:r>
              <a:rPr lang="da-DK" sz="2400" smtClean="0"/>
              <a:t>As </a:t>
            </a:r>
            <a:r>
              <a:rPr lang="da-DK" sz="2400" b="1"/>
              <a:t>FilePersistableCatalog</a:t>
            </a:r>
            <a:r>
              <a:rPr lang="da-DK" sz="2400"/>
              <a:t>, but without any </a:t>
            </a:r>
            <a:r>
              <a:rPr lang="da-DK" sz="2400" smtClean="0"/>
              <a:t>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</a:t>
            </a:r>
            <a:r>
              <a:rPr lang="da-DK" sz="2400" smtClean="0"/>
              <a:t>transformation</a:t>
            </a:r>
          </a:p>
          <a:p>
            <a:r>
              <a:rPr lang="da-DK" sz="2400"/>
              <a:t>I.e.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=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FilePersistableCatalogNoDTO&lt;T</a:t>
            </a:r>
            <a:r>
              <a:rPr lang="da-DK" sz="2000">
                <a:solidFill>
                  <a:schemeClr val="bg1"/>
                </a:solidFill>
              </a:rPr>
              <a:t>, </a:t>
            </a:r>
            <a:r>
              <a:rPr lang="da-DK" sz="2000" smtClean="0">
                <a:solidFill>
                  <a:schemeClr val="bg1"/>
                </a:solidFill>
              </a:rPr>
              <a:t>TVMO&gt;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FilePersistableCatalog&lt;T</a:t>
            </a:r>
            <a:r>
              <a:rPr lang="da-DK" sz="2400" smtClean="0">
                <a:solidFill>
                  <a:schemeClr val="bg1"/>
                </a:solidFill>
              </a:rPr>
              <a:t>, TVMO,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/>
              <a:t>) and (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,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/>
              <a:t>) are </a:t>
            </a:r>
            <a:r>
              <a:rPr lang="da-DK" sz="2400" smtClean="0"/>
              <a:t>injected through the constructor, since they will be domain-specific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Factory classes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9720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Factory</a:t>
            </a:r>
            <a:r>
              <a:rPr lang="da-DK" smtClean="0"/>
              <a:t> class is a class responsible for producing objects</a:t>
            </a:r>
          </a:p>
          <a:p>
            <a:r>
              <a:rPr lang="da-DK" smtClean="0"/>
              <a:t>Objects may e.g. have a specific interface type, or be transformations of other objects</a:t>
            </a:r>
          </a:p>
          <a:p>
            <a:r>
              <a:rPr lang="da-DK" smtClean="0"/>
              <a:t>Here: classes responsible for transforming from domain types (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 to transformed types (</a:t>
            </a:r>
            <a:r>
              <a:rPr lang="da-DK" b="1">
                <a:solidFill>
                  <a:srgbClr val="FF0000"/>
                </a:solidFill>
              </a:rPr>
              <a:t>TVMO</a:t>
            </a:r>
            <a:r>
              <a:rPr lang="da-DK" smtClean="0"/>
              <a:t>, </a:t>
            </a:r>
            <a:r>
              <a:rPr lang="da-DK" b="1">
                <a:solidFill>
                  <a:srgbClr val="FF0000"/>
                </a:solidFill>
              </a:rPr>
              <a:t>TDTO</a:t>
            </a:r>
            <a:r>
              <a:rPr lang="da-DK" smtClean="0"/>
              <a:t>) and back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2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FilePersistableCatalogNoDTO constructor 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FilePersistableCatalogNoDTO(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vmFactory) 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: 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800" b="1" smtClean="0">
                <a:latin typeface="Consolas" panose="020B0609020204030204" pitchFamily="49" charset="0"/>
              </a:rPr>
              <a:t>(</a:t>
            </a:r>
            <a:r>
              <a:rPr lang="da-DK" sz="1800" b="1" smtClean="0">
                <a:latin typeface="Consolas" panose="020B0609020204030204" pitchFamily="49" charset="0"/>
              </a:rPr>
              <a:t>vmFactory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WebAPIPersistableCatalog(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url,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latin typeface="Consolas" panose="020B0609020204030204" pitchFamily="49" charset="0"/>
              </a:rPr>
              <a:t> apiID,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IFactory</a:t>
            </a:r>
            <a:r>
              <a:rPr lang="da-DK" sz="1400" b="1" smtClean="0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400" b="1">
                <a:latin typeface="Consolas" panose="020B0609020204030204" pitchFamily="49" charset="0"/>
              </a:rPr>
              <a:t>&gt;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IFactory&lt;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400" b="1">
                <a:latin typeface="Consolas" panose="020B0609020204030204" pitchFamily="49" charset="0"/>
              </a:rPr>
              <a:t>&gt; dtoFactory)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400" b="1" smtClean="0">
                <a:latin typeface="Consolas" panose="020B0609020204030204" pitchFamily="49" charset="0"/>
              </a:rPr>
              <a:t>&lt;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 smtClean="0">
                <a:latin typeface="Consolas" panose="020B0609020204030204" pitchFamily="49" charset="0"/>
              </a:rPr>
              <a:t>&gt;(url, apiID),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vmFactory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dtoFactory</a:t>
            </a:r>
            <a:r>
              <a:rPr lang="da-DK" sz="1400" b="1">
                <a:latin typeface="Consolas" panose="020B0609020204030204" pitchFamily="49" charset="0"/>
              </a:rPr>
              <a:t>, 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</a:t>
            </a:r>
            <a:r>
              <a:rPr lang="da-DK" sz="1400" b="1" smtClean="0">
                <a:latin typeface="Consolas" panose="020B0609020204030204" pitchFamily="49" charset="0"/>
              </a:rPr>
              <a:t>{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MasterDetailsViewModelWithState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mutableControls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catalog)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TransformedBase</a:t>
            </a:r>
            <a:r>
              <a:rPr lang="da-DK" sz="2400" smtClean="0"/>
              <a:t>, or </a:t>
            </a:r>
            <a:r>
              <a:rPr lang="da-DK" sz="2400" b="1" smtClean="0"/>
              <a:t>TransformedBaseWithDefault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TransformedWithDefaultBase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SetValuesFromObject(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Key = 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obj.Title;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obj.Year.ToString();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Key = </a:t>
            </a:r>
            <a:r>
              <a:rPr lang="da-DK" sz="1800" b="1" smtClean="0">
                <a:latin typeface="Consolas" panose="020B0609020204030204" pitchFamily="49" charset="0"/>
              </a:rPr>
              <a:t>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Title 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Year = 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03 – Create Domain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transformation between domain objects and domain view model objects</a:t>
            </a:r>
          </a:p>
          <a:p>
            <a:r>
              <a:rPr lang="da-DK" sz="2400" smtClean="0"/>
              <a:t>Consider if error detection (value validation) can be done here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FactoryBase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447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CreateDomainObject(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vmObj)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(vmObj.Title,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 smtClean="0">
                <a:latin typeface="Consolas" panose="020B0609020204030204" pitchFamily="49" charset="0"/>
              </a:rPr>
              <a:t>.Parse(vmObj.Year))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Key = vmObj.Key;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Only need to implement </a:t>
            </a:r>
            <a:r>
              <a:rPr lang="da-DK" sz="2400" b="1" smtClean="0"/>
              <a:t>CreateDomainObject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566801" y="4478247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FilePersistableCatalogNoDTO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5964774" y="4100708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5322133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5528056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5091315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552894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</p:cNvCxnSpPr>
          <p:nvPr/>
        </p:nvCxnSpPr>
        <p:spPr>
          <a:xfrm flipH="1" flipV="1">
            <a:off x="9652873" y="4088263"/>
            <a:ext cx="5" cy="14406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FilePersistableCatalogNoDTO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800" b="1" smtClean="0">
                <a:latin typeface="Consolas" panose="020B0609020204030204" pitchFamily="49" charset="0"/>
              </a:rPr>
              <a:t>MovieCatalog()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800" b="1" smtClean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Movies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MovieViewModelFactory</a:t>
            </a:r>
            <a:r>
              <a:rPr lang="da-DK" sz="1600" b="1" smtClean="0">
                <a:latin typeface="Consolas" panose="020B0609020204030204" pitchFamily="49" charset="0"/>
              </a:rPr>
              <a:t>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MovieDTOFactory</a:t>
            </a:r>
            <a:r>
              <a:rPr lang="da-DK" sz="1600" b="1" smtClean="0">
                <a:latin typeface="Consolas" panose="020B0609020204030204" pitchFamily="49" charset="0"/>
              </a:rPr>
              <a:t>())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12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smtClean="0"/>
              <a:t>Also a good idea to let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classes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</a:t>
            </a:r>
            <a:r>
              <a:rPr lang="da-DK" smtClean="0"/>
              <a:t>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endParaRPr lang="da-DK" sz="2400"/>
          </a:p>
          <a:p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 or persistent source (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6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690814"/>
            <a:ext cx="3915507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SetValuesFromObject</a:t>
            </a:r>
            <a:r>
              <a:rPr lang="da-DK" smtClean="0"/>
              <a:t>(Car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obj.LicensePlate;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  <a:p>
            <a:r>
              <a:rPr lang="da-DK" sz="2400" smtClean="0"/>
              <a:t>Your domain-specific transformed classes could inherit from </a:t>
            </a:r>
            <a:r>
              <a:rPr lang="da-DK" sz="2400" b="1" smtClean="0"/>
              <a:t>Trans-formedBase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73934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1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Trans-formedWithDefaultBase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78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 </a:t>
            </a:r>
            <a:r>
              <a:rPr lang="da-DK" sz="2400" smtClean="0"/>
              <a:t>(transformed data object) from a domain object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In practice </a:t>
            </a:r>
            <a:r>
              <a:rPr lang="da-DK" sz="2400" b="1" smtClean="0"/>
              <a:t>TTDO</a:t>
            </a:r>
            <a:r>
              <a:rPr lang="da-DK" sz="2400" smtClean="0"/>
              <a:t> will be either </a:t>
            </a:r>
            <a:r>
              <a:rPr lang="da-DK" sz="2400" b="1" smtClean="0">
                <a:solidFill>
                  <a:srgbClr val="FF0000"/>
                </a:solidFill>
              </a:rPr>
              <a:t>DVMO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8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34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  <a:p>
            <a:r>
              <a:rPr lang="da-DK" sz="2400" smtClean="0"/>
              <a:t>Your type-specific factory classes should inherit from </a:t>
            </a:r>
            <a:r>
              <a:rPr lang="da-DK" sz="2400" b="1" smtClean="0"/>
              <a:t>FactoryBase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6" y="964715"/>
            <a:ext cx="435512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7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121768" y="3690814"/>
            <a:ext cx="4355123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CarDTOFactory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CreateDomainObject</a:t>
            </a:r>
            <a:r>
              <a:rPr lang="da-DK" smtClean="0"/>
              <a:t>(CarDTO </a:t>
            </a:r>
            <a:r>
              <a:rPr lang="da-DK"/>
              <a:t>obj</a:t>
            </a:r>
            <a:r>
              <a:rPr lang="da-DK" smtClean="0"/>
              <a:t>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return new Car(…);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r>
              <a:rPr lang="da-DK" sz="2400" smtClean="0"/>
              <a:t>Needed to ”plug into” simplified </a:t>
            </a:r>
            <a:r>
              <a:rPr lang="da-DK" sz="2400" b="1" smtClean="0"/>
              <a:t>Catalog</a:t>
            </a:r>
            <a:r>
              <a:rPr lang="da-DK" sz="2400" smtClean="0"/>
              <a:t> implementations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  <a:endParaRPr lang="da-DK" sz="2400" b="1" smtClean="0"/>
          </a:p>
          <a:p>
            <a:r>
              <a:rPr lang="da-DK" sz="2400" smtClean="0"/>
              <a:t>Interface for </a:t>
            </a:r>
            <a:r>
              <a:rPr lang="da-DK" sz="2400" smtClean="0"/>
              <a:t>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4191764" y="662356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866292" y="2327031"/>
            <a:ext cx="6401561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472510" y="159217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(5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>
                <a:latin typeface="Consolas" panose="020B0609020204030204" pitchFamily="49" charset="0"/>
              </a:rPr>
              <a:t>&gt; vmoFactory,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IFactory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1800" b="1">
                <a:latin typeface="Consolas" panose="020B0609020204030204" pitchFamily="49" charset="0"/>
              </a:rPr>
              <a:t>&gt; dtoFactory,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>
                <a:latin typeface="Consolas" panose="020B0609020204030204" pitchFamily="49" charset="0"/>
              </a:rPr>
              <a:t>supportedOperations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collection,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source,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vmoFactory,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dtoFactory,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InMemoryCatalog constructor (zero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InMemoryCatalog()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null</a:t>
            </a:r>
            <a:r>
              <a:rPr lang="da-DK" sz="1800" b="1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800" b="1" smtClean="0"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selection, and to changes in the underlying catalog</a:t>
            </a:r>
          </a:p>
          <a:p>
            <a:r>
              <a:rPr lang="da-DK" sz="2000" smtClean="0"/>
              <a:t>No specific mediator implementation provided at this level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MasterDetailsViewModelBase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MasterDetailsViewModelBase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9604</TotalTime>
  <Words>8336</Words>
  <Application>Microsoft Office PowerPoint</Application>
  <PresentationFormat>Widescreen</PresentationFormat>
  <Paragraphs>1953</Paragraphs>
  <Slides>211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211</vt:i4>
      </vt:variant>
    </vt:vector>
  </HeadingPairs>
  <TitlesOfParts>
    <vt:vector size="217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Factory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03 – Create Domain View Model Factory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05 (Optional) – Create/Update ObjectProvider class</vt:lpstr>
      <vt:lpstr>PowerPoint-præsentation</vt:lpstr>
      <vt:lpstr>Step 06 – Create Details View Model Class</vt:lpstr>
      <vt:lpstr>PowerPoint-præsentation</vt:lpstr>
      <vt:lpstr>Step 07 – Create Item View Model Class</vt:lpstr>
      <vt:lpstr>PowerPoint-præsentation</vt:lpstr>
      <vt:lpstr>Step 08 – Create View Model Factory Class</vt:lpstr>
      <vt:lpstr>PowerPoint-præsentation</vt:lpstr>
      <vt:lpstr>Step 09 – Create MasterDetails View Model Class</vt:lpstr>
      <vt:lpstr>PowerPoint-præsentation</vt:lpstr>
      <vt:lpstr>PowerPoint-præsentation</vt:lpstr>
      <vt:lpstr>PowerPoint-præsentation</vt:lpstr>
      <vt:lpstr>Step 10 – Create Domain-specific View</vt:lpstr>
      <vt:lpstr>Step 11 (Optional)  – Create Domain-specific graphic</vt:lpstr>
      <vt:lpstr>Step 12 – Create Top-level navigation View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350</cp:revision>
  <dcterms:created xsi:type="dcterms:W3CDTF">2017-04-11T11:00:29Z</dcterms:created>
  <dcterms:modified xsi:type="dcterms:W3CDTF">2017-11-16T20:24:30Z</dcterms:modified>
</cp:coreProperties>
</file>