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4" r:id="rId4"/>
    <p:sldId id="277" r:id="rId5"/>
    <p:sldId id="278" r:id="rId6"/>
    <p:sldId id="256" r:id="rId7"/>
    <p:sldId id="286" r:id="rId8"/>
    <p:sldId id="287" r:id="rId9"/>
    <p:sldId id="28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307" r:id="rId26"/>
    <p:sldId id="257" r:id="rId27"/>
    <p:sldId id="299" r:id="rId28"/>
    <p:sldId id="300" r:id="rId29"/>
    <p:sldId id="301" r:id="rId30"/>
    <p:sldId id="298" r:id="rId31"/>
    <p:sldId id="302" r:id="rId32"/>
    <p:sldId id="303" r:id="rId33"/>
    <p:sldId id="304" r:id="rId34"/>
    <p:sldId id="305" r:id="rId35"/>
    <p:sldId id="306" r:id="rId3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19-09-2017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mtClean="0"/>
              <a:t>Programming – Part I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age = 24;</a:t>
            </a:r>
            <a:endParaRPr lang="da-DK" sz="96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ktangulær billedforklaring 1"/>
          <p:cNvSpPr/>
          <p:nvPr/>
        </p:nvSpPr>
        <p:spPr>
          <a:xfrm>
            <a:off x="1185110" y="751973"/>
            <a:ext cx="5119437" cy="1534027"/>
          </a:xfrm>
          <a:prstGeom prst="wedge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>
                <a:solidFill>
                  <a:schemeClr val="tx1"/>
                </a:solidFill>
              </a:rPr>
              <a:t>Keyword</a:t>
            </a:r>
            <a:r>
              <a:rPr lang="da-DK" sz="2400" smtClean="0">
                <a:solidFill>
                  <a:schemeClr val="tx1"/>
                </a:solidFill>
              </a:rPr>
              <a:t> (del af C# sproget)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Fast betydning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Beskriver variablens </a:t>
            </a:r>
            <a:r>
              <a:rPr lang="da-DK" sz="2400" b="1" smtClean="0">
                <a:solidFill>
                  <a:schemeClr val="tx1"/>
                </a:solidFill>
              </a:rPr>
              <a:t>type</a:t>
            </a:r>
            <a:endParaRPr lang="da-DK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6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age </a:t>
            </a:r>
            <a:r>
              <a:rPr lang="da-DK" sz="96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24;</a:t>
            </a:r>
            <a:endParaRPr lang="da-DK" sz="96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3693695" y="469232"/>
            <a:ext cx="5648826" cy="1738563"/>
          </a:xfrm>
          <a:prstGeom prst="wedge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tx1"/>
                </a:solidFill>
              </a:rPr>
              <a:t>Variablens </a:t>
            </a:r>
            <a:r>
              <a:rPr lang="da-DK" sz="2400" b="1" smtClean="0">
                <a:solidFill>
                  <a:schemeClr val="tx1"/>
                </a:solidFill>
              </a:rPr>
              <a:t>navn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Vælges af </a:t>
            </a:r>
            <a:r>
              <a:rPr lang="da-DK" sz="2400" b="1" smtClean="0">
                <a:solidFill>
                  <a:schemeClr val="tx1"/>
                </a:solidFill>
              </a:rPr>
              <a:t>dig</a:t>
            </a:r>
            <a:r>
              <a:rPr lang="da-DK" sz="2400" smtClean="0">
                <a:solidFill>
                  <a:schemeClr val="tx1"/>
                </a:solidFill>
              </a:rPr>
              <a:t> (skal overholde syntaks)!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Navnet bør være </a:t>
            </a:r>
            <a:r>
              <a:rPr lang="da-DK" sz="2400" b="1" smtClean="0">
                <a:solidFill>
                  <a:schemeClr val="tx1"/>
                </a:solidFill>
              </a:rPr>
              <a:t>beskrivende</a:t>
            </a:r>
            <a:r>
              <a:rPr lang="da-DK" sz="2400" smtClean="0">
                <a:solidFill>
                  <a:schemeClr val="tx1"/>
                </a:solidFill>
              </a:rPr>
              <a:t>, men…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Navnet har </a:t>
            </a:r>
            <a:r>
              <a:rPr lang="da-DK" sz="2400" b="1" smtClean="0">
                <a:solidFill>
                  <a:schemeClr val="tx1"/>
                </a:solidFill>
              </a:rPr>
              <a:t>ingen funktionel betydning</a:t>
            </a:r>
            <a:r>
              <a:rPr lang="da-DK" sz="2400" smtClean="0">
                <a:solidFill>
                  <a:schemeClr val="tx1"/>
                </a:solidFill>
              </a:rPr>
              <a:t>!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xyz </a:t>
            </a:r>
            <a:r>
              <a:rPr lang="da-DK" sz="96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24;</a:t>
            </a:r>
            <a:endParaRPr lang="da-DK" sz="96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9600" smtClean="0">
                <a:latin typeface="Consolas" panose="020B0609020204030204" pitchFamily="49" charset="0"/>
              </a:rPr>
              <a:t> =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24;</a:t>
            </a:r>
            <a:endParaRPr lang="da-DK" sz="960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5594685" y="469232"/>
            <a:ext cx="5648826" cy="1738563"/>
          </a:xfrm>
          <a:prstGeom prst="wedge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>
                <a:solidFill>
                  <a:schemeClr val="tx1"/>
                </a:solidFill>
              </a:rPr>
              <a:t>Assignment</a:t>
            </a:r>
            <a:r>
              <a:rPr lang="da-DK" sz="2400" smtClean="0">
                <a:solidFill>
                  <a:schemeClr val="tx1"/>
                </a:solidFill>
              </a:rPr>
              <a:t> (værdi-tildeling)</a:t>
            </a:r>
            <a:endParaRPr lang="da-DK" sz="2400" b="1" smtClean="0">
              <a:solidFill>
                <a:schemeClr val="tx1"/>
              </a:solidFill>
            </a:endParaRPr>
          </a:p>
          <a:p>
            <a:r>
              <a:rPr lang="da-DK" sz="2400" smtClean="0">
                <a:solidFill>
                  <a:schemeClr val="tx1"/>
                </a:solidFill>
              </a:rPr>
              <a:t>Venstre side: en </a:t>
            </a:r>
            <a:r>
              <a:rPr lang="da-DK" sz="2400" b="1" smtClean="0">
                <a:solidFill>
                  <a:schemeClr val="tx1"/>
                </a:solidFill>
              </a:rPr>
              <a:t>variabel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Højre side: et </a:t>
            </a:r>
            <a:r>
              <a:rPr lang="da-DK" sz="2400" b="1" smtClean="0">
                <a:solidFill>
                  <a:schemeClr val="tx1"/>
                </a:solidFill>
              </a:rPr>
              <a:t>udtryk</a:t>
            </a:r>
          </a:p>
          <a:p>
            <a:r>
              <a:rPr lang="da-DK" sz="2400" b="1" smtClean="0">
                <a:solidFill>
                  <a:schemeClr val="tx1"/>
                </a:solidFill>
              </a:rPr>
              <a:t>Typerne</a:t>
            </a:r>
            <a:r>
              <a:rPr lang="da-DK" sz="2400" smtClean="0">
                <a:solidFill>
                  <a:schemeClr val="tx1"/>
                </a:solidFill>
              </a:rPr>
              <a:t> på begge sider skal matche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0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da-DK" sz="9600" smtClean="0">
                <a:latin typeface="Consolas" panose="020B0609020204030204" pitchFamily="49" charset="0"/>
              </a:rPr>
              <a:t> 24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da-DK" sz="960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5594685" y="469232"/>
            <a:ext cx="5648826" cy="1738563"/>
          </a:xfrm>
          <a:prstGeom prst="wedgeRectCallout">
            <a:avLst>
              <a:gd name="adj1" fmla="val 15056"/>
              <a:gd name="adj2" fmla="val 6665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>
                <a:solidFill>
                  <a:schemeClr val="tx1"/>
                </a:solidFill>
              </a:rPr>
              <a:t>Udtryk </a:t>
            </a:r>
            <a:r>
              <a:rPr lang="da-DK" sz="2400" smtClean="0">
                <a:solidFill>
                  <a:schemeClr val="tx1"/>
                </a:solidFill>
              </a:rPr>
              <a:t>(værdi, variabel, regneudtryk)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Kombination af ovenstående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Udregnes </a:t>
            </a:r>
            <a:r>
              <a:rPr lang="da-DK" sz="2400" b="1" smtClean="0">
                <a:solidFill>
                  <a:schemeClr val="tx1"/>
                </a:solidFill>
              </a:rPr>
              <a:t>før</a:t>
            </a:r>
            <a:r>
              <a:rPr lang="da-DK" sz="2400" smtClean="0">
                <a:solidFill>
                  <a:schemeClr val="tx1"/>
                </a:solidFill>
              </a:rPr>
              <a:t> tildeling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0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2500" y="2382253"/>
            <a:ext cx="103412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8000" smtClean="0">
                <a:latin typeface="Consolas" panose="020B0609020204030204" pitchFamily="49" charset="0"/>
              </a:rPr>
              <a:t> </a:t>
            </a:r>
            <a:r>
              <a:rPr lang="da-DK" sz="80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8000" smtClean="0">
                <a:latin typeface="Consolas" panose="020B0609020204030204" pitchFamily="49" charset="0"/>
              </a:rPr>
              <a:t> </a:t>
            </a:r>
            <a:r>
              <a:rPr lang="da-DK" sz="80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da-DK" sz="8000" smtClean="0">
                <a:latin typeface="Consolas" panose="020B0609020204030204" pitchFamily="49" charset="0"/>
              </a:rPr>
              <a:t> age + 2</a:t>
            </a:r>
            <a:r>
              <a:rPr lang="da-DK" sz="80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da-DK" sz="800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</a:t>
            </a:r>
            <a:r>
              <a:rPr lang="da-DK" sz="9600" smtClean="0">
                <a:latin typeface="Consolas" panose="020B0609020204030204" pitchFamily="49" charset="0"/>
              </a:rPr>
              <a:t>;</a:t>
            </a:r>
            <a:endParaRPr lang="da-DK" sz="9600"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5594685" y="1383632"/>
            <a:ext cx="5648826" cy="824163"/>
          </a:xfrm>
          <a:prstGeom prst="wedgeRectCallout">
            <a:avLst>
              <a:gd name="adj1" fmla="val 28155"/>
              <a:gd name="adj2" fmla="val 9831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tx1"/>
                </a:solidFill>
              </a:rPr>
              <a:t>Denne statement er </a:t>
            </a:r>
            <a:r>
              <a:rPr lang="da-DK" sz="2400" b="1" smtClean="0">
                <a:solidFill>
                  <a:schemeClr val="tx1"/>
                </a:solidFill>
              </a:rPr>
              <a:t>færdig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0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69653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3200">
                <a:latin typeface="Consolas" panose="020B0609020204030204" pitchFamily="49" charset="0"/>
              </a:rPr>
              <a:t> x = 25.00;</a:t>
            </a:r>
            <a:endParaRPr lang="da-DK" sz="3200">
              <a:latin typeface="Consolas" panose="020B0609020204030204" pitchFamily="49" charset="0"/>
            </a:endParaRPr>
          </a:p>
          <a:p>
            <a:r>
              <a:rPr lang="en-US" sz="32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3200" smtClean="0">
                <a:latin typeface="Consolas" panose="020B0609020204030204" pitchFamily="49" charset="0"/>
              </a:rPr>
              <a:t> </a:t>
            </a:r>
            <a:r>
              <a:rPr lang="en-US" sz="3200">
                <a:latin typeface="Consolas" panose="020B0609020204030204" pitchFamily="49" charset="0"/>
              </a:rPr>
              <a:t>y = 6.00;</a:t>
            </a:r>
            <a:endParaRPr lang="da-DK" sz="3200">
              <a:latin typeface="Consolas" panose="020B0609020204030204" pitchFamily="49" charset="0"/>
            </a:endParaRPr>
          </a:p>
          <a:p>
            <a:r>
              <a:rPr lang="en-US" sz="32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3200" smtClean="0">
                <a:latin typeface="Consolas" panose="020B0609020204030204" pitchFamily="49" charset="0"/>
              </a:rPr>
              <a:t> </a:t>
            </a:r>
            <a:r>
              <a:rPr lang="en-US" sz="3200">
                <a:latin typeface="Consolas" panose="020B0609020204030204" pitchFamily="49" charset="0"/>
              </a:rPr>
              <a:t>z = 0.08;</a:t>
            </a:r>
            <a:endParaRPr lang="da-DK" sz="3200">
              <a:latin typeface="Consolas" panose="020B0609020204030204" pitchFamily="49" charset="0"/>
            </a:endParaRPr>
          </a:p>
          <a:p>
            <a:r>
              <a:rPr lang="en-US" sz="32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3200" smtClean="0">
                <a:latin typeface="Consolas" panose="020B0609020204030204" pitchFamily="49" charset="0"/>
              </a:rPr>
              <a:t> </a:t>
            </a:r>
            <a:r>
              <a:rPr lang="en-US" sz="3200">
                <a:latin typeface="Consolas" panose="020B0609020204030204" pitchFamily="49" charset="0"/>
              </a:rPr>
              <a:t>t = x * (1.00 + z) + y</a:t>
            </a:r>
            <a:r>
              <a:rPr lang="da-DK" sz="3200" smtClean="0">
                <a:latin typeface="Consolas" panose="020B0609020204030204" pitchFamily="49" charset="0"/>
              </a:rPr>
              <a:t>;</a:t>
            </a:r>
            <a:endParaRPr lang="da-DK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953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netPrice </a:t>
            </a:r>
            <a:r>
              <a:rPr lang="en-US" sz="2400">
                <a:latin typeface="Consolas" panose="020B0609020204030204" pitchFamily="49" charset="0"/>
              </a:rPr>
              <a:t>= 25.00;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shipping </a:t>
            </a:r>
            <a:r>
              <a:rPr lang="en-US" sz="2400">
                <a:latin typeface="Consolas" panose="020B0609020204030204" pitchFamily="49" charset="0"/>
              </a:rPr>
              <a:t>= 6.00;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tax </a:t>
            </a:r>
            <a:r>
              <a:rPr lang="en-US" sz="2400">
                <a:latin typeface="Consolas" panose="020B0609020204030204" pitchFamily="49" charset="0"/>
              </a:rPr>
              <a:t>= 0.08;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totalPrice </a:t>
            </a:r>
            <a:r>
              <a:rPr lang="en-US" sz="2400">
                <a:latin typeface="Consolas" panose="020B0609020204030204" pitchFamily="49" charset="0"/>
              </a:rPr>
              <a:t>= netPrice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* (1.00 + tax</a:t>
            </a:r>
            <a:r>
              <a:rPr lang="en-US" sz="2400" smtClean="0">
                <a:latin typeface="Consolas" panose="020B0609020204030204" pitchFamily="49" charset="0"/>
              </a:rPr>
              <a:t>) </a:t>
            </a:r>
            <a:r>
              <a:rPr lang="en-US" sz="2400">
                <a:latin typeface="Consolas" panose="020B0609020204030204" pitchFamily="49" charset="0"/>
              </a:rPr>
              <a:t>+ shipping</a:t>
            </a:r>
            <a:r>
              <a:rPr lang="da-DK" sz="2400" smtClean="0">
                <a:latin typeface="Consolas" panose="020B0609020204030204" pitchFamily="49" charset="0"/>
              </a:rPr>
              <a:t>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7196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smtClean="0">
                <a:latin typeface="Consolas" panose="020B0609020204030204" pitchFamily="49" charset="0"/>
              </a:rPr>
              <a:t> age = 24;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someNumber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smtClean="0">
                <a:latin typeface="Consolas" panose="020B0609020204030204" pitchFamily="49" charset="0"/>
              </a:rPr>
              <a:t>1.3;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totalPrice </a:t>
            </a:r>
            <a:r>
              <a:rPr lang="en-US" sz="2400">
                <a:latin typeface="Consolas" panose="020B0609020204030204" pitchFamily="49" charset="0"/>
              </a:rPr>
              <a:t>= netPrice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* (1.00 + tax</a:t>
            </a:r>
            <a:r>
              <a:rPr lang="en-US" sz="2400" smtClean="0">
                <a:latin typeface="Consolas" panose="020B0609020204030204" pitchFamily="49" charset="0"/>
              </a:rPr>
              <a:t>) </a:t>
            </a:r>
            <a:r>
              <a:rPr lang="en-US" sz="2400">
                <a:latin typeface="Consolas" panose="020B0609020204030204" pitchFamily="49" charset="0"/>
              </a:rPr>
              <a:t>+ shipping</a:t>
            </a:r>
            <a:r>
              <a:rPr lang="da-DK" sz="240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>
                <a:latin typeface="Consolas" panose="020B0609020204030204" pitchFamily="49" charset="0"/>
              </a:rPr>
              <a:t>age/someNumber</a:t>
            </a:r>
            <a:r>
              <a:rPr lang="en-US" sz="240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82729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953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 totalPrice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netPrice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* (1.00 + tax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shipping</a:t>
            </a:r>
            <a:r>
              <a:rPr lang="da-DK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 smtClean="0">
                <a:latin typeface="Consolas" panose="020B0609020204030204" pitchFamily="49" charset="0"/>
              </a:rPr>
              <a:t>24/1.3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 totalPrice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netPrice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* (1.00 + tax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shipping</a:t>
            </a:r>
            <a:r>
              <a:rPr lang="da-DK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 smtClean="0">
                <a:latin typeface="Consolas" panose="020B0609020204030204" pitchFamily="49" charset="0"/>
              </a:rPr>
              <a:t>24.0/1.3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 totalPrice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netPrice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* (1.00 + tax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shipping</a:t>
            </a:r>
            <a:r>
              <a:rPr lang="da-DK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 smtClean="0">
                <a:latin typeface="Consolas" panose="020B0609020204030204" pitchFamily="49" charset="0"/>
              </a:rPr>
              <a:t>18.462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 totalPrice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netPrice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* (1.00 + tax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shipping</a:t>
            </a:r>
            <a:r>
              <a:rPr lang="da-DK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"18.462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 totalPrice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netPrice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* (1.00 + tax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shipping</a:t>
            </a:r>
            <a:r>
              <a:rPr lang="da-DK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18.462</a:t>
            </a:r>
            <a:r>
              <a:rPr lang="en-US" sz="2400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709852" y="875212"/>
            <a:ext cx="40495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  <a:p>
            <a:r>
              <a:rPr lang="da-DK" sz="16000" smtClean="0">
                <a:solidFill>
                  <a:srgbClr val="FF0000"/>
                </a:solidFill>
              </a:rPr>
              <a:t>false</a:t>
            </a:r>
            <a:endParaRPr lang="da-DK" sz="16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24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A </a:t>
            </a:r>
            <a:r>
              <a:rPr lang="da-DK" sz="7200" smtClean="0"/>
              <a:t>&amp;&amp;</a:t>
            </a:r>
            <a:r>
              <a:rPr lang="da-DK" sz="7200" smtClean="0">
                <a:solidFill>
                  <a:srgbClr val="FF0000"/>
                </a:solidFill>
              </a:rPr>
              <a:t> B</a:t>
            </a:r>
            <a:endParaRPr lang="da-DK" sz="7200">
              <a:solidFill>
                <a:srgbClr val="FF0000"/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41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/>
              <a:t>&amp;&amp;</a:t>
            </a:r>
            <a:r>
              <a:rPr lang="da-DK" sz="7200" smtClean="0">
                <a:solidFill>
                  <a:srgbClr val="FF0000"/>
                </a:solidFill>
              </a:rPr>
              <a:t> B</a:t>
            </a:r>
            <a:endParaRPr lang="da-DK" sz="7200">
              <a:solidFill>
                <a:srgbClr val="FF0000"/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8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A </a:t>
            </a:r>
            <a:r>
              <a:rPr lang="da-DK" sz="7200" smtClean="0"/>
              <a:t>&amp;&amp;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2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/>
              <a:t>&amp;&amp;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0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86970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76448" y="2683042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>
                <a:solidFill>
                  <a:srgbClr val="C00000"/>
                </a:solidFill>
              </a:rPr>
              <a:t>2</a:t>
            </a:r>
            <a:r>
              <a:rPr lang="da-DK" sz="4000" b="1" baseline="30000" smtClean="0">
                <a:solidFill>
                  <a:srgbClr val="C00000"/>
                </a:solidFill>
              </a:rPr>
              <a:t>8</a:t>
            </a:r>
            <a:r>
              <a:rPr lang="da-DK" sz="4000" b="1" smtClean="0">
                <a:solidFill>
                  <a:srgbClr val="C00000"/>
                </a:solidFill>
              </a:rPr>
              <a:t> = 256</a:t>
            </a:r>
            <a:endParaRPr lang="da-DK" sz="4000" b="1">
              <a:solidFill>
                <a:srgbClr val="C000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4897390" y="260685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>
                <a:solidFill>
                  <a:srgbClr val="C00000"/>
                </a:solidFill>
              </a:rPr>
              <a:t>-128……127</a:t>
            </a:r>
            <a:endParaRPr lang="da-DK" sz="4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3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A </a:t>
            </a:r>
            <a:r>
              <a:rPr lang="da-DK" sz="7200" smtClean="0"/>
              <a:t>||</a:t>
            </a:r>
            <a:r>
              <a:rPr lang="da-DK" sz="7200" smtClean="0">
                <a:solidFill>
                  <a:srgbClr val="FF0000"/>
                </a:solidFill>
              </a:rPr>
              <a:t> B</a:t>
            </a:r>
            <a:endParaRPr lang="da-DK" sz="7200">
              <a:solidFill>
                <a:srgbClr val="FF0000"/>
              </a:solidFill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kstfelt 17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/>
              <a:t>||</a:t>
            </a:r>
            <a:r>
              <a:rPr lang="da-DK" sz="7200" smtClean="0">
                <a:solidFill>
                  <a:srgbClr val="FF0000"/>
                </a:solidFill>
              </a:rPr>
              <a:t> B</a:t>
            </a:r>
            <a:endParaRPr lang="da-DK" sz="7200">
              <a:solidFill>
                <a:srgbClr val="FF0000"/>
              </a:solidFill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8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A </a:t>
            </a:r>
            <a:r>
              <a:rPr lang="da-DK" sz="7200" smtClean="0"/>
              <a:t>||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8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/>
              <a:t>||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5636798" y="2003256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5108831" y="820978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!</a:t>
            </a:r>
            <a:r>
              <a:rPr lang="da-DK" sz="7200" smtClean="0">
                <a:solidFill>
                  <a:srgbClr val="FF0000"/>
                </a:solidFill>
              </a:rPr>
              <a:t>A</a:t>
            </a:r>
            <a:endParaRPr lang="da-DK" sz="7200">
              <a:solidFill>
                <a:srgbClr val="FF0000"/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5636798" y="2003256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5108831" y="820978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!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felt 7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49239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76448" y="2683042"/>
            <a:ext cx="1513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>
                <a:solidFill>
                  <a:srgbClr val="C00000"/>
                </a:solidFill>
              </a:rPr>
              <a:t>2</a:t>
            </a:r>
            <a:r>
              <a:rPr lang="da-DK" sz="4000" b="1" baseline="30000" smtClean="0">
                <a:solidFill>
                  <a:srgbClr val="C00000"/>
                </a:solidFill>
              </a:rPr>
              <a:t>32</a:t>
            </a:r>
            <a:r>
              <a:rPr lang="da-DK" sz="4000" b="1" smtClean="0">
                <a:solidFill>
                  <a:srgbClr val="C00000"/>
                </a:solidFill>
              </a:rPr>
              <a:t> = ?</a:t>
            </a:r>
            <a:endParaRPr lang="da-DK" sz="4000" b="1">
              <a:solidFill>
                <a:srgbClr val="C000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3207023" y="344906"/>
            <a:ext cx="5767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C00000"/>
                </a:solidFill>
              </a:rPr>
              <a:t>-2147483648……</a:t>
            </a:r>
            <a:r>
              <a:rPr lang="da-DK" sz="3600" b="1">
                <a:solidFill>
                  <a:srgbClr val="C00000"/>
                </a:solidFill>
              </a:rPr>
              <a:t> </a:t>
            </a:r>
            <a:r>
              <a:rPr lang="da-DK" sz="3600" b="1" smtClean="0">
                <a:solidFill>
                  <a:srgbClr val="C00000"/>
                </a:solidFill>
              </a:rPr>
              <a:t>2147483647</a:t>
            </a:r>
            <a:endParaRPr lang="da-DK" sz="3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5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00248" y="2683040"/>
            <a:ext cx="31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0000248" y="1182881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10000248" y="1640573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K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10000248" y="216180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55964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age;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50692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52181"/>
              </p:ext>
            </p:extLst>
          </p:nvPr>
        </p:nvGraphicFramePr>
        <p:xfrm>
          <a:off x="1443790" y="1182881"/>
          <a:ext cx="745959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59">
                  <a:extLst>
                    <a:ext uri="{9D8B030D-6E8A-4147-A177-3AD203B41FA5}">
                      <a16:colId xmlns:a16="http://schemas.microsoft.com/office/drawing/2014/main" val="3787829807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30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490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5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747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0412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7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306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8622"/>
                  </a:ext>
                </a:extLst>
              </a:tr>
            </a:tbl>
          </a:graphicData>
        </a:graphic>
      </p:graphicFrame>
      <p:sp>
        <p:nvSpPr>
          <p:cNvPr id="9" name="Tekstfelt 8"/>
          <p:cNvSpPr txBox="1"/>
          <p:nvPr/>
        </p:nvSpPr>
        <p:spPr>
          <a:xfrm>
            <a:off x="324854" y="3146258"/>
            <a:ext cx="934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/>
              <a:t>age</a:t>
            </a:r>
            <a:endParaRPr lang="da-DK" sz="4000" b="1"/>
          </a:p>
        </p:txBody>
      </p:sp>
    </p:spTree>
    <p:extLst>
      <p:ext uri="{BB962C8B-B14F-4D97-AF65-F5344CB8AC3E}">
        <p14:creationId xmlns:p14="http://schemas.microsoft.com/office/powerpoint/2010/main" val="20044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age = 24;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4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40486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/>
        </p:nvGraphicFramePr>
        <p:xfrm>
          <a:off x="1443790" y="1182881"/>
          <a:ext cx="745959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59">
                  <a:extLst>
                    <a:ext uri="{9D8B030D-6E8A-4147-A177-3AD203B41FA5}">
                      <a16:colId xmlns:a16="http://schemas.microsoft.com/office/drawing/2014/main" val="3787829807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30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490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5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747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0412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7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306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8622"/>
                  </a:ext>
                </a:extLst>
              </a:tr>
            </a:tbl>
          </a:graphicData>
        </a:graphic>
      </p:graphicFrame>
      <p:sp>
        <p:nvSpPr>
          <p:cNvPr id="9" name="Tekstfelt 8"/>
          <p:cNvSpPr txBox="1"/>
          <p:nvPr/>
        </p:nvSpPr>
        <p:spPr>
          <a:xfrm>
            <a:off x="324854" y="3146258"/>
            <a:ext cx="934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/>
              <a:t>age</a:t>
            </a:r>
            <a:endParaRPr lang="da-DK" sz="4000" b="1"/>
          </a:p>
        </p:txBody>
      </p:sp>
    </p:spTree>
    <p:extLst>
      <p:ext uri="{BB962C8B-B14F-4D97-AF65-F5344CB8AC3E}">
        <p14:creationId xmlns:p14="http://schemas.microsoft.com/office/powerpoint/2010/main" val="14023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842</Words>
  <Application>Microsoft Office PowerPoint</Application>
  <PresentationFormat>Widescreen</PresentationFormat>
  <Paragraphs>489</Paragraphs>
  <Slides>35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Office-tema</vt:lpstr>
      <vt:lpstr>Programming – Part I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27</cp:revision>
  <dcterms:created xsi:type="dcterms:W3CDTF">2017-09-05T14:00:27Z</dcterms:created>
  <dcterms:modified xsi:type="dcterms:W3CDTF">2017-09-19T07:23:18Z</dcterms:modified>
</cp:coreProperties>
</file>