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5" r:id="rId4"/>
    <p:sldId id="303" r:id="rId5"/>
    <p:sldId id="301" r:id="rId6"/>
    <p:sldId id="306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18-09-2017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 rotWithShape="1">
          <a:blip r:embed="rId2"/>
          <a:srcRect t="-47804" b="51036"/>
          <a:stretch/>
        </p:blipFill>
        <p:spPr>
          <a:xfrm>
            <a:off x="619376" y="1476000"/>
            <a:ext cx="10503270" cy="18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4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98" y="2022558"/>
            <a:ext cx="10296170" cy="217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27" y="1063792"/>
            <a:ext cx="10720673" cy="43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4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5/52/Data_Queue.svg/405px-Data_Queu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65" y="419017"/>
            <a:ext cx="8819982" cy="57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22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4/Lifo_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691" y="834106"/>
            <a:ext cx="7362825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44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13717"/>
              </p:ext>
            </p:extLst>
          </p:nvPr>
        </p:nvGraphicFramePr>
        <p:xfrm>
          <a:off x="1794934" y="561234"/>
          <a:ext cx="9232053" cy="5159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0713">
                  <a:extLst>
                    <a:ext uri="{9D8B030D-6E8A-4147-A177-3AD203B41FA5}">
                      <a16:colId xmlns:a16="http://schemas.microsoft.com/office/drawing/2014/main" val="3463991302"/>
                    </a:ext>
                  </a:extLst>
                </a:gridCol>
                <a:gridCol w="7041340">
                  <a:extLst>
                    <a:ext uri="{9D8B030D-6E8A-4147-A177-3AD203B41FA5}">
                      <a16:colId xmlns:a16="http://schemas.microsoft.com/office/drawing/2014/main" val="1629689902"/>
                    </a:ext>
                  </a:extLst>
                </a:gridCol>
              </a:tblGrid>
              <a:tr h="3821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da-DK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359547"/>
                  </a:ext>
                </a:extLst>
              </a:tr>
              <a:tr h="98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Union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 two sets A and B, the union of A and B is the set containing all elements that are a member of A or B (or both)</a:t>
                      </a:r>
                      <a:endParaRPr lang="da-DK" sz="20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4889966"/>
                  </a:ext>
                </a:extLst>
              </a:tr>
              <a:tr h="98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Intersection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effectLst/>
                          <a:latin typeface="+mn-lt"/>
                        </a:rPr>
                        <a:t>Given two sets A and B, the </a:t>
                      </a:r>
                      <a:r>
                        <a:rPr lang="en-US" sz="2000" u="sng" smtClean="0">
                          <a:effectLst/>
                          <a:latin typeface="+mn-lt"/>
                        </a:rPr>
                        <a:t>intersection</a:t>
                      </a:r>
                      <a:r>
                        <a:rPr lang="en-US" sz="2000" smtClean="0">
                          <a:effectLst/>
                          <a:latin typeface="+mn-lt"/>
                        </a:rPr>
                        <a:t> of A and B is the set containing all elements that are a member of A </a:t>
                      </a:r>
                      <a:r>
                        <a:rPr lang="en-US" sz="2000" u="sng" smtClean="0">
                          <a:effectLst/>
                          <a:latin typeface="+mn-lt"/>
                        </a:rPr>
                        <a:t>and</a:t>
                      </a:r>
                      <a:r>
                        <a:rPr lang="en-US" sz="2000" smtClean="0">
                          <a:effectLst/>
                          <a:latin typeface="+mn-lt"/>
                        </a:rPr>
                        <a:t> B</a:t>
                      </a:r>
                      <a:endParaRPr lang="da-DK" sz="200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832323"/>
                  </a:ext>
                </a:extLst>
              </a:tr>
              <a:tr h="98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</a:rPr>
                        <a:t>Complement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effectLst/>
                          <a:latin typeface="+mn-lt"/>
                        </a:rPr>
                        <a:t>Given two sets A and B, the </a:t>
                      </a:r>
                      <a:r>
                        <a:rPr lang="en-US" sz="2000" u="sng" smtClean="0">
                          <a:effectLst/>
                          <a:latin typeface="+mn-lt"/>
                        </a:rPr>
                        <a:t>complement</a:t>
                      </a:r>
                      <a:r>
                        <a:rPr lang="en-US" sz="2000" smtClean="0">
                          <a:effectLst/>
                          <a:latin typeface="+mn-lt"/>
                        </a:rPr>
                        <a:t> of B is the set containing all elements that are a member of B and </a:t>
                      </a:r>
                      <a:r>
                        <a:rPr lang="en-US" sz="2000" u="sng" smtClean="0">
                          <a:effectLst/>
                          <a:latin typeface="+mn-lt"/>
                        </a:rPr>
                        <a:t>not</a:t>
                      </a:r>
                      <a:r>
                        <a:rPr lang="en-US" sz="2000" smtClean="0">
                          <a:effectLst/>
                          <a:latin typeface="+mn-lt"/>
                        </a:rPr>
                        <a:t> a member of A</a:t>
                      </a:r>
                      <a:endParaRPr lang="da-DK" sz="200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908543"/>
                  </a:ext>
                </a:extLst>
              </a:tr>
              <a:tr h="6551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Subset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Given two sets A and B, A is a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subset</a:t>
                      </a:r>
                      <a:r>
                        <a:rPr lang="en-US" sz="2000">
                          <a:effectLst/>
                          <a:latin typeface="+mn-lt"/>
                        </a:rPr>
                        <a:t> of B if all elements that are a member of A are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also</a:t>
                      </a:r>
                      <a:r>
                        <a:rPr lang="en-US" sz="2000">
                          <a:effectLst/>
                          <a:latin typeface="+mn-lt"/>
                        </a:rPr>
                        <a:t> a member of </a:t>
                      </a:r>
                      <a:r>
                        <a:rPr lang="en-US" sz="2000" smtClean="0">
                          <a:effectLst/>
                          <a:latin typeface="+mn-lt"/>
                        </a:rPr>
                        <a:t>B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765693"/>
                  </a:ext>
                </a:extLst>
              </a:tr>
              <a:tr h="6551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Superset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Given two sets A and B, A is a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superset</a:t>
                      </a:r>
                      <a:r>
                        <a:rPr lang="en-US" sz="2000">
                          <a:effectLst/>
                          <a:latin typeface="+mn-lt"/>
                        </a:rPr>
                        <a:t> of B if all elements that are a member of B are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also</a:t>
                      </a:r>
                      <a:r>
                        <a:rPr lang="en-US" sz="2000">
                          <a:effectLst/>
                          <a:latin typeface="+mn-lt"/>
                        </a:rPr>
                        <a:t> a member of </a:t>
                      </a:r>
                      <a:r>
                        <a:rPr lang="en-US" sz="2000" smtClean="0">
                          <a:effectLst/>
                          <a:latin typeface="+mn-lt"/>
                        </a:rPr>
                        <a:t>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599632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88121" y="1335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724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148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34</cp:revision>
  <dcterms:created xsi:type="dcterms:W3CDTF">2017-09-05T14:00:27Z</dcterms:created>
  <dcterms:modified xsi:type="dcterms:W3CDTF">2017-09-18T18:39:55Z</dcterms:modified>
</cp:coreProperties>
</file>