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3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04" r:id="rId46"/>
    <p:sldId id="316" r:id="rId47"/>
    <p:sldId id="317" r:id="rId48"/>
    <p:sldId id="318" r:id="rId49"/>
    <p:sldId id="336" r:id="rId50"/>
    <p:sldId id="319" r:id="rId51"/>
    <p:sldId id="337" r:id="rId52"/>
    <p:sldId id="320" r:id="rId53"/>
    <p:sldId id="321" r:id="rId54"/>
    <p:sldId id="338" r:id="rId55"/>
    <p:sldId id="322" r:id="rId56"/>
    <p:sldId id="339" r:id="rId57"/>
    <p:sldId id="323" r:id="rId58"/>
    <p:sldId id="324" r:id="rId59"/>
    <p:sldId id="325" r:id="rId60"/>
    <p:sldId id="327" r:id="rId61"/>
    <p:sldId id="340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41" r:id="rId71"/>
    <p:sldId id="342" r:id="rId72"/>
    <p:sldId id="344" r:id="rId73"/>
    <p:sldId id="343" r:id="rId7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691" y="171869"/>
            <a:ext cx="11913326" cy="4995694"/>
          </a:xfrm>
        </p:spPr>
        <p:txBody>
          <a:bodyPr>
            <a:normAutofit/>
          </a:bodyPr>
          <a:lstStyle/>
          <a:p>
            <a:r>
              <a:rPr lang="en-US" sz="7200" b="1"/>
              <a:t>Object-Oriented </a:t>
            </a:r>
            <a:r>
              <a:rPr lang="en-US" sz="7200" b="1" smtClean="0"/>
              <a:t>Programming</a:t>
            </a:r>
            <a:r>
              <a:rPr lang="da-DK" sz="1800" smtClean="0"/>
              <a:t/>
            </a:r>
            <a:br>
              <a:rPr lang="da-DK" sz="1800" smtClean="0"/>
            </a:br>
            <a:r>
              <a:rPr lang="da-DK" sz="4800"/>
              <a:t/>
            </a:r>
            <a:br>
              <a:rPr lang="da-DK" sz="4800"/>
            </a:br>
            <a:r>
              <a:rPr lang="en-US" sz="4800" smtClean="0"/>
              <a:t>Brush-up and C# syntax (focus on inheritance)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i="1" smtClean="0"/>
              <a:t>Per Storgård Laursen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48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800" b="1" smtClean="0">
                <a:latin typeface="Consolas" panose="020B0609020204030204" pitchFamily="49" charset="0"/>
              </a:rPr>
              <a:t>{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800" b="1" smtClean="0">
                <a:latin typeface="Consolas" panose="020B0609020204030204" pitchFamily="49" charset="0"/>
              </a:rPr>
              <a:t> _price; }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   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4800" b="1" smtClean="0">
                <a:latin typeface="Consolas" panose="020B0609020204030204" pitchFamily="49" charset="0"/>
              </a:rPr>
              <a:t>{ _price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48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3600" b="1" smtClean="0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 smtClean="0">
                <a:latin typeface="Consolas" panose="020B0609020204030204" pitchFamily="49" charset="0"/>
              </a:rPr>
              <a:t> _price; }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price = c.Price;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047166" y="212170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et </a:t>
            </a:r>
            <a:r>
              <a:rPr lang="da-DK" sz="3600" b="1" smtClean="0">
                <a:latin typeface="Consolas" panose="020B0609020204030204" pitchFamily="49" charset="0"/>
              </a:rPr>
              <a:t>{ _price 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 smtClean="0">
                <a:latin typeface="Consolas" panose="020B0609020204030204" pitchFamily="49" charset="0"/>
              </a:rPr>
              <a:t> ; }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c.Price = 85000;</a:t>
            </a:r>
            <a:endParaRPr lang="da-DK" sz="3600" b="1">
              <a:latin typeface="Consolas" panose="020B0609020204030204" pitchFamily="49" charset="0"/>
            </a:endParaRPr>
          </a:p>
          <a:p>
            <a:endParaRPr lang="da-DK" sz="3600" b="1" smtClean="0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399380" y="267034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4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b="1" smtClean="0">
                <a:latin typeface="Consolas" panose="020B0609020204030204" pitchFamily="49" charset="0"/>
              </a:rPr>
              <a:t>_price;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Price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_price; }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b="1">
                <a:latin typeface="Consolas" panose="020B0609020204030204" pitchFamily="49" charset="0"/>
              </a:rPr>
              <a:t>{ _price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LicensePlate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_</a:t>
            </a:r>
            <a:r>
              <a:rPr lang="da-DK" b="1">
                <a:latin typeface="Consolas" panose="020B0609020204030204" pitchFamily="49" charset="0"/>
              </a:rPr>
              <a:t> licensePlate</a:t>
            </a:r>
            <a:r>
              <a:rPr lang="da-DK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Used for invoking a </a:t>
            </a:r>
            <a:r>
              <a:rPr lang="da-DK" sz="3200" u="sng" smtClean="0"/>
              <a:t>behavior</a:t>
            </a:r>
            <a:r>
              <a:rPr lang="da-DK" sz="3200" smtClean="0"/>
              <a:t> for an object</a:t>
            </a:r>
          </a:p>
          <a:p>
            <a:r>
              <a:rPr lang="da-DK" sz="3200" smtClean="0"/>
              <a:t>Definition always contains</a:t>
            </a:r>
          </a:p>
          <a:p>
            <a:pPr lvl="1"/>
            <a:r>
              <a:rPr lang="da-DK" sz="2800" smtClean="0"/>
              <a:t>Access specifier (public / private)</a:t>
            </a:r>
          </a:p>
          <a:p>
            <a:pPr lvl="1"/>
            <a:r>
              <a:rPr lang="da-DK" sz="2800" smtClean="0"/>
              <a:t>Return type</a:t>
            </a:r>
          </a:p>
          <a:p>
            <a:pPr lvl="1"/>
            <a:r>
              <a:rPr lang="da-DK" sz="2800" smtClean="0"/>
              <a:t>Method name</a:t>
            </a:r>
          </a:p>
          <a:p>
            <a:pPr lvl="1"/>
            <a:r>
              <a:rPr lang="da-DK" sz="2800" smtClean="0"/>
              <a:t>Parameter list</a:t>
            </a:r>
          </a:p>
          <a:p>
            <a:pPr lvl="1"/>
            <a:r>
              <a:rPr lang="da-DK" sz="2800" smtClean="0"/>
              <a:t>Method body</a:t>
            </a:r>
          </a:p>
          <a:p>
            <a:r>
              <a:rPr lang="da-DK" sz="3200" smtClean="0"/>
              <a:t>Naming convention: start with CAPITAL LETTER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966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7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778933" y="618158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538133" y="4504266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Access specifier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2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998133" y="604611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302933" y="4768426"/>
            <a:ext cx="8325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Return type </a:t>
            </a:r>
            <a:r>
              <a:rPr lang="da-DK" sz="4400" smtClean="0">
                <a:solidFill>
                  <a:srgbClr val="FF0000"/>
                </a:solidFill>
              </a:rPr>
              <a:t>(void: no return value)</a:t>
            </a:r>
            <a:endParaRPr lang="da-DK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1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3224105" y="647036"/>
            <a:ext cx="2594187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515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Method name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4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5669278" y="606396"/>
            <a:ext cx="3190242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447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Parameter list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2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1439624"/>
          </a:xfrm>
        </p:spPr>
        <p:txBody>
          <a:bodyPr>
            <a:normAutofit/>
          </a:bodyPr>
          <a:lstStyle/>
          <a:p>
            <a:r>
              <a:rPr lang="da-DK" sz="7200" b="1" smtClean="0"/>
              <a:t>Class Fundamentals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2377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1114396"/>
            <a:ext cx="7363372" cy="30376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36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Method body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8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Constructor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30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Ensures that object is in a meaningful state from creation</a:t>
            </a:r>
          </a:p>
          <a:p>
            <a:r>
              <a:rPr lang="da-DK" sz="3200" smtClean="0"/>
              <a:t>Looks like a method, except:</a:t>
            </a:r>
          </a:p>
          <a:p>
            <a:pPr lvl="1"/>
            <a:r>
              <a:rPr lang="da-DK" sz="2800" smtClean="0"/>
              <a:t>No return type</a:t>
            </a:r>
          </a:p>
          <a:p>
            <a:pPr lvl="1"/>
            <a:r>
              <a:rPr lang="da-DK" sz="2800" smtClean="0"/>
              <a:t>Same name as class</a:t>
            </a:r>
          </a:p>
          <a:p>
            <a:r>
              <a:rPr lang="da-DK" sz="3200" smtClean="0"/>
              <a:t>May take parameters</a:t>
            </a:r>
          </a:p>
          <a:p>
            <a:r>
              <a:rPr lang="da-DK" sz="3200" smtClean="0"/>
              <a:t>You can define define several constructors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721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price)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_licensePlate = </a:t>
            </a:r>
            <a:r>
              <a:rPr lang="da-DK" sz="2800" b="1">
                <a:latin typeface="Consolas" panose="020B0609020204030204" pitchFamily="49" charset="0"/>
              </a:rPr>
              <a:t>licensePlate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_brand = </a:t>
            </a:r>
            <a:r>
              <a:rPr lang="da-DK" sz="2800" b="1">
                <a:latin typeface="Consolas" panose="020B0609020204030204" pitchFamily="49" charset="0"/>
              </a:rPr>
              <a:t>brand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_model = </a:t>
            </a:r>
            <a:r>
              <a:rPr lang="da-DK" sz="2800" b="1">
                <a:latin typeface="Consolas" panose="020B0609020204030204" pitchFamily="49" charset="0"/>
              </a:rPr>
              <a:t>model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_price = </a:t>
            </a:r>
            <a:r>
              <a:rPr lang="da-DK" sz="2800" b="1">
                <a:latin typeface="Consolas" panose="020B0609020204030204" pitchFamily="49" charset="0"/>
              </a:rPr>
              <a:t>price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4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</a:t>
            </a:r>
            <a:r>
              <a:rPr lang="da-DK" sz="2800" b="1" smtClean="0">
                <a:latin typeface="Consolas" panose="020B0609020204030204" pitchFamily="49" charset="0"/>
              </a:rPr>
              <a:t>licensePlate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_engine;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_infoSystem;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_autoDrive;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2800" b="1" smtClean="0">
                <a:latin typeface="Consolas" panose="020B0609020204030204" pitchFamily="49" charset="0"/>
              </a:rPr>
              <a:t>licensePlate</a:t>
            </a:r>
            <a:r>
              <a:rPr lang="da-DK" sz="2800" b="1" smtClean="0">
                <a:latin typeface="Consolas" panose="020B0609020204030204" pitchFamily="49" charset="0"/>
              </a:rPr>
              <a:t>, </a:t>
            </a:r>
            <a:r>
              <a:rPr lang="da-DK" sz="2800" b="1" smtClean="0">
                <a:latin typeface="Consolas" panose="020B0609020204030204" pitchFamily="49" charset="0"/>
              </a:rPr>
              <a:t>…)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 smtClean="0">
                <a:latin typeface="Consolas" panose="020B0609020204030204" pitchFamily="49" charset="0"/>
              </a:rPr>
              <a:t>_licensePlate </a:t>
            </a:r>
            <a:r>
              <a:rPr lang="da-DK" sz="2800" b="1" smtClean="0">
                <a:latin typeface="Consolas" panose="020B0609020204030204" pitchFamily="49" charset="0"/>
              </a:rPr>
              <a:t>= </a:t>
            </a:r>
            <a:r>
              <a:rPr lang="da-DK" sz="2800" b="1">
                <a:latin typeface="Consolas" panose="020B0609020204030204" pitchFamily="49" charset="0"/>
              </a:rPr>
              <a:t>licensePlate;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_engine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_infoSystem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_autoDrive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9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 c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 smtClean="0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3228870"/>
          </a:xfrm>
        </p:spPr>
        <p:txBody>
          <a:bodyPr anchor="t">
            <a:normAutofit/>
          </a:bodyPr>
          <a:lstStyle/>
          <a:p>
            <a:r>
              <a:rPr lang="da-DK" sz="9600" b="1" smtClean="0"/>
              <a:t>Inheritance</a:t>
            </a:r>
            <a:r>
              <a:rPr lang="da-DK" sz="7200" b="1" smtClean="0"/>
              <a:t/>
            </a:r>
            <a:br>
              <a:rPr lang="da-DK" sz="7200" b="1" smtClean="0"/>
            </a:br>
            <a:r>
              <a:rPr lang="da-DK" sz="4800" b="1" smtClean="0"/>
              <a:t>Fundamentals</a:t>
            </a:r>
            <a:r>
              <a:rPr lang="da-DK" sz="7200" b="1" smtClean="0"/>
              <a:t/>
            </a:r>
            <a:br>
              <a:rPr lang="da-DK" sz="7200" b="1" smtClean="0"/>
            </a:b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5746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has-a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4209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is-a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7808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Logic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1631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/>
              <a:t>Inheritance</a:t>
            </a:r>
            <a:endParaRPr lang="da-DK" sz="5400"/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(superclass)</a:t>
            </a:r>
            <a:endParaRPr lang="da-DK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 smtClean="0">
                <a:solidFill>
                  <a:srgbClr val="0070C0"/>
                </a:solidFill>
              </a:rPr>
              <a:t>(subclass)</a:t>
            </a:r>
            <a:endParaRPr lang="da-DK" sz="3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9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094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smtClean="0">
                <a:latin typeface="Consolas" panose="020B0609020204030204" pitchFamily="49" charset="0"/>
              </a:rPr>
              <a:t>_age;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Age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3600" b="1" smtClean="0">
                <a:latin typeface="Consolas" panose="020B0609020204030204" pitchFamily="49" charset="0"/>
              </a:rPr>
              <a:t>_canHunt;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 smtClean="0">
                <a:latin typeface="Consolas" panose="020B0609020204030204" pitchFamily="49" charset="0"/>
              </a:rPr>
              <a:t> CanHunt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3600" b="1" smtClean="0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.WriteLine(myDog.CanHunt);</a:t>
            </a:r>
            <a:endParaRPr lang="en-US" sz="3600" b="1">
              <a:latin typeface="Consolas" panose="020B0609020204030204" pitchFamily="49" charset="0"/>
            </a:endParaRPr>
          </a:p>
          <a:p>
            <a:endParaRPr lang="en-US" sz="36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3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Subclass</a:t>
            </a:r>
            <a:endParaRPr lang="da-DK" sz="40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private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public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18" name="Afrundet rektangel 17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Subclass</a:t>
            </a:r>
            <a:endParaRPr lang="da-DK" sz="4000"/>
          </a:p>
        </p:txBody>
      </p:sp>
      <p:pic>
        <p:nvPicPr>
          <p:cNvPr id="19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Behavior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State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582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protected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15" name="Afrundet rektangel 14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Subclass</a:t>
            </a:r>
            <a:endParaRPr lang="da-DK" sz="4000"/>
          </a:p>
        </p:txBody>
      </p:sp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age,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: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 smtClean="0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bool</a:t>
            </a:r>
            <a:r>
              <a:rPr lang="da-DK" sz="2400"/>
              <a:t> _canHunt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_age;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r>
              <a:rPr lang="da-DK" sz="2400" smtClean="0"/>
              <a:t> </a:t>
            </a:r>
            <a:endParaRPr lang="da-DK" sz="240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3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3228870"/>
          </a:xfrm>
        </p:spPr>
        <p:txBody>
          <a:bodyPr anchor="t">
            <a:normAutofit/>
          </a:bodyPr>
          <a:lstStyle/>
          <a:p>
            <a:r>
              <a:rPr lang="da-DK" sz="9600" b="1" smtClean="0"/>
              <a:t>Inheritance</a:t>
            </a:r>
            <a:r>
              <a:rPr lang="da-DK" sz="7200" b="1" smtClean="0"/>
              <a:t/>
            </a:r>
            <a:br>
              <a:rPr lang="da-DK" sz="7200" b="1" smtClean="0"/>
            </a:br>
            <a:r>
              <a:rPr lang="da-DK" sz="4800" b="1" smtClean="0"/>
              <a:t>Polymorphic behavior (virtual/override)</a:t>
            </a:r>
            <a:r>
              <a:rPr lang="da-DK" sz="7200" b="1" smtClean="0"/>
              <a:t/>
            </a:r>
            <a:br>
              <a:rPr lang="da-DK" sz="7200" b="1" smtClean="0"/>
            </a:b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1437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960650"/>
            <a:ext cx="359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947588"/>
            <a:ext cx="3609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921459"/>
            <a:ext cx="3590925" cy="140970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11" name="Ellipse 10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12" name="Ellipse 11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13" name="Ellipse 12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14" name="Ellipse 13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15" name="Ellipse 14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sp>
        <p:nvSpPr>
          <p:cNvPr id="16" name="Ellipse 15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9200" smtClean="0">
                <a:solidFill>
                  <a:srgbClr val="00B050"/>
                </a:solidFill>
              </a:rPr>
              <a:t>?</a:t>
            </a:r>
            <a:endParaRPr lang="da-DK" sz="19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Instance fields</a:t>
            </a:r>
          </a:p>
          <a:p>
            <a:r>
              <a:rPr lang="da-DK" sz="3200" smtClean="0"/>
              <a:t>Properties</a:t>
            </a:r>
          </a:p>
          <a:p>
            <a:r>
              <a:rPr lang="da-DK" sz="3200" smtClean="0"/>
              <a:t>Methods</a:t>
            </a:r>
          </a:p>
          <a:p>
            <a:r>
              <a:rPr lang="da-DK" sz="3200" smtClean="0"/>
              <a:t>Constructor(s)</a:t>
            </a:r>
            <a:endParaRPr lang="da-DK" sz="3200"/>
          </a:p>
        </p:txBody>
      </p:sp>
      <p:pic>
        <p:nvPicPr>
          <p:cNvPr id="1026" name="Picture 2" descr="Billedresultat for house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38" y="2127333"/>
            <a:ext cx="38100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Virtual/override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60457" y="1690688"/>
            <a:ext cx="5312228" cy="4351338"/>
          </a:xfrm>
        </p:spPr>
        <p:txBody>
          <a:bodyPr/>
          <a:lstStyle/>
          <a:p>
            <a:r>
              <a:rPr lang="da-DK" sz="3200" b="1" smtClean="0"/>
              <a:t>Base class</a:t>
            </a:r>
            <a:r>
              <a:rPr lang="da-DK" sz="3200" smtClean="0"/>
              <a:t>: </a:t>
            </a:r>
            <a:r>
              <a:rPr lang="da-DK" sz="3200" i="1" smtClean="0"/>
              <a:t>I have an imple-mentation of </a:t>
            </a:r>
            <a:r>
              <a:rPr lang="da-DK" sz="3200" b="1" i="1" smtClean="0"/>
              <a:t>Sound</a:t>
            </a:r>
            <a:r>
              <a:rPr lang="da-DK" sz="3200" i="1" smtClean="0"/>
              <a:t>, which a derived class </a:t>
            </a:r>
            <a:r>
              <a:rPr lang="da-DK" sz="3200" b="1" i="1" smtClean="0"/>
              <a:t>may</a:t>
            </a:r>
            <a:r>
              <a:rPr lang="da-DK" sz="3200" i="1" smtClean="0"/>
              <a:t> choose to override</a:t>
            </a:r>
          </a:p>
          <a:p>
            <a:r>
              <a:rPr lang="da-DK" sz="3200" b="1" smtClean="0"/>
              <a:t>Derived class</a:t>
            </a:r>
            <a:r>
              <a:rPr lang="da-DK" sz="3200" smtClean="0"/>
              <a:t>: </a:t>
            </a:r>
            <a:r>
              <a:rPr lang="da-DK" sz="3200" i="1" smtClean="0"/>
              <a:t>I </a:t>
            </a:r>
            <a:r>
              <a:rPr lang="da-DK" sz="3200" b="1" i="1" smtClean="0"/>
              <a:t>do</a:t>
            </a:r>
            <a:r>
              <a:rPr lang="da-DK" sz="3200" i="1" smtClean="0"/>
              <a:t> choose to override the base class imple-mentation of </a:t>
            </a:r>
            <a:r>
              <a:rPr lang="da-DK" sz="3200" b="1" i="1" smtClean="0"/>
              <a:t>Sound</a:t>
            </a:r>
            <a:r>
              <a:rPr lang="da-DK" sz="3200" i="1" smtClean="0"/>
              <a:t> with my own implementation</a:t>
            </a:r>
            <a:endParaRPr lang="da-DK" sz="3200" i="1"/>
          </a:p>
        </p:txBody>
      </p:sp>
      <p:sp>
        <p:nvSpPr>
          <p:cNvPr id="4" name="Tekstfelt 3"/>
          <p:cNvSpPr txBox="1"/>
          <p:nvPr/>
        </p:nvSpPr>
        <p:spPr>
          <a:xfrm>
            <a:off x="838200" y="1712233"/>
            <a:ext cx="43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000" b="1" smtClean="0">
                <a:latin typeface="Consolas" panose="020B0609020204030204" pitchFamily="49" charset="0"/>
              </a:rPr>
              <a:t>Sound()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Console.WriteLine(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0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}</a:t>
            </a:r>
          </a:p>
          <a:p>
            <a:endParaRPr lang="en-US" sz="2000" b="1">
              <a:latin typeface="Consolas" panose="020B0609020204030204" pitchFamily="49" charset="0"/>
            </a:endParaRPr>
          </a:p>
          <a:p>
            <a:endParaRPr lang="en-US" sz="2000" b="1" smtClean="0">
              <a:latin typeface="Consolas" panose="020B0609020204030204" pitchFamily="49" charset="0"/>
            </a:endParaRPr>
          </a:p>
          <a:p>
            <a:endParaRPr lang="en-US" sz="2000" b="1" smtClean="0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000" b="1">
                <a:latin typeface="Consolas" panose="020B0609020204030204" pitchFamily="49" charset="0"/>
              </a:rPr>
              <a:t>Sound()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  Console.WriteLine(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en-US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5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35" y="1728265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8" y="5072410"/>
            <a:ext cx="3609975" cy="1409700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18678" y="4086626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Polymorphic behavior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916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smtClean="0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Sound();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Vov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9981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#NCSAM So wha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7700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Duck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508524" y="2197290"/>
            <a:ext cx="1407027" cy="899871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Cat</a:t>
            </a:r>
          </a:p>
        </p:txBody>
      </p:sp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52" y="2404450"/>
            <a:ext cx="625341" cy="6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517208" y="3180385"/>
            <a:ext cx="1407026" cy="973775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Dog</a:t>
            </a:r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8635329" y="3317652"/>
            <a:ext cx="1645695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634820" y="2265734"/>
            <a:ext cx="1646204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634820" y="5325518"/>
            <a:ext cx="1646205" cy="697653"/>
          </a:xfrm>
          <a:prstGeom prst="wedgeRoundRectCallout">
            <a:avLst>
              <a:gd name="adj1" fmla="val -109445"/>
              <a:gd name="adj2" fmla="val 3031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Quack</a:t>
            </a:r>
            <a:endParaRPr lang="da-DK" sz="32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61" y="3456511"/>
            <a:ext cx="732561" cy="7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frundet rektangel 14"/>
          <p:cNvSpPr/>
          <p:nvPr/>
        </p:nvSpPr>
        <p:spPr>
          <a:xfrm>
            <a:off x="6517207" y="4253141"/>
            <a:ext cx="1407027" cy="899871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Cat</a:t>
            </a:r>
          </a:p>
        </p:txBody>
      </p:sp>
      <p:pic>
        <p:nvPicPr>
          <p:cNvPr id="16" name="Picture 2" descr="Billedresultat for ca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5" y="4460301"/>
            <a:ext cx="625341" cy="6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frundet rektangulær billedforklaring 18"/>
          <p:cNvSpPr/>
          <p:nvPr/>
        </p:nvSpPr>
        <p:spPr>
          <a:xfrm>
            <a:off x="8643503" y="4321585"/>
            <a:ext cx="163752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1" name="Afrundet rektangel 20"/>
          <p:cNvSpPr/>
          <p:nvPr/>
        </p:nvSpPr>
        <p:spPr>
          <a:xfrm>
            <a:off x="6525892" y="5246071"/>
            <a:ext cx="1407026" cy="82889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Duck</a:t>
            </a:r>
            <a:endParaRPr lang="da-DK" sz="2000" smtClean="0"/>
          </a:p>
        </p:txBody>
      </p:sp>
      <p:pic>
        <p:nvPicPr>
          <p:cNvPr id="2050" name="Picture 2" descr="Billedresultat for duc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33" y="5492047"/>
            <a:ext cx="675974" cy="67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2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5147734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3228870"/>
          </a:xfrm>
        </p:spPr>
        <p:txBody>
          <a:bodyPr anchor="t">
            <a:normAutofit/>
          </a:bodyPr>
          <a:lstStyle/>
          <a:p>
            <a:r>
              <a:rPr lang="da-DK" sz="9600" b="1" smtClean="0"/>
              <a:t>Inheritance</a:t>
            </a:r>
            <a:r>
              <a:rPr lang="da-DK" sz="7200" b="1" smtClean="0"/>
              <a:t/>
            </a:r>
            <a:br>
              <a:rPr lang="da-DK" sz="7200" b="1" smtClean="0"/>
            </a:br>
            <a:r>
              <a:rPr lang="da-DK" sz="4800" b="1" smtClean="0"/>
              <a:t>Going abstract…</a:t>
            </a:r>
            <a:r>
              <a:rPr lang="da-DK" sz="7200" b="1" smtClean="0"/>
              <a:t/>
            </a:r>
            <a:br>
              <a:rPr lang="da-DK" sz="7200" b="1" smtClean="0"/>
            </a:b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39632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48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5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43789" y="2506662"/>
            <a:ext cx="9499484" cy="1622426"/>
          </a:xfrm>
        </p:spPr>
        <p:txBody>
          <a:bodyPr/>
          <a:lstStyle/>
          <a:p>
            <a:r>
              <a:rPr lang="da-DK" sz="3200" b="1" smtClean="0"/>
              <a:t>Base class</a:t>
            </a:r>
            <a:r>
              <a:rPr lang="da-DK" sz="3200" smtClean="0"/>
              <a:t>: </a:t>
            </a:r>
            <a:r>
              <a:rPr lang="da-DK" sz="3200" i="1" smtClean="0"/>
              <a:t>I do </a:t>
            </a:r>
            <a:r>
              <a:rPr lang="da-DK" sz="3200" b="1" i="1" smtClean="0"/>
              <a:t>not</a:t>
            </a:r>
            <a:r>
              <a:rPr lang="da-DK" sz="3200" i="1" smtClean="0"/>
              <a:t> have an implementation of </a:t>
            </a:r>
            <a:r>
              <a:rPr lang="da-DK" sz="3200" b="1" i="1" smtClean="0"/>
              <a:t>Sound</a:t>
            </a:r>
            <a:r>
              <a:rPr lang="da-DK" sz="3200" i="1" smtClean="0"/>
              <a:t>, </a:t>
            </a:r>
            <a:r>
              <a:rPr lang="da-DK" sz="3200" b="1" i="1" smtClean="0"/>
              <a:t>but</a:t>
            </a:r>
            <a:r>
              <a:rPr lang="da-DK" sz="3200" i="1" smtClean="0"/>
              <a:t> anyone who inherits from me </a:t>
            </a:r>
            <a:r>
              <a:rPr lang="da-DK" sz="3200" b="1" i="1" smtClean="0"/>
              <a:t>must</a:t>
            </a:r>
            <a:r>
              <a:rPr lang="da-DK" sz="3200" i="1" smtClean="0"/>
              <a:t> implement their own version of </a:t>
            </a:r>
            <a:r>
              <a:rPr lang="da-DK" sz="3200" b="1" i="1" smtClean="0"/>
              <a:t>Sound</a:t>
            </a:r>
            <a:r>
              <a:rPr lang="da-DK" sz="3200" i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9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47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54293"/>
              </p:ext>
            </p:extLst>
          </p:nvPr>
        </p:nvGraphicFramePr>
        <p:xfrm>
          <a:off x="1056638" y="719666"/>
          <a:ext cx="10071958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762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1928813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0716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  <a:gridCol w="2056033">
                  <a:extLst>
                    <a:ext uri="{9D8B030D-6E8A-4147-A177-3AD203B41FA5}">
                      <a16:colId xmlns:a16="http://schemas.microsoft.com/office/drawing/2014/main" val="13103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Base class</a:t>
                      </a:r>
                    </a:p>
                    <a:p>
                      <a:r>
                        <a:rPr lang="da-DK" sz="1800" b="1" smtClean="0"/>
                        <a:t>implementation?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Override in derived class?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Create </a:t>
                      </a:r>
                      <a:r>
                        <a:rPr lang="da-DK" sz="1800" b="1" smtClean="0">
                          <a:solidFill>
                            <a:srgbClr val="FF0000"/>
                          </a:solidFill>
                        </a:rPr>
                        <a:t>variables</a:t>
                      </a:r>
                      <a:r>
                        <a:rPr lang="da-DK" sz="1800" b="1" smtClean="0"/>
                        <a:t> </a:t>
                      </a:r>
                      <a:r>
                        <a:rPr lang="da-DK" sz="1800" b="1" smtClean="0"/>
                        <a:t>of base </a:t>
                      </a:r>
                      <a:r>
                        <a:rPr lang="da-DK" sz="1800" b="1" smtClean="0"/>
                        <a:t>class type?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/>
                        <a:t>Create </a:t>
                      </a:r>
                      <a:r>
                        <a:rPr lang="da-DK" sz="1800" b="1" smtClean="0">
                          <a:solidFill>
                            <a:srgbClr val="FF0000"/>
                          </a:solidFill>
                        </a:rPr>
                        <a:t>objects</a:t>
                      </a:r>
                      <a:r>
                        <a:rPr lang="da-DK" sz="1800" b="1" smtClean="0"/>
                        <a:t> of base class 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da-DK" sz="4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rgbClr val="C00000"/>
                          </a:solidFill>
                        </a:rPr>
                        <a:t>Must</a:t>
                      </a:r>
                      <a:endParaRPr lang="da-DK" sz="4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20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 smtClean="0">
                <a:latin typeface="Consolas" panose="020B0609020204030204" pitchFamily="49" charset="0"/>
              </a:rPr>
              <a:t>: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 smtClean="0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116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ISaveable</a:t>
            </a:r>
          </a:p>
          <a:p>
            <a:endParaRPr lang="da-DK" sz="3600"/>
          </a:p>
        </p:txBody>
      </p:sp>
      <p:pic>
        <p:nvPicPr>
          <p:cNvPr id="11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497877"/>
            <a:ext cx="720000" cy="720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Instance fields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743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Variables used for representing the </a:t>
            </a:r>
            <a:r>
              <a:rPr lang="da-DK" sz="3200" b="1" smtClean="0"/>
              <a:t>state</a:t>
            </a:r>
            <a:r>
              <a:rPr lang="da-DK" sz="3200" smtClean="0"/>
              <a:t> of an object</a:t>
            </a:r>
          </a:p>
          <a:p>
            <a:r>
              <a:rPr lang="da-DK" sz="3200" smtClean="0"/>
              <a:t>Each object has its own set of these variables</a:t>
            </a:r>
          </a:p>
          <a:p>
            <a:r>
              <a:rPr lang="da-DK" sz="3200" smtClean="0"/>
              <a:t>The ”memory” of an object</a:t>
            </a:r>
          </a:p>
          <a:p>
            <a:r>
              <a:rPr lang="da-DK" sz="3200" smtClean="0"/>
              <a:t>Are usually defined as </a:t>
            </a:r>
            <a:r>
              <a:rPr lang="da-DK" sz="3200" b="1" smtClean="0"/>
              <a:t>private</a:t>
            </a:r>
          </a:p>
          <a:p>
            <a:r>
              <a:rPr lang="da-DK" sz="3200" smtClean="0"/>
              <a:t>Naming convention: start with _ (underscore), followed by </a:t>
            </a:r>
            <a:r>
              <a:rPr lang="da-DK" sz="3200" smtClean="0"/>
              <a:t>camelCase  (e.g. </a:t>
            </a:r>
            <a:r>
              <a:rPr lang="da-DK" sz="3200" b="1" smtClean="0"/>
              <a:t>_price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036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Interfaces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smtClean="0"/>
              <a:t>Think of interfaces as a </a:t>
            </a:r>
            <a:r>
              <a:rPr lang="da-DK" sz="3200" b="1" smtClean="0"/>
              <a:t>minimal contract </a:t>
            </a:r>
            <a:r>
              <a:rPr lang="da-DK" sz="3200" smtClean="0"/>
              <a:t>between a </a:t>
            </a:r>
            <a:r>
              <a:rPr lang="da-DK" sz="3200" b="1" smtClean="0"/>
              <a:t>client </a:t>
            </a:r>
            <a:r>
              <a:rPr lang="da-DK" sz="3200" smtClean="0"/>
              <a:t>and a </a:t>
            </a:r>
            <a:r>
              <a:rPr lang="da-DK" sz="3200" b="1" smtClean="0"/>
              <a:t>service provider</a:t>
            </a:r>
          </a:p>
          <a:p>
            <a:r>
              <a:rPr lang="da-DK" sz="3200" b="1" smtClean="0"/>
              <a:t>Client</a:t>
            </a:r>
            <a:r>
              <a:rPr lang="da-DK" sz="3200" smtClean="0"/>
              <a:t>: needs ”services” (methods/properties plus specifi-cation), does not care about specific implementations</a:t>
            </a:r>
          </a:p>
          <a:p>
            <a:r>
              <a:rPr lang="da-DK" sz="3200" b="1" smtClean="0"/>
              <a:t>Service provider</a:t>
            </a:r>
            <a:r>
              <a:rPr lang="da-DK" sz="3200" smtClean="0"/>
              <a:t>: Implements interface, but has freedom with regards to </a:t>
            </a:r>
            <a:r>
              <a:rPr lang="da-DK" sz="3200" b="1" smtClean="0"/>
              <a:t>how</a:t>
            </a:r>
            <a:r>
              <a:rPr lang="da-DK" sz="3200" smtClean="0"/>
              <a:t> specifications are met</a:t>
            </a:r>
          </a:p>
          <a:p>
            <a:r>
              <a:rPr lang="da-DK" sz="3200" smtClean="0"/>
              <a:t>…but </a:t>
            </a:r>
            <a:r>
              <a:rPr lang="da-DK" sz="3200" b="1" smtClean="0"/>
              <a:t>who</a:t>
            </a:r>
            <a:r>
              <a:rPr lang="da-DK" sz="3200" smtClean="0"/>
              <a:t> chooses specific implementations to use?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886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8578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3600" b="1">
                <a:latin typeface="Consolas" panose="020B0609020204030204" pitchFamily="49" charset="0"/>
              </a:rPr>
              <a:t>DoSomething(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3600" b="1">
                <a:latin typeface="Consolas" panose="020B0609020204030204" pitchFamily="49" charset="0"/>
              </a:rPr>
              <a:t> a)</a:t>
            </a: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   {</a:t>
            </a: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Does not know specific animals</a:t>
            </a: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</a:t>
            </a: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en-US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3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Where does this happen…?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200275"/>
            <a:ext cx="10515600" cy="4257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 </a:t>
            </a:r>
            <a:r>
              <a:rPr lang="en-US" sz="4800" b="1">
                <a:latin typeface="Consolas" panose="020B0609020204030204" pitchFamily="49" charset="0"/>
              </a:rPr>
              <a:t>c</a:t>
            </a:r>
            <a:r>
              <a:rPr lang="en-US" sz="4800" b="1" smtClean="0">
                <a:latin typeface="Consolas" panose="020B0609020204030204" pitchFamily="49" charset="0"/>
              </a:rPr>
              <a:t> </a:t>
            </a:r>
            <a:r>
              <a:rPr lang="en-US" sz="4800" b="1">
                <a:latin typeface="Consolas" panose="020B0609020204030204" pitchFamily="49" charset="0"/>
              </a:rPr>
              <a:t>= </a:t>
            </a:r>
            <a:r>
              <a:rPr lang="en-US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4800" b="1">
                <a:latin typeface="Consolas" panose="020B0609020204030204" pitchFamily="49" charset="0"/>
              </a:rPr>
              <a:t> </a:t>
            </a:r>
            <a:r>
              <a:rPr lang="en-US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en-US" sz="4800" b="1" smtClean="0">
                <a:latin typeface="Consolas" panose="020B06090202040302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en-US" sz="4800" b="1">
                <a:latin typeface="Consolas" panose="020B0609020204030204" pitchFamily="49" charset="0"/>
              </a:rPr>
              <a:t>a = </a:t>
            </a:r>
            <a:r>
              <a:rPr lang="en-US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4800" b="1"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4800" b="1">
                <a:latin typeface="Consolas" panose="020B06090202040302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4800" b="1">
                <a:latin typeface="Consolas" panose="020B0609020204030204" pitchFamily="49" charset="0"/>
              </a:rPr>
              <a:t>c.DoSomething(a</a:t>
            </a:r>
            <a:r>
              <a:rPr lang="en-US" sz="4800" b="1" smtClean="0">
                <a:latin typeface="Consolas" panose="020B0609020204030204" pitchFamily="49" charset="0"/>
              </a:rPr>
              <a:t>);</a:t>
            </a:r>
            <a:endParaRPr lang="en-US" sz="4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9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iffhang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1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 smtClean="0">
                <a:latin typeface="Consolas" panose="020B0609020204030204" pitchFamily="49" charset="0"/>
              </a:rPr>
              <a:t>_price;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2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Properties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Used for getting/setting a value relating to the </a:t>
            </a:r>
            <a:r>
              <a:rPr lang="da-DK" sz="3200" b="1" smtClean="0"/>
              <a:t>state</a:t>
            </a:r>
            <a:r>
              <a:rPr lang="da-DK" sz="3200" smtClean="0"/>
              <a:t> on an object</a:t>
            </a:r>
          </a:p>
          <a:p>
            <a:r>
              <a:rPr lang="da-DK" sz="3200" smtClean="0"/>
              <a:t>Is often – but </a:t>
            </a:r>
            <a:r>
              <a:rPr lang="da-DK" sz="3200" u="sng" smtClean="0"/>
              <a:t>not</a:t>
            </a:r>
            <a:r>
              <a:rPr lang="da-DK" sz="3200" smtClean="0"/>
              <a:t> always – closely associated with an instance field</a:t>
            </a:r>
          </a:p>
          <a:p>
            <a:r>
              <a:rPr lang="da-DK" sz="3200" smtClean="0"/>
              <a:t>Naming </a:t>
            </a:r>
            <a:r>
              <a:rPr lang="da-DK" sz="3200" smtClean="0"/>
              <a:t>convention: start with CAPITAL </a:t>
            </a:r>
            <a:r>
              <a:rPr lang="da-DK" sz="3200" smtClean="0"/>
              <a:t>LETTER (e.g. </a:t>
            </a:r>
            <a:r>
              <a:rPr lang="da-DK" sz="3200" b="1" smtClean="0"/>
              <a:t>Price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2084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1520</Words>
  <Application>Microsoft Office PowerPoint</Application>
  <PresentationFormat>Widescreen</PresentationFormat>
  <Paragraphs>515</Paragraphs>
  <Slides>73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Office-tema</vt:lpstr>
      <vt:lpstr>Object-Oriented Programming  Brush-up and C# syntax (focus on inheritance)  Per Storgård Laursen</vt:lpstr>
      <vt:lpstr>Class Fundamentals</vt:lpstr>
      <vt:lpstr>PowerPoint-præsentation</vt:lpstr>
      <vt:lpstr>PowerPoint-præsentation</vt:lpstr>
      <vt:lpstr>Class Definition</vt:lpstr>
      <vt:lpstr>PowerPoint-præsentation</vt:lpstr>
      <vt:lpstr>Instance fields</vt:lpstr>
      <vt:lpstr>PowerPoint-præsentation</vt:lpstr>
      <vt:lpstr>Properties</vt:lpstr>
      <vt:lpstr>PowerPoint-præsentation</vt:lpstr>
      <vt:lpstr>PowerPoint-præsentation</vt:lpstr>
      <vt:lpstr>PowerPoint-præsentation</vt:lpstr>
      <vt:lpstr>PowerPoint-præsentation</vt:lpstr>
      <vt:lpstr>Methods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Constructor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Fundamentals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Polymorphic behavior (virtual/override)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Virtual/override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Going abstract…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Interfaces</vt:lpstr>
      <vt:lpstr>PowerPoint-præsentation</vt:lpstr>
      <vt:lpstr>Where does this happen…?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193</cp:revision>
  <dcterms:created xsi:type="dcterms:W3CDTF">2017-09-05T14:00:27Z</dcterms:created>
  <dcterms:modified xsi:type="dcterms:W3CDTF">2018-04-15T18:33:28Z</dcterms:modified>
</cp:coreProperties>
</file>