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89" r:id="rId3"/>
    <p:sldId id="491" r:id="rId4"/>
    <p:sldId id="454" r:id="rId5"/>
    <p:sldId id="493" r:id="rId6"/>
    <p:sldId id="494" r:id="rId7"/>
    <p:sldId id="495" r:id="rId8"/>
    <p:sldId id="496" r:id="rId9"/>
    <p:sldId id="497" r:id="rId10"/>
    <p:sldId id="498" r:id="rId11"/>
    <p:sldId id="499" r:id="rId12"/>
    <p:sldId id="500" r:id="rId13"/>
    <p:sldId id="436" r:id="rId14"/>
    <p:sldId id="503" r:id="rId15"/>
    <p:sldId id="549" r:id="rId16"/>
    <p:sldId id="502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514" r:id="rId27"/>
    <p:sldId id="513" r:id="rId28"/>
    <p:sldId id="551" r:id="rId29"/>
    <p:sldId id="515" r:id="rId30"/>
    <p:sldId id="516" r:id="rId31"/>
    <p:sldId id="517" r:id="rId32"/>
    <p:sldId id="518" r:id="rId33"/>
    <p:sldId id="519" r:id="rId34"/>
    <p:sldId id="520" r:id="rId35"/>
    <p:sldId id="552" r:id="rId36"/>
    <p:sldId id="522" r:id="rId37"/>
    <p:sldId id="523" r:id="rId38"/>
    <p:sldId id="524" r:id="rId39"/>
    <p:sldId id="526" r:id="rId40"/>
    <p:sldId id="529" r:id="rId41"/>
    <p:sldId id="528" r:id="rId42"/>
    <p:sldId id="527" r:id="rId43"/>
    <p:sldId id="548" r:id="rId44"/>
    <p:sldId id="530" r:id="rId45"/>
    <p:sldId id="532" r:id="rId46"/>
    <p:sldId id="550" r:id="rId47"/>
    <p:sldId id="544" r:id="rId48"/>
    <p:sldId id="531" r:id="rId49"/>
    <p:sldId id="533" r:id="rId50"/>
    <p:sldId id="545" r:id="rId51"/>
    <p:sldId id="535" r:id="rId52"/>
    <p:sldId id="534" r:id="rId53"/>
    <p:sldId id="536" r:id="rId54"/>
    <p:sldId id="537" r:id="rId55"/>
    <p:sldId id="546" r:id="rId56"/>
    <p:sldId id="553" r:id="rId57"/>
    <p:sldId id="538" r:id="rId58"/>
    <p:sldId id="539" r:id="rId59"/>
    <p:sldId id="540" r:id="rId60"/>
    <p:sldId id="541" r:id="rId61"/>
    <p:sldId id="547" r:id="rId62"/>
    <p:sldId id="542" r:id="rId63"/>
    <p:sldId id="554" r:id="rId64"/>
    <p:sldId id="543" r:id="rId6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A1A339-A486-4949-BF21-72817EED343F}" type="doc">
      <dgm:prSet loTypeId="urn:microsoft.com/office/officeart/2005/8/layout/hChevron3" loCatId="process" qsTypeId="urn:microsoft.com/office/officeart/2005/8/quickstyle/3d1" qsCatId="3D" csTypeId="urn:microsoft.com/office/officeart/2005/8/colors/colorful5" csCatId="colorful" phldr="1"/>
      <dgm:spPr/>
    </dgm:pt>
    <dgm:pt modelId="{1D3DF708-D0E2-404E-93B9-423997318DA2}">
      <dgm:prSet phldrT="[Tekst]"/>
      <dgm:spPr/>
      <dgm:t>
        <a:bodyPr/>
        <a:lstStyle/>
        <a:p>
          <a:r>
            <a:rPr lang="da-DK" smtClean="0"/>
            <a:t>DB</a:t>
          </a:r>
          <a:endParaRPr lang="da-DK"/>
        </a:p>
      </dgm:t>
    </dgm:pt>
    <dgm:pt modelId="{A83D2677-2F6D-48E1-A774-E8C4C14DFF50}" type="parTrans" cxnId="{4787E1A8-8A2B-4498-9CDC-FAFDD91CDF3B}">
      <dgm:prSet/>
      <dgm:spPr/>
      <dgm:t>
        <a:bodyPr/>
        <a:lstStyle/>
        <a:p>
          <a:endParaRPr lang="da-DK"/>
        </a:p>
      </dgm:t>
    </dgm:pt>
    <dgm:pt modelId="{0A22318C-8A35-44A1-9093-DCECE0AFDAB9}" type="sibTrans" cxnId="{4787E1A8-8A2B-4498-9CDC-FAFDD91CDF3B}">
      <dgm:prSet/>
      <dgm:spPr/>
      <dgm:t>
        <a:bodyPr/>
        <a:lstStyle/>
        <a:p>
          <a:endParaRPr lang="da-DK"/>
        </a:p>
      </dgm:t>
    </dgm:pt>
    <dgm:pt modelId="{6F8E039C-92CA-40BE-B560-F7FD9BD81D06}">
      <dgm:prSet phldrT="[Tekst]"/>
      <dgm:spPr/>
      <dgm:t>
        <a:bodyPr/>
        <a:lstStyle/>
        <a:p>
          <a:r>
            <a:rPr lang="da-DK" i="1" smtClean="0">
              <a:solidFill>
                <a:srgbClr val="FFFF00"/>
              </a:solidFill>
            </a:rPr>
            <a:t>Convert</a:t>
          </a:r>
          <a:endParaRPr lang="da-DK" i="1">
            <a:solidFill>
              <a:srgbClr val="FFFF00"/>
            </a:solidFill>
          </a:endParaRPr>
        </a:p>
      </dgm:t>
    </dgm:pt>
    <dgm:pt modelId="{5C39AA50-FA0C-4C08-B7F8-9E3CB0F014EA}" type="parTrans" cxnId="{F7AB537A-84C9-45C6-AEEC-22E281327311}">
      <dgm:prSet/>
      <dgm:spPr/>
      <dgm:t>
        <a:bodyPr/>
        <a:lstStyle/>
        <a:p>
          <a:endParaRPr lang="da-DK"/>
        </a:p>
      </dgm:t>
    </dgm:pt>
    <dgm:pt modelId="{36F19189-BDB0-4846-BE9C-1A37BBB38E7D}" type="sibTrans" cxnId="{F7AB537A-84C9-45C6-AEEC-22E281327311}">
      <dgm:prSet/>
      <dgm:spPr/>
      <dgm:t>
        <a:bodyPr/>
        <a:lstStyle/>
        <a:p>
          <a:endParaRPr lang="da-DK"/>
        </a:p>
      </dgm:t>
    </dgm:pt>
    <dgm:pt modelId="{43B52DD7-D501-413A-BEE5-B9D28490DDAF}">
      <dgm:prSet phldrT="[Tekst]"/>
      <dgm:spPr/>
      <dgm:t>
        <a:bodyPr/>
        <a:lstStyle/>
        <a:p>
          <a:r>
            <a:rPr lang="da-DK" smtClean="0"/>
            <a:t>XML</a:t>
          </a:r>
          <a:endParaRPr lang="da-DK"/>
        </a:p>
      </dgm:t>
    </dgm:pt>
    <dgm:pt modelId="{B7277FF9-45D5-4E37-AE7E-B4679A73A9B3}" type="parTrans" cxnId="{2C7B31F9-6109-48ED-96CF-5B41FC7E42D8}">
      <dgm:prSet/>
      <dgm:spPr/>
      <dgm:t>
        <a:bodyPr/>
        <a:lstStyle/>
        <a:p>
          <a:endParaRPr lang="da-DK"/>
        </a:p>
      </dgm:t>
    </dgm:pt>
    <dgm:pt modelId="{D0E2A1AA-DCB2-463B-B08F-C05A998ACCB9}" type="sibTrans" cxnId="{2C7B31F9-6109-48ED-96CF-5B41FC7E42D8}">
      <dgm:prSet/>
      <dgm:spPr/>
      <dgm:t>
        <a:bodyPr/>
        <a:lstStyle/>
        <a:p>
          <a:endParaRPr lang="da-DK"/>
        </a:p>
      </dgm:t>
    </dgm:pt>
    <dgm:pt modelId="{E960E907-8392-4C15-AEC0-C457D8D8F39E}" type="pres">
      <dgm:prSet presAssocID="{5FA1A339-A486-4949-BF21-72817EED343F}" presName="Name0" presStyleCnt="0">
        <dgm:presLayoutVars>
          <dgm:dir/>
          <dgm:resizeHandles val="exact"/>
        </dgm:presLayoutVars>
      </dgm:prSet>
      <dgm:spPr/>
    </dgm:pt>
    <dgm:pt modelId="{075B95CF-A57A-4519-8962-3632298F355A}" type="pres">
      <dgm:prSet presAssocID="{1D3DF708-D0E2-404E-93B9-423997318DA2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79B1F0C1-58A9-45B0-90DF-AC10D66DF43A}" type="pres">
      <dgm:prSet presAssocID="{0A22318C-8A35-44A1-9093-DCECE0AFDAB9}" presName="parSpace" presStyleCnt="0"/>
      <dgm:spPr/>
    </dgm:pt>
    <dgm:pt modelId="{46AA31F5-2BDA-4BD3-BC90-33B7EF9FEAE7}" type="pres">
      <dgm:prSet presAssocID="{6F8E039C-92CA-40BE-B560-F7FD9BD81D06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D86F78DB-4D7D-4DFC-99E8-D1F0F2104EA5}" type="pres">
      <dgm:prSet presAssocID="{36F19189-BDB0-4846-BE9C-1A37BBB38E7D}" presName="parSpace" presStyleCnt="0"/>
      <dgm:spPr/>
    </dgm:pt>
    <dgm:pt modelId="{3EEABE92-544D-43BA-A0CF-0546761E9BBE}" type="pres">
      <dgm:prSet presAssocID="{43B52DD7-D501-413A-BEE5-B9D28490DDAF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4787E1A8-8A2B-4498-9CDC-FAFDD91CDF3B}" srcId="{5FA1A339-A486-4949-BF21-72817EED343F}" destId="{1D3DF708-D0E2-404E-93B9-423997318DA2}" srcOrd="0" destOrd="0" parTransId="{A83D2677-2F6D-48E1-A774-E8C4C14DFF50}" sibTransId="{0A22318C-8A35-44A1-9093-DCECE0AFDAB9}"/>
    <dgm:cxn modelId="{2C7B31F9-6109-48ED-96CF-5B41FC7E42D8}" srcId="{5FA1A339-A486-4949-BF21-72817EED343F}" destId="{43B52DD7-D501-413A-BEE5-B9D28490DDAF}" srcOrd="2" destOrd="0" parTransId="{B7277FF9-45D5-4E37-AE7E-B4679A73A9B3}" sibTransId="{D0E2A1AA-DCB2-463B-B08F-C05A998ACCB9}"/>
    <dgm:cxn modelId="{EAEF75F3-AB74-40ED-831D-4C875D702710}" type="presOf" srcId="{43B52DD7-D501-413A-BEE5-B9D28490DDAF}" destId="{3EEABE92-544D-43BA-A0CF-0546761E9BBE}" srcOrd="0" destOrd="0" presId="urn:microsoft.com/office/officeart/2005/8/layout/hChevron3"/>
    <dgm:cxn modelId="{F7AB537A-84C9-45C6-AEEC-22E281327311}" srcId="{5FA1A339-A486-4949-BF21-72817EED343F}" destId="{6F8E039C-92CA-40BE-B560-F7FD9BD81D06}" srcOrd="1" destOrd="0" parTransId="{5C39AA50-FA0C-4C08-B7F8-9E3CB0F014EA}" sibTransId="{36F19189-BDB0-4846-BE9C-1A37BBB38E7D}"/>
    <dgm:cxn modelId="{85B578C4-CFBE-42A4-A970-90EE182EA504}" type="presOf" srcId="{5FA1A339-A486-4949-BF21-72817EED343F}" destId="{E960E907-8392-4C15-AEC0-C457D8D8F39E}" srcOrd="0" destOrd="0" presId="urn:microsoft.com/office/officeart/2005/8/layout/hChevron3"/>
    <dgm:cxn modelId="{1CEEDE6A-5E77-4DFB-BE75-A15A78410234}" type="presOf" srcId="{6F8E039C-92CA-40BE-B560-F7FD9BD81D06}" destId="{46AA31F5-2BDA-4BD3-BC90-33B7EF9FEAE7}" srcOrd="0" destOrd="0" presId="urn:microsoft.com/office/officeart/2005/8/layout/hChevron3"/>
    <dgm:cxn modelId="{7A3ECA05-B9D6-4CDC-9675-F26CCBADFEE2}" type="presOf" srcId="{1D3DF708-D0E2-404E-93B9-423997318DA2}" destId="{075B95CF-A57A-4519-8962-3632298F355A}" srcOrd="0" destOrd="0" presId="urn:microsoft.com/office/officeart/2005/8/layout/hChevron3"/>
    <dgm:cxn modelId="{2373424F-718C-481C-9974-1F281FDFB9CF}" type="presParOf" srcId="{E960E907-8392-4C15-AEC0-C457D8D8F39E}" destId="{075B95CF-A57A-4519-8962-3632298F355A}" srcOrd="0" destOrd="0" presId="urn:microsoft.com/office/officeart/2005/8/layout/hChevron3"/>
    <dgm:cxn modelId="{50A8D3FC-0C7F-446D-A8AD-B170FFE9FC84}" type="presParOf" srcId="{E960E907-8392-4C15-AEC0-C457D8D8F39E}" destId="{79B1F0C1-58A9-45B0-90DF-AC10D66DF43A}" srcOrd="1" destOrd="0" presId="urn:microsoft.com/office/officeart/2005/8/layout/hChevron3"/>
    <dgm:cxn modelId="{48F21FE2-7D96-4D3D-8E26-B291D50B9436}" type="presParOf" srcId="{E960E907-8392-4C15-AEC0-C457D8D8F39E}" destId="{46AA31F5-2BDA-4BD3-BC90-33B7EF9FEAE7}" srcOrd="2" destOrd="0" presId="urn:microsoft.com/office/officeart/2005/8/layout/hChevron3"/>
    <dgm:cxn modelId="{E3AB80A9-A6DC-4872-BCC2-9E03DDFAC522}" type="presParOf" srcId="{E960E907-8392-4C15-AEC0-C457D8D8F39E}" destId="{D86F78DB-4D7D-4DFC-99E8-D1F0F2104EA5}" srcOrd="3" destOrd="0" presId="urn:microsoft.com/office/officeart/2005/8/layout/hChevron3"/>
    <dgm:cxn modelId="{FED067B3-E52C-4C59-B874-1B96FD2E5E88}" type="presParOf" srcId="{E960E907-8392-4C15-AEC0-C457D8D8F39E}" destId="{3EEABE92-544D-43BA-A0CF-0546761E9BB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A1A339-A486-4949-BF21-72817EED343F}" type="doc">
      <dgm:prSet loTypeId="urn:microsoft.com/office/officeart/2005/8/layout/hChevron3" loCatId="process" qsTypeId="urn:microsoft.com/office/officeart/2005/8/quickstyle/3d1" qsCatId="3D" csTypeId="urn:microsoft.com/office/officeart/2005/8/colors/colorful5" csCatId="colorful" phldr="1"/>
      <dgm:spPr/>
    </dgm:pt>
    <dgm:pt modelId="{1D3DF708-D0E2-404E-93B9-423997318DA2}">
      <dgm:prSet phldrT="[Tekst]"/>
      <dgm:spPr/>
      <dgm:t>
        <a:bodyPr/>
        <a:lstStyle/>
        <a:p>
          <a:r>
            <a:rPr lang="da-DK" smtClean="0"/>
            <a:t>DB</a:t>
          </a:r>
          <a:endParaRPr lang="da-DK"/>
        </a:p>
      </dgm:t>
    </dgm:pt>
    <dgm:pt modelId="{A83D2677-2F6D-48E1-A774-E8C4C14DFF50}" type="parTrans" cxnId="{4787E1A8-8A2B-4498-9CDC-FAFDD91CDF3B}">
      <dgm:prSet/>
      <dgm:spPr/>
      <dgm:t>
        <a:bodyPr/>
        <a:lstStyle/>
        <a:p>
          <a:endParaRPr lang="da-DK"/>
        </a:p>
      </dgm:t>
    </dgm:pt>
    <dgm:pt modelId="{0A22318C-8A35-44A1-9093-DCECE0AFDAB9}" type="sibTrans" cxnId="{4787E1A8-8A2B-4498-9CDC-FAFDD91CDF3B}">
      <dgm:prSet/>
      <dgm:spPr/>
      <dgm:t>
        <a:bodyPr/>
        <a:lstStyle/>
        <a:p>
          <a:endParaRPr lang="da-DK"/>
        </a:p>
      </dgm:t>
    </dgm:pt>
    <dgm:pt modelId="{6F8E039C-92CA-40BE-B560-F7FD9BD81D06}">
      <dgm:prSet phldrT="[Tekst]"/>
      <dgm:spPr/>
      <dgm:t>
        <a:bodyPr/>
        <a:lstStyle/>
        <a:p>
          <a:r>
            <a:rPr lang="da-DK" i="1" smtClean="0">
              <a:solidFill>
                <a:srgbClr val="FFFF00"/>
              </a:solidFill>
            </a:rPr>
            <a:t>Convert</a:t>
          </a:r>
          <a:endParaRPr lang="da-DK" i="1">
            <a:solidFill>
              <a:srgbClr val="FFFF00"/>
            </a:solidFill>
          </a:endParaRPr>
        </a:p>
      </dgm:t>
    </dgm:pt>
    <dgm:pt modelId="{5C39AA50-FA0C-4C08-B7F8-9E3CB0F014EA}" type="parTrans" cxnId="{F7AB537A-84C9-45C6-AEEC-22E281327311}">
      <dgm:prSet/>
      <dgm:spPr/>
      <dgm:t>
        <a:bodyPr/>
        <a:lstStyle/>
        <a:p>
          <a:endParaRPr lang="da-DK"/>
        </a:p>
      </dgm:t>
    </dgm:pt>
    <dgm:pt modelId="{36F19189-BDB0-4846-BE9C-1A37BBB38E7D}" type="sibTrans" cxnId="{F7AB537A-84C9-45C6-AEEC-22E281327311}">
      <dgm:prSet/>
      <dgm:spPr/>
      <dgm:t>
        <a:bodyPr/>
        <a:lstStyle/>
        <a:p>
          <a:endParaRPr lang="da-DK"/>
        </a:p>
      </dgm:t>
    </dgm:pt>
    <dgm:pt modelId="{43B52DD7-D501-413A-BEE5-B9D28490DDAF}">
      <dgm:prSet phldrT="[Tekst]"/>
      <dgm:spPr/>
      <dgm:t>
        <a:bodyPr/>
        <a:lstStyle/>
        <a:p>
          <a:r>
            <a:rPr lang="da-DK" smtClean="0"/>
            <a:t>JSON</a:t>
          </a:r>
          <a:endParaRPr lang="da-DK"/>
        </a:p>
      </dgm:t>
    </dgm:pt>
    <dgm:pt modelId="{B7277FF9-45D5-4E37-AE7E-B4679A73A9B3}" type="parTrans" cxnId="{2C7B31F9-6109-48ED-96CF-5B41FC7E42D8}">
      <dgm:prSet/>
      <dgm:spPr/>
      <dgm:t>
        <a:bodyPr/>
        <a:lstStyle/>
        <a:p>
          <a:endParaRPr lang="da-DK"/>
        </a:p>
      </dgm:t>
    </dgm:pt>
    <dgm:pt modelId="{D0E2A1AA-DCB2-463B-B08F-C05A998ACCB9}" type="sibTrans" cxnId="{2C7B31F9-6109-48ED-96CF-5B41FC7E42D8}">
      <dgm:prSet/>
      <dgm:spPr/>
      <dgm:t>
        <a:bodyPr/>
        <a:lstStyle/>
        <a:p>
          <a:endParaRPr lang="da-DK"/>
        </a:p>
      </dgm:t>
    </dgm:pt>
    <dgm:pt modelId="{E960E907-8392-4C15-AEC0-C457D8D8F39E}" type="pres">
      <dgm:prSet presAssocID="{5FA1A339-A486-4949-BF21-72817EED343F}" presName="Name0" presStyleCnt="0">
        <dgm:presLayoutVars>
          <dgm:dir/>
          <dgm:resizeHandles val="exact"/>
        </dgm:presLayoutVars>
      </dgm:prSet>
      <dgm:spPr/>
    </dgm:pt>
    <dgm:pt modelId="{075B95CF-A57A-4519-8962-3632298F355A}" type="pres">
      <dgm:prSet presAssocID="{1D3DF708-D0E2-404E-93B9-423997318DA2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79B1F0C1-58A9-45B0-90DF-AC10D66DF43A}" type="pres">
      <dgm:prSet presAssocID="{0A22318C-8A35-44A1-9093-DCECE0AFDAB9}" presName="parSpace" presStyleCnt="0"/>
      <dgm:spPr/>
    </dgm:pt>
    <dgm:pt modelId="{46AA31F5-2BDA-4BD3-BC90-33B7EF9FEAE7}" type="pres">
      <dgm:prSet presAssocID="{6F8E039C-92CA-40BE-B560-F7FD9BD81D06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D86F78DB-4D7D-4DFC-99E8-D1F0F2104EA5}" type="pres">
      <dgm:prSet presAssocID="{36F19189-BDB0-4846-BE9C-1A37BBB38E7D}" presName="parSpace" presStyleCnt="0"/>
      <dgm:spPr/>
    </dgm:pt>
    <dgm:pt modelId="{3EEABE92-544D-43BA-A0CF-0546761E9BBE}" type="pres">
      <dgm:prSet presAssocID="{43B52DD7-D501-413A-BEE5-B9D28490DDAF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4787E1A8-8A2B-4498-9CDC-FAFDD91CDF3B}" srcId="{5FA1A339-A486-4949-BF21-72817EED343F}" destId="{1D3DF708-D0E2-404E-93B9-423997318DA2}" srcOrd="0" destOrd="0" parTransId="{A83D2677-2F6D-48E1-A774-E8C4C14DFF50}" sibTransId="{0A22318C-8A35-44A1-9093-DCECE0AFDAB9}"/>
    <dgm:cxn modelId="{2C7B31F9-6109-48ED-96CF-5B41FC7E42D8}" srcId="{5FA1A339-A486-4949-BF21-72817EED343F}" destId="{43B52DD7-D501-413A-BEE5-B9D28490DDAF}" srcOrd="2" destOrd="0" parTransId="{B7277FF9-45D5-4E37-AE7E-B4679A73A9B3}" sibTransId="{D0E2A1AA-DCB2-463B-B08F-C05A998ACCB9}"/>
    <dgm:cxn modelId="{EAEF75F3-AB74-40ED-831D-4C875D702710}" type="presOf" srcId="{43B52DD7-D501-413A-BEE5-B9D28490DDAF}" destId="{3EEABE92-544D-43BA-A0CF-0546761E9BBE}" srcOrd="0" destOrd="0" presId="urn:microsoft.com/office/officeart/2005/8/layout/hChevron3"/>
    <dgm:cxn modelId="{F7AB537A-84C9-45C6-AEEC-22E281327311}" srcId="{5FA1A339-A486-4949-BF21-72817EED343F}" destId="{6F8E039C-92CA-40BE-B560-F7FD9BD81D06}" srcOrd="1" destOrd="0" parTransId="{5C39AA50-FA0C-4C08-B7F8-9E3CB0F014EA}" sibTransId="{36F19189-BDB0-4846-BE9C-1A37BBB38E7D}"/>
    <dgm:cxn modelId="{85B578C4-CFBE-42A4-A970-90EE182EA504}" type="presOf" srcId="{5FA1A339-A486-4949-BF21-72817EED343F}" destId="{E960E907-8392-4C15-AEC0-C457D8D8F39E}" srcOrd="0" destOrd="0" presId="urn:microsoft.com/office/officeart/2005/8/layout/hChevron3"/>
    <dgm:cxn modelId="{1CEEDE6A-5E77-4DFB-BE75-A15A78410234}" type="presOf" srcId="{6F8E039C-92CA-40BE-B560-F7FD9BD81D06}" destId="{46AA31F5-2BDA-4BD3-BC90-33B7EF9FEAE7}" srcOrd="0" destOrd="0" presId="urn:microsoft.com/office/officeart/2005/8/layout/hChevron3"/>
    <dgm:cxn modelId="{7A3ECA05-B9D6-4CDC-9675-F26CCBADFEE2}" type="presOf" srcId="{1D3DF708-D0E2-404E-93B9-423997318DA2}" destId="{075B95CF-A57A-4519-8962-3632298F355A}" srcOrd="0" destOrd="0" presId="urn:microsoft.com/office/officeart/2005/8/layout/hChevron3"/>
    <dgm:cxn modelId="{2373424F-718C-481C-9974-1F281FDFB9CF}" type="presParOf" srcId="{E960E907-8392-4C15-AEC0-C457D8D8F39E}" destId="{075B95CF-A57A-4519-8962-3632298F355A}" srcOrd="0" destOrd="0" presId="urn:microsoft.com/office/officeart/2005/8/layout/hChevron3"/>
    <dgm:cxn modelId="{50A8D3FC-0C7F-446D-A8AD-B170FFE9FC84}" type="presParOf" srcId="{E960E907-8392-4C15-AEC0-C457D8D8F39E}" destId="{79B1F0C1-58A9-45B0-90DF-AC10D66DF43A}" srcOrd="1" destOrd="0" presId="urn:microsoft.com/office/officeart/2005/8/layout/hChevron3"/>
    <dgm:cxn modelId="{48F21FE2-7D96-4D3D-8E26-B291D50B9436}" type="presParOf" srcId="{E960E907-8392-4C15-AEC0-C457D8D8F39E}" destId="{46AA31F5-2BDA-4BD3-BC90-33B7EF9FEAE7}" srcOrd="2" destOrd="0" presId="urn:microsoft.com/office/officeart/2005/8/layout/hChevron3"/>
    <dgm:cxn modelId="{E3AB80A9-A6DC-4872-BCC2-9E03DDFAC522}" type="presParOf" srcId="{E960E907-8392-4C15-AEC0-C457D8D8F39E}" destId="{D86F78DB-4D7D-4DFC-99E8-D1F0F2104EA5}" srcOrd="3" destOrd="0" presId="urn:microsoft.com/office/officeart/2005/8/layout/hChevron3"/>
    <dgm:cxn modelId="{FED067B3-E52C-4C59-B874-1B96FD2E5E88}" type="presParOf" srcId="{E960E907-8392-4C15-AEC0-C457D8D8F39E}" destId="{3EEABE92-544D-43BA-A0CF-0546761E9BB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B95CF-A57A-4519-8962-3632298F355A}">
      <dsp:nvSpPr>
        <dsp:cNvPr id="0" name=""/>
        <dsp:cNvSpPr/>
      </dsp:nvSpPr>
      <dsp:spPr>
        <a:xfrm>
          <a:off x="5255" y="2386531"/>
          <a:ext cx="4595722" cy="1838289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5374" tIns="162687" rIns="81344" bIns="162687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6100" kern="1200" smtClean="0"/>
            <a:t>DB</a:t>
          </a:r>
          <a:endParaRPr lang="da-DK" sz="6100" kern="1200"/>
        </a:p>
      </dsp:txBody>
      <dsp:txXfrm>
        <a:off x="5255" y="2386531"/>
        <a:ext cx="4136150" cy="1838289"/>
      </dsp:txXfrm>
    </dsp:sp>
    <dsp:sp modelId="{46AA31F5-2BDA-4BD3-BC90-33B7EF9FEAE7}">
      <dsp:nvSpPr>
        <dsp:cNvPr id="0" name=""/>
        <dsp:cNvSpPr/>
      </dsp:nvSpPr>
      <dsp:spPr>
        <a:xfrm>
          <a:off x="3681833" y="2386531"/>
          <a:ext cx="4595722" cy="1838289"/>
        </a:xfrm>
        <a:prstGeom prst="chevron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031" tIns="162687" rIns="81344" bIns="162687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6100" i="1" kern="1200" smtClean="0">
              <a:solidFill>
                <a:srgbClr val="FFFF00"/>
              </a:solidFill>
            </a:rPr>
            <a:t>Convert</a:t>
          </a:r>
          <a:endParaRPr lang="da-DK" sz="6100" i="1" kern="1200">
            <a:solidFill>
              <a:srgbClr val="FFFF00"/>
            </a:solidFill>
          </a:endParaRPr>
        </a:p>
      </dsp:txBody>
      <dsp:txXfrm>
        <a:off x="4600978" y="2386531"/>
        <a:ext cx="2757433" cy="1838289"/>
      </dsp:txXfrm>
    </dsp:sp>
    <dsp:sp modelId="{3EEABE92-544D-43BA-A0CF-0546761E9BBE}">
      <dsp:nvSpPr>
        <dsp:cNvPr id="0" name=""/>
        <dsp:cNvSpPr/>
      </dsp:nvSpPr>
      <dsp:spPr>
        <a:xfrm>
          <a:off x="7358411" y="2386531"/>
          <a:ext cx="4595722" cy="1838289"/>
        </a:xfrm>
        <a:prstGeom prst="chevron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031" tIns="162687" rIns="81344" bIns="162687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6100" kern="1200" smtClean="0"/>
            <a:t>XML</a:t>
          </a:r>
          <a:endParaRPr lang="da-DK" sz="6100" kern="1200"/>
        </a:p>
      </dsp:txBody>
      <dsp:txXfrm>
        <a:off x="8277556" y="2386531"/>
        <a:ext cx="2757433" cy="1838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B95CF-A57A-4519-8962-3632298F355A}">
      <dsp:nvSpPr>
        <dsp:cNvPr id="0" name=""/>
        <dsp:cNvSpPr/>
      </dsp:nvSpPr>
      <dsp:spPr>
        <a:xfrm>
          <a:off x="5255" y="2386531"/>
          <a:ext cx="4595722" cy="1838289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5374" tIns="162687" rIns="81344" bIns="162687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6100" kern="1200" smtClean="0"/>
            <a:t>DB</a:t>
          </a:r>
          <a:endParaRPr lang="da-DK" sz="6100" kern="1200"/>
        </a:p>
      </dsp:txBody>
      <dsp:txXfrm>
        <a:off x="5255" y="2386531"/>
        <a:ext cx="4136150" cy="1838289"/>
      </dsp:txXfrm>
    </dsp:sp>
    <dsp:sp modelId="{46AA31F5-2BDA-4BD3-BC90-33B7EF9FEAE7}">
      <dsp:nvSpPr>
        <dsp:cNvPr id="0" name=""/>
        <dsp:cNvSpPr/>
      </dsp:nvSpPr>
      <dsp:spPr>
        <a:xfrm>
          <a:off x="3681833" y="2386531"/>
          <a:ext cx="4595722" cy="1838289"/>
        </a:xfrm>
        <a:prstGeom prst="chevron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031" tIns="162687" rIns="81344" bIns="162687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6100" i="1" kern="1200" smtClean="0">
              <a:solidFill>
                <a:srgbClr val="FFFF00"/>
              </a:solidFill>
            </a:rPr>
            <a:t>Convert</a:t>
          </a:r>
          <a:endParaRPr lang="da-DK" sz="6100" i="1" kern="1200">
            <a:solidFill>
              <a:srgbClr val="FFFF00"/>
            </a:solidFill>
          </a:endParaRPr>
        </a:p>
      </dsp:txBody>
      <dsp:txXfrm>
        <a:off x="4600978" y="2386531"/>
        <a:ext cx="2757433" cy="1838289"/>
      </dsp:txXfrm>
    </dsp:sp>
    <dsp:sp modelId="{3EEABE92-544D-43BA-A0CF-0546761E9BBE}">
      <dsp:nvSpPr>
        <dsp:cNvPr id="0" name=""/>
        <dsp:cNvSpPr/>
      </dsp:nvSpPr>
      <dsp:spPr>
        <a:xfrm>
          <a:off x="7358411" y="2386531"/>
          <a:ext cx="4595722" cy="1838289"/>
        </a:xfrm>
        <a:prstGeom prst="chevron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031" tIns="162687" rIns="81344" bIns="162687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6100" kern="1200" smtClean="0"/>
            <a:t>JSON</a:t>
          </a:r>
          <a:endParaRPr lang="da-DK" sz="6100" kern="1200"/>
        </a:p>
      </dsp:txBody>
      <dsp:txXfrm>
        <a:off x="8277556" y="2386531"/>
        <a:ext cx="2757433" cy="1838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>
            <a:normAutofit/>
          </a:bodyPr>
          <a:lstStyle/>
          <a:p>
            <a:r>
              <a:rPr lang="en-US" sz="14400" b="1" smtClean="0"/>
              <a:t>SOLID</a:t>
            </a:r>
            <a:r>
              <a:rPr lang="da-DK" sz="1800" smtClean="0"/>
              <a:t/>
            </a:r>
            <a:br>
              <a:rPr lang="da-DK" sz="1800" smtClean="0"/>
            </a:br>
            <a:r>
              <a:rPr lang="en-US" sz="4800" smtClean="0"/>
              <a:t>Design Principles</a:t>
            </a:r>
            <a:br>
              <a:rPr lang="en-US" sz="4800" smtClean="0"/>
            </a:br>
            <a:r>
              <a:rPr lang="en-US" sz="4800" smtClean="0"/>
              <a:t/>
            </a:r>
            <a:br>
              <a:rPr lang="en-US" sz="4800" smtClean="0"/>
            </a:br>
            <a:r>
              <a:rPr lang="en-US" sz="3200" i="1" smtClean="0"/>
              <a:t>Per Storgård Laursen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to convert to XML format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ConvertData(conn, </a:t>
            </a:r>
            <a:r>
              <a:rPr lang="en-US" sz="2400" b="1" smtClean="0">
                <a:latin typeface="Consolas" panose="020B0609020204030204" pitchFamily="49" charset="0"/>
              </a:rPr>
              <a:t>query, 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new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RecToXMLConverter</a:t>
            </a:r>
            <a:r>
              <a:rPr lang="da-DK" sz="2400" b="1" smtClean="0">
                <a:latin typeface="Consolas" panose="020B0609020204030204" pitchFamily="49" charset="0"/>
              </a:rPr>
              <a:t>()</a:t>
            </a:r>
            <a:r>
              <a:rPr lang="en-US" sz="2400" b="1" smtClean="0">
                <a:latin typeface="Consolas" panose="020B0609020204030204" pitchFamily="49" charset="0"/>
              </a:rPr>
              <a:t>, 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new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FileWriter</a:t>
            </a:r>
            <a:r>
              <a:rPr lang="da-DK" sz="2400" b="1" smtClean="0">
                <a:latin typeface="Consolas" panose="020B0609020204030204" pitchFamily="49" charset="0"/>
              </a:rPr>
              <a:t>(), </a:t>
            </a:r>
            <a:r>
              <a:rPr lang="en-US" sz="2400" b="1" smtClean="0">
                <a:latin typeface="Consolas" panose="020B0609020204030204" pitchFamily="49" charset="0"/>
              </a:rPr>
              <a:t>fileTarget);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to convert to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JSON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format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ConvertData(conn, </a:t>
            </a:r>
            <a:r>
              <a:rPr lang="en-US" sz="2400" b="1">
                <a:latin typeface="Consolas" panose="020B0609020204030204" pitchFamily="49" charset="0"/>
              </a:rPr>
              <a:t>query, </a:t>
            </a:r>
          </a:p>
          <a:p>
            <a:r>
              <a:rPr lang="en-US" sz="2400" b="1">
                <a:latin typeface="Consolas" panose="020B0609020204030204" pitchFamily="49" charset="0"/>
              </a:rPr>
              <a:t>   new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RecToJSONConverter</a:t>
            </a:r>
            <a:r>
              <a:rPr lang="da-DK" sz="2400" b="1">
                <a:latin typeface="Consolas" panose="020B0609020204030204" pitchFamily="49" charset="0"/>
              </a:rPr>
              <a:t>()</a:t>
            </a:r>
            <a:r>
              <a:rPr lang="en-US" sz="2400" b="1">
                <a:latin typeface="Consolas" panose="020B0609020204030204" pitchFamily="49" charset="0"/>
              </a:rPr>
              <a:t>, </a:t>
            </a:r>
          </a:p>
          <a:p>
            <a:r>
              <a:rPr lang="en-US" sz="2400" b="1">
                <a:latin typeface="Consolas" panose="020B0609020204030204" pitchFamily="49" charset="0"/>
              </a:rPr>
              <a:t>   new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FileWriter</a:t>
            </a:r>
            <a:r>
              <a:rPr lang="da-DK" sz="2400" b="1">
                <a:latin typeface="Consolas" panose="020B0609020204030204" pitchFamily="49" charset="0"/>
              </a:rPr>
              <a:t>(), </a:t>
            </a:r>
            <a:r>
              <a:rPr lang="en-US" sz="2400" b="1">
                <a:latin typeface="Consolas" panose="020B0609020204030204" pitchFamily="49" charset="0"/>
              </a:rPr>
              <a:t>fileTarget);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37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>
                <a:solidFill>
                  <a:srgbClr val="FF0000"/>
                </a:solidFill>
              </a:rPr>
              <a:t>L</a:t>
            </a:r>
            <a:r>
              <a:rPr lang="da-DK" b="1" smtClean="0"/>
              <a:t>iskov Substitution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006389" cy="4351338"/>
          </a:xfrm>
        </p:spPr>
        <p:txBody>
          <a:bodyPr/>
          <a:lstStyle/>
          <a:p>
            <a:r>
              <a:rPr lang="da-DK" sz="3200" smtClean="0"/>
              <a:t>Principle relating to how to create inheritance hierarchies</a:t>
            </a:r>
          </a:p>
          <a:p>
            <a:r>
              <a:rPr lang="da-DK" sz="3200" smtClean="0"/>
              <a:t>Ensures that a client can use subclasses of provided classes without changing the expected behavior</a:t>
            </a:r>
          </a:p>
          <a:p>
            <a:r>
              <a:rPr lang="da-DK" sz="3200" smtClean="0"/>
              <a:t>Maybe another time… </a:t>
            </a:r>
            <a:r>
              <a:rPr lang="da-DK" sz="3200" smtClean="0">
                <a:sym typeface="Wingdings" panose="05000000000000000000" pitchFamily="2" charset="2"/>
              </a:rPr>
              <a:t></a:t>
            </a:r>
            <a:endParaRPr lang="da-DK" sz="3200"/>
          </a:p>
        </p:txBody>
      </p:sp>
      <p:pic>
        <p:nvPicPr>
          <p:cNvPr id="5122" name="Picture 2" descr="Billedresultat for detou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358" y="2083037"/>
            <a:ext cx="3336424" cy="319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0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I</a:t>
            </a:r>
            <a:r>
              <a:rPr lang="da-DK" b="1" smtClean="0"/>
              <a:t>nterface Segregation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92289" cy="4351338"/>
          </a:xfrm>
        </p:spPr>
        <p:txBody>
          <a:bodyPr/>
          <a:lstStyle/>
          <a:p>
            <a:r>
              <a:rPr lang="da-DK" sz="3200" b="1" smtClean="0"/>
              <a:t>Interfaces</a:t>
            </a:r>
            <a:r>
              <a:rPr lang="da-DK" sz="3200" smtClean="0"/>
              <a:t>: abstract definitions of behavior</a:t>
            </a:r>
          </a:p>
          <a:p>
            <a:r>
              <a:rPr lang="da-DK" sz="3200" smtClean="0"/>
              <a:t>Clients should ”see” objects through interfaces</a:t>
            </a:r>
          </a:p>
          <a:p>
            <a:r>
              <a:rPr lang="da-DK" sz="3200" smtClean="0"/>
              <a:t>Smaller interfaces =&gt; </a:t>
            </a:r>
            <a:r>
              <a:rPr lang="da-DK" sz="3200" b="1" smtClean="0"/>
              <a:t>less dependency </a:t>
            </a:r>
            <a:r>
              <a:rPr lang="da-DK" sz="3200" smtClean="0"/>
              <a:t>between clients and objects</a:t>
            </a:r>
          </a:p>
          <a:p>
            <a:r>
              <a:rPr lang="da-DK" sz="3200" b="1" smtClean="0"/>
              <a:t>One</a:t>
            </a:r>
            <a:r>
              <a:rPr lang="da-DK" sz="3200" smtClean="0"/>
              <a:t> object may implement </a:t>
            </a:r>
            <a:r>
              <a:rPr lang="da-DK" sz="3200" b="1" smtClean="0"/>
              <a:t>many</a:t>
            </a:r>
            <a:r>
              <a:rPr lang="da-DK" sz="3200" smtClean="0"/>
              <a:t> interfaces</a:t>
            </a:r>
          </a:p>
          <a:p>
            <a:r>
              <a:rPr lang="da-DK" sz="3200" smtClean="0"/>
              <a:t>Keep interfaces </a:t>
            </a:r>
            <a:r>
              <a:rPr lang="da-DK" sz="3200" b="1" smtClean="0"/>
              <a:t>small</a:t>
            </a:r>
            <a:r>
              <a:rPr lang="da-DK" sz="3200" smtClean="0"/>
              <a:t> and </a:t>
            </a:r>
            <a:r>
              <a:rPr lang="da-DK" sz="3200" b="1" smtClean="0"/>
              <a:t>focused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404593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  <p:cxnSp>
        <p:nvCxnSpPr>
          <p:cNvPr id="6" name="Vinklet forbindelse 2"/>
          <p:cNvCxnSpPr>
            <a:stCxn id="4" idx="3"/>
            <a:endCxn id="8" idx="1"/>
          </p:cNvCxnSpPr>
          <p:nvPr/>
        </p:nvCxnSpPr>
        <p:spPr>
          <a:xfrm>
            <a:off x="2871294" y="3401404"/>
            <a:ext cx="5560058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 smtClean="0">
                <a:latin typeface="Consolas" panose="020B0609020204030204" pitchFamily="49" charset="0"/>
              </a:rPr>
              <a:t> _abc;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Client(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 </a:t>
            </a:r>
            <a:r>
              <a:rPr lang="da-DK" sz="2400" b="1" smtClean="0">
                <a:latin typeface="Consolas" panose="020B0609020204030204" pitchFamily="49" charset="0"/>
              </a:rPr>
              <a:t>abc)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_abc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 smtClean="0">
                <a:latin typeface="Consolas" panose="020B0609020204030204" pitchFamily="49" charset="0"/>
              </a:rPr>
              <a:t>abc;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Use _abc for something (only involving ”b” part)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718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  <p:cxnSp>
        <p:nvCxnSpPr>
          <p:cNvPr id="6" name="Vinklet forbindelse 2"/>
          <p:cNvCxnSpPr>
            <a:stCxn id="4" idx="3"/>
            <a:endCxn id="8" idx="1"/>
          </p:cNvCxnSpPr>
          <p:nvPr/>
        </p:nvCxnSpPr>
        <p:spPr>
          <a:xfrm>
            <a:off x="2871294" y="3401404"/>
            <a:ext cx="5560058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5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  <p:cxnSp>
        <p:nvCxnSpPr>
          <p:cNvPr id="6" name="Vinklet forbindelse 2"/>
          <p:cNvCxnSpPr>
            <a:stCxn id="4" idx="3"/>
            <a:endCxn id="9" idx="1"/>
          </p:cNvCxnSpPr>
          <p:nvPr/>
        </p:nvCxnSpPr>
        <p:spPr>
          <a:xfrm>
            <a:off x="2871294" y="3401404"/>
            <a:ext cx="2632373" cy="95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5503667" y="1172030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InterfaceA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5503667" y="2702019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5503667" y="4212908"/>
            <a:ext cx="2812158" cy="141786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InterfaceC</a:t>
            </a:r>
          </a:p>
        </p:txBody>
      </p:sp>
    </p:spTree>
    <p:extLst>
      <p:ext uri="{BB962C8B-B14F-4D97-AF65-F5344CB8AC3E}">
        <p14:creationId xmlns:p14="http://schemas.microsoft.com/office/powerpoint/2010/main" val="219456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400" b="1" smtClean="0">
                <a:latin typeface="Consolas" panose="020B0609020204030204" pitchFamily="49" charset="0"/>
              </a:rPr>
              <a:t> _b;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Client(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b)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_b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 smtClean="0">
                <a:latin typeface="Consolas" panose="020B0609020204030204" pitchFamily="49" charset="0"/>
              </a:rPr>
              <a:t>b;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Use _b for something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6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  <p:cxnSp>
        <p:nvCxnSpPr>
          <p:cNvPr id="6" name="Vinklet forbindelse 2"/>
          <p:cNvCxnSpPr>
            <a:stCxn id="4" idx="3"/>
            <a:endCxn id="9" idx="1"/>
          </p:cNvCxnSpPr>
          <p:nvPr/>
        </p:nvCxnSpPr>
        <p:spPr>
          <a:xfrm>
            <a:off x="2871294" y="3401404"/>
            <a:ext cx="2632373" cy="95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5503667" y="1172030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InterfaceA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5503667" y="2702019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5503667" y="4212908"/>
            <a:ext cx="2812158" cy="141786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InterfaceC</a:t>
            </a:r>
          </a:p>
        </p:txBody>
      </p:sp>
    </p:spTree>
    <p:extLst>
      <p:ext uri="{BB962C8B-B14F-4D97-AF65-F5344CB8AC3E}">
        <p14:creationId xmlns:p14="http://schemas.microsoft.com/office/powerpoint/2010/main" val="23572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2702019"/>
            <a:ext cx="3347074" cy="14178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ClassB</a:t>
            </a:r>
          </a:p>
        </p:txBody>
      </p:sp>
      <p:cxnSp>
        <p:nvCxnSpPr>
          <p:cNvPr id="6" name="Vinklet forbindelse 2"/>
          <p:cNvCxnSpPr>
            <a:stCxn id="4" idx="3"/>
            <a:endCxn id="9" idx="1"/>
          </p:cNvCxnSpPr>
          <p:nvPr/>
        </p:nvCxnSpPr>
        <p:spPr>
          <a:xfrm>
            <a:off x="2871294" y="3401404"/>
            <a:ext cx="2632373" cy="95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5503667" y="1172030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InterfaceA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5503667" y="2702019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5503667" y="4212908"/>
            <a:ext cx="2812158" cy="141786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InterfaceC</a:t>
            </a:r>
          </a:p>
        </p:txBody>
      </p:sp>
    </p:spTree>
    <p:extLst>
      <p:ext uri="{BB962C8B-B14F-4D97-AF65-F5344CB8AC3E}">
        <p14:creationId xmlns:p14="http://schemas.microsoft.com/office/powerpoint/2010/main" val="2899748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481264"/>
            <a:ext cx="11534274" cy="6154152"/>
          </a:xfrm>
        </p:spPr>
        <p:txBody>
          <a:bodyPr anchor="t">
            <a:normAutofit/>
          </a:bodyPr>
          <a:lstStyle/>
          <a:p>
            <a:pPr algn="l"/>
            <a:r>
              <a:rPr lang="en-US" sz="7200" b="1" smtClean="0">
                <a:solidFill>
                  <a:srgbClr val="FF0000"/>
                </a:solidFill>
              </a:rPr>
              <a:t>S</a:t>
            </a:r>
            <a:r>
              <a:rPr lang="en-US" sz="7200" b="1" smtClean="0"/>
              <a:t>ingle responsibility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O</a:t>
            </a:r>
            <a:r>
              <a:rPr lang="en-US" sz="7200" b="1" smtClean="0"/>
              <a:t>pen/Closed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L</a:t>
            </a:r>
            <a:r>
              <a:rPr lang="en-US" sz="7200" b="1" smtClean="0"/>
              <a:t>iskov Substitution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I</a:t>
            </a:r>
            <a:r>
              <a:rPr lang="en-US" sz="7200" b="1" smtClean="0"/>
              <a:t>nterface Segregation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D</a:t>
            </a:r>
            <a:r>
              <a:rPr lang="en-US" sz="7200" b="1" smtClean="0"/>
              <a:t>edendency Injection</a:t>
            </a:r>
            <a:endParaRPr lang="da-DK" sz="7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2702019"/>
            <a:ext cx="3347074" cy="14178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ClassB</a:t>
            </a:r>
          </a:p>
        </p:txBody>
      </p:sp>
      <p:cxnSp>
        <p:nvCxnSpPr>
          <p:cNvPr id="6" name="Vinklet forbindelse 2"/>
          <p:cNvCxnSpPr>
            <a:stCxn id="4" idx="3"/>
            <a:endCxn id="9" idx="1"/>
          </p:cNvCxnSpPr>
          <p:nvPr/>
        </p:nvCxnSpPr>
        <p:spPr>
          <a:xfrm>
            <a:off x="2871294" y="3401404"/>
            <a:ext cx="2632373" cy="95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5503667" y="2702019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</a:p>
        </p:txBody>
      </p:sp>
    </p:spTree>
    <p:extLst>
      <p:ext uri="{BB962C8B-B14F-4D97-AF65-F5344CB8AC3E}">
        <p14:creationId xmlns:p14="http://schemas.microsoft.com/office/powerpoint/2010/main" val="1124386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D</a:t>
            </a:r>
            <a:r>
              <a:rPr lang="da-DK" b="1" smtClean="0"/>
              <a:t>ependency Injection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92289" cy="4351338"/>
          </a:xfrm>
        </p:spPr>
        <p:txBody>
          <a:bodyPr/>
          <a:lstStyle/>
          <a:p>
            <a:r>
              <a:rPr lang="da-DK" sz="3200" smtClean="0"/>
              <a:t>A class should </a:t>
            </a:r>
            <a:r>
              <a:rPr lang="da-DK" sz="3200" u="sng" smtClean="0"/>
              <a:t>not</a:t>
            </a:r>
            <a:r>
              <a:rPr lang="da-DK" sz="3200" smtClean="0"/>
              <a:t> itself establish (too) tight dependencies to other classes</a:t>
            </a:r>
          </a:p>
          <a:p>
            <a:r>
              <a:rPr lang="da-DK" sz="3200" smtClean="0"/>
              <a:t>Dependencies should be </a:t>
            </a:r>
            <a:r>
              <a:rPr lang="da-DK" sz="3200" b="1" smtClean="0"/>
              <a:t>injected</a:t>
            </a:r>
            <a:r>
              <a:rPr lang="da-DK" sz="3200" smtClean="0"/>
              <a:t> by a third party, by means of </a:t>
            </a:r>
            <a:r>
              <a:rPr lang="da-DK" sz="3200" b="1" smtClean="0"/>
              <a:t>interfaces</a:t>
            </a:r>
          </a:p>
          <a:p>
            <a:r>
              <a:rPr lang="da-DK" sz="3200" smtClean="0"/>
              <a:t>Can also be applied at lower </a:t>
            </a:r>
            <a:r>
              <a:rPr lang="da-DK" sz="3200" smtClean="0"/>
              <a:t>levels</a:t>
            </a:r>
          </a:p>
          <a:p>
            <a:r>
              <a:rPr lang="da-DK" sz="3200" smtClean="0"/>
              <a:t>Look for places in code where </a:t>
            </a:r>
            <a:r>
              <a:rPr lang="da-DK" sz="3200" b="1" smtClean="0"/>
              <a:t>variation</a:t>
            </a:r>
            <a:r>
              <a:rPr lang="da-DK" sz="3200" smtClean="0"/>
              <a:t> can occur, and turn them into </a:t>
            </a:r>
            <a:r>
              <a:rPr lang="da-DK" sz="3200" b="1" smtClean="0"/>
              <a:t>extension points</a:t>
            </a:r>
          </a:p>
          <a:p>
            <a:r>
              <a:rPr lang="da-DK" sz="3200" smtClean="0"/>
              <a:t>Apply </a:t>
            </a:r>
            <a:r>
              <a:rPr lang="da-DK" sz="3200" b="1" smtClean="0"/>
              <a:t>when relevant</a:t>
            </a:r>
            <a:r>
              <a:rPr lang="da-DK" sz="3200" smtClean="0"/>
              <a:t>!</a:t>
            </a:r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361522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2881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029673" y="3416968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3712615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 smtClean="0">
                <a:latin typeface="Consolas" panose="020B0609020204030204" pitchFamily="49" charset="0"/>
              </a:rPr>
              <a:t> _abc;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Client()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_abc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Use _abc for something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47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 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 something with client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15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5591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611452" y="3416968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2032191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44167 -0.001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 smtClean="0">
                <a:latin typeface="Consolas" panose="020B0609020204030204" pitchFamily="49" charset="0"/>
              </a:rPr>
              <a:t> _abc;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Client()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_abc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Use _abc for something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269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 smtClean="0">
                <a:latin typeface="Consolas" panose="020B0609020204030204" pitchFamily="49" charset="0"/>
              </a:rPr>
              <a:t> _abc;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Client(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 </a:t>
            </a:r>
            <a:r>
              <a:rPr lang="da-DK" sz="2400" b="1" smtClean="0">
                <a:latin typeface="Consolas" panose="020B0609020204030204" pitchFamily="49" charset="0"/>
              </a:rPr>
              <a:t>abc)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_abc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 smtClean="0">
                <a:latin typeface="Consolas" panose="020B0609020204030204" pitchFamily="49" charset="0"/>
              </a:rPr>
              <a:t>abc;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Use _abc for something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137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S</a:t>
            </a:r>
            <a:r>
              <a:rPr lang="da-DK" b="1" smtClean="0"/>
              <a:t>ingle Responsibility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344653" cy="4351338"/>
          </a:xfrm>
        </p:spPr>
        <p:txBody>
          <a:bodyPr/>
          <a:lstStyle/>
          <a:p>
            <a:r>
              <a:rPr lang="da-DK" sz="3200" smtClean="0"/>
              <a:t>Classes should only have </a:t>
            </a:r>
            <a:r>
              <a:rPr lang="da-DK" sz="3200" b="1" smtClean="0"/>
              <a:t>one</a:t>
            </a:r>
            <a:r>
              <a:rPr lang="da-DK" sz="3200" smtClean="0"/>
              <a:t> main responsibility</a:t>
            </a:r>
          </a:p>
          <a:p>
            <a:r>
              <a:rPr lang="da-DK" sz="3200" smtClean="0"/>
              <a:t>=&gt; classes should only have one reason to change</a:t>
            </a:r>
          </a:p>
          <a:p>
            <a:r>
              <a:rPr lang="da-DK" sz="3200" smtClean="0"/>
              <a:t>Keep classes small, focused and abstract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33589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800" b="1">
                <a:latin typeface="Consolas" panose="020B0609020204030204" pitchFamily="49" charset="0"/>
              </a:rPr>
              <a:t> abc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800" b="1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>
                <a:latin typeface="Consolas" panose="020B0609020204030204" pitchFamily="49" charset="0"/>
              </a:rPr>
              <a:t> 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da-DK" sz="2800" b="1">
                <a:latin typeface="Consolas" panose="020B0609020204030204" pitchFamily="49" charset="0"/>
              </a:rPr>
              <a:t>abc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 something with client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97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611452" y="3416968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13505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611452" y="3416968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000" smtClean="0"/>
              <a:t>ClassABCv2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1611452" y="1552308"/>
            <a:ext cx="3347074" cy="112495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000" smtClean="0"/>
              <a:t>ClassABC</a:t>
            </a:r>
          </a:p>
        </p:txBody>
      </p:sp>
      <p:cxnSp>
        <p:nvCxnSpPr>
          <p:cNvPr id="7" name="Vinklet forbindelse 2"/>
          <p:cNvCxnSpPr>
            <a:stCxn id="5" idx="0"/>
            <a:endCxn id="6" idx="2"/>
          </p:cNvCxnSpPr>
          <p:nvPr/>
        </p:nvCxnSpPr>
        <p:spPr>
          <a:xfrm flipV="1">
            <a:off x="3284989" y="2677259"/>
            <a:ext cx="0" cy="73970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305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ClassABCv2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abcv2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ClassABCv2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>
                <a:latin typeface="Consolas" panose="020B0609020204030204" pitchFamily="49" charset="0"/>
              </a:rPr>
              <a:t> 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>
                <a:latin typeface="Consolas" panose="020B0609020204030204" pitchFamily="49" charset="0"/>
              </a:rPr>
              <a:t>(abcv2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 something with client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0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692135" y="4573415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000" smtClean="0"/>
              <a:t>ClassABCv2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1692135" y="2708755"/>
            <a:ext cx="3347074" cy="112495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000" smtClean="0"/>
              <a:t>ClassABC</a:t>
            </a:r>
          </a:p>
        </p:txBody>
      </p:sp>
      <p:cxnSp>
        <p:nvCxnSpPr>
          <p:cNvPr id="7" name="Vinklet forbindelse 2"/>
          <p:cNvCxnSpPr>
            <a:stCxn id="5" idx="0"/>
            <a:endCxn id="6" idx="2"/>
          </p:cNvCxnSpPr>
          <p:nvPr/>
        </p:nvCxnSpPr>
        <p:spPr>
          <a:xfrm flipV="1">
            <a:off x="3365672" y="3833706"/>
            <a:ext cx="0" cy="73970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1692135" y="849556"/>
            <a:ext cx="3347074" cy="111949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InterfaceB</a:t>
            </a:r>
          </a:p>
        </p:txBody>
      </p:sp>
      <p:cxnSp>
        <p:nvCxnSpPr>
          <p:cNvPr id="9" name="Vinklet forbindelse 2"/>
          <p:cNvCxnSpPr>
            <a:endCxn id="8" idx="2"/>
          </p:cNvCxnSpPr>
          <p:nvPr/>
        </p:nvCxnSpPr>
        <p:spPr>
          <a:xfrm flipV="1">
            <a:off x="3365672" y="1969046"/>
            <a:ext cx="0" cy="73970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06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 smtClean="0">
                <a:latin typeface="Consolas" panose="020B0609020204030204" pitchFamily="49" charset="0"/>
              </a:rPr>
              <a:t> _abc;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Client(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 </a:t>
            </a:r>
            <a:r>
              <a:rPr lang="da-DK" sz="2400" b="1" smtClean="0">
                <a:latin typeface="Consolas" panose="020B0609020204030204" pitchFamily="49" charset="0"/>
              </a:rPr>
              <a:t>abc)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_abc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 smtClean="0">
                <a:latin typeface="Consolas" panose="020B0609020204030204" pitchFamily="49" charset="0"/>
              </a:rPr>
              <a:t>abc;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Use _abc for something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793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400" b="1" smtClean="0">
                <a:latin typeface="Consolas" panose="020B0609020204030204" pitchFamily="49" charset="0"/>
              </a:rPr>
              <a:t> _b;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Client(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b)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_b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 smtClean="0">
                <a:latin typeface="Consolas" panose="020B0609020204030204" pitchFamily="49" charset="0"/>
              </a:rPr>
              <a:t>b;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Use _b for something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6825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800" b="1" smtClean="0">
                <a:latin typeface="Consolas" panose="020B0609020204030204" pitchFamily="49" charset="0"/>
              </a:rPr>
              <a:t> b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Whatever implements IB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>
                <a:latin typeface="Consolas" panose="020B0609020204030204" pitchFamily="49" charset="0"/>
              </a:rPr>
              <a:t> 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(b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 something with client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5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217920" y="514637"/>
            <a:ext cx="5403506" cy="5320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69931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217920" y="514637"/>
            <a:ext cx="5403506" cy="5320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46136" y="3613900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2383101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>
                <a:latin typeface="Consolas" panose="020B0609020204030204" pitchFamily="49" charset="0"/>
              </a:rPr>
              <a:t>ConvertData()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{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Read data from database</a:t>
            </a:r>
          </a:p>
          <a:p>
            <a:r>
              <a:rPr lang="en-US" sz="1200" b="1" smtClean="0">
                <a:latin typeface="Consolas" panose="020B0609020204030204" pitchFamily="49" charset="0"/>
              </a:rPr>
              <a:t>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200" b="1" smtClean="0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query = </a:t>
            </a:r>
            <a:r>
              <a:rPr lang="en-US" sz="1200" b="1">
                <a:solidFill>
                  <a:srgbClr val="C00000"/>
                </a:solidFill>
                <a:latin typeface="Consolas" panose="020B0609020204030204" pitchFamily="49" charset="0"/>
              </a:rPr>
              <a:t>"SELECT * FROM </a:t>
            </a:r>
            <a:r>
              <a:rPr lang="en-US" sz="1200" b="1" smtClean="0">
                <a:solidFill>
                  <a:srgbClr val="C00000"/>
                </a:solidFill>
                <a:latin typeface="Consolas" panose="020B0609020204030204" pitchFamily="49" charset="0"/>
              </a:rPr>
              <a:t>CAR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200" b="1" smtClean="0">
                <a:latin typeface="Consolas" panose="020B0609020204030204" pitchFamily="49" charset="0"/>
              </a:rPr>
              <a:t>;</a:t>
            </a:r>
            <a:endParaRPr lang="en-US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DBConn</a:t>
            </a:r>
            <a:r>
              <a:rPr lang="da-DK" sz="1200" b="1" smtClean="0">
                <a:latin typeface="Consolas" panose="020B0609020204030204" pitchFamily="49" charset="0"/>
              </a:rPr>
              <a:t> conn </a:t>
            </a:r>
            <a:r>
              <a:rPr lang="da-DK" sz="1200" b="1">
                <a:latin typeface="Consolas" panose="020B0609020204030204" pitchFamily="49" charset="0"/>
              </a:rPr>
              <a:t>=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DBConn</a:t>
            </a:r>
            <a:r>
              <a:rPr lang="da-DK" sz="1200" b="1">
                <a:latin typeface="Consolas" panose="020B0609020204030204" pitchFamily="49" charset="0"/>
              </a:rPr>
              <a:t>.Connect(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"..."</a:t>
            </a:r>
            <a:r>
              <a:rPr lang="da-DK" sz="1200" b="1">
                <a:latin typeface="Consolas" panose="020B0609020204030204" pitchFamily="49" charset="0"/>
              </a:rPr>
              <a:t>);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RecordSet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records = </a:t>
            </a:r>
            <a:r>
              <a:rPr lang="da-DK" sz="1200" b="1" smtClean="0">
                <a:latin typeface="Consolas" panose="020B0609020204030204" pitchFamily="49" charset="0"/>
              </a:rPr>
              <a:t>conn.ExecuteQuery(query</a:t>
            </a:r>
            <a:r>
              <a:rPr lang="da-DK" sz="1200" b="1">
                <a:latin typeface="Consolas" panose="020B0609020204030204" pitchFamily="49" charset="0"/>
              </a:rPr>
              <a:t>);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en-US" sz="1200" b="1" smtClean="0">
                <a:latin typeface="Consolas" panose="020B0609020204030204" pitchFamily="49" charset="0"/>
              </a:rPr>
              <a:t>  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Convert data from RecordSet to XML</a:t>
            </a:r>
          </a:p>
          <a:p>
            <a:r>
              <a:rPr lang="en-US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string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XMLData = </a:t>
            </a:r>
            <a:r>
              <a:rPr lang="da-DK" sz="1200" b="1" smtClean="0">
                <a:solidFill>
                  <a:srgbClr val="C00000"/>
                </a:solidFill>
                <a:latin typeface="Consolas" panose="020B0609020204030204" pitchFamily="49" charset="0"/>
              </a:rPr>
              <a:t>""</a:t>
            </a:r>
            <a:r>
              <a:rPr lang="da-DK" sz="1200" b="1" smtClean="0">
                <a:latin typeface="Consolas" panose="020B0609020204030204" pitchFamily="49" charset="0"/>
              </a:rPr>
              <a:t>;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en-US" sz="1200" b="1" smtClean="0">
                <a:latin typeface="Consolas" panose="020B0609020204030204" pitchFamily="49" charset="0"/>
              </a:rPr>
              <a:t>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1200" b="1" smtClean="0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(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1200" b="1">
                <a:latin typeface="Consolas" panose="020B0609020204030204" pitchFamily="49" charset="0"/>
              </a:rPr>
              <a:t> rec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200" b="1">
                <a:latin typeface="Consolas" panose="020B0609020204030204" pitchFamily="49" charset="0"/>
              </a:rPr>
              <a:t> records)</a:t>
            </a:r>
          </a:p>
          <a:p>
            <a:r>
              <a:rPr lang="da-DK" sz="1200" b="1">
                <a:latin typeface="Consolas" panose="020B0609020204030204" pitchFamily="49" charset="0"/>
              </a:rPr>
              <a:t>   </a:t>
            </a:r>
            <a:r>
              <a:rPr lang="da-DK" sz="1200" b="1" smtClean="0">
                <a:latin typeface="Consolas" panose="020B0609020204030204" pitchFamily="49" charset="0"/>
              </a:rPr>
              <a:t>{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   </a:t>
            </a:r>
            <a:r>
              <a:rPr lang="en-US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licensePlate = rec.GetFieldAsString(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"LicensePlate"</a:t>
            </a:r>
            <a:r>
              <a:rPr lang="da-DK" sz="1200" b="1">
                <a:latin typeface="Consolas" panose="020B0609020204030204" pitchFamily="49" charset="0"/>
              </a:rPr>
              <a:t>);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price = rec.GetFieldAsInt(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"Price</a:t>
            </a:r>
            <a:r>
              <a:rPr lang="da-DK" sz="12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200" b="1" smtClean="0">
                <a:latin typeface="Consolas" panose="020B0609020204030204" pitchFamily="49" charset="0"/>
              </a:rPr>
              <a:t>);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XMLelemStart = 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"&lt;Car&gt;\n"</a:t>
            </a:r>
            <a:r>
              <a:rPr lang="da-DK" sz="1200" b="1">
                <a:latin typeface="Consolas" panose="020B0609020204030204" pitchFamily="49" charset="0"/>
              </a:rPr>
              <a:t>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XMLelemLp    = 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$"   &lt;Licenseplate&gt;{licensePlate}&lt;/Licenseplate&gt;\n"</a:t>
            </a:r>
            <a:r>
              <a:rPr lang="da-DK" sz="1200" b="1">
                <a:latin typeface="Consolas" panose="020B0609020204030204" pitchFamily="49" charset="0"/>
              </a:rPr>
              <a:t>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XMLelemPr    = 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$"   &lt;Licenseplate&gt;{price}&lt;/Licenseplate&gt;\n"</a:t>
            </a:r>
            <a:r>
              <a:rPr lang="da-DK" sz="1200" b="1">
                <a:latin typeface="Consolas" panose="020B0609020204030204" pitchFamily="49" charset="0"/>
              </a:rPr>
              <a:t>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XMLelemEnd   = 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"&lt;/Car&gt;\n"</a:t>
            </a:r>
            <a:r>
              <a:rPr lang="da-DK" sz="1200" b="1">
                <a:latin typeface="Consolas" panose="020B0609020204030204" pitchFamily="49" charset="0"/>
              </a:rPr>
              <a:t>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XMLData </a:t>
            </a:r>
            <a:r>
              <a:rPr lang="da-DK" sz="1200" b="1">
                <a:latin typeface="Consolas" panose="020B0609020204030204" pitchFamily="49" charset="0"/>
              </a:rPr>
              <a:t>+= XMLelemStart + XMLelemLp + XMLelemPr + XMLelemEnd;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}</a:t>
            </a:r>
            <a:endParaRPr lang="da-DK" sz="1200" b="1">
              <a:latin typeface="Consolas" panose="020B0609020204030204" pitchFamily="49" charset="0"/>
            </a:endParaRP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Write XML data to text file</a:t>
            </a:r>
          </a:p>
          <a:p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...and so on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}</a:t>
            </a:r>
            <a:endParaRPr lang="da-DK" sz="1200" b="1">
              <a:latin typeface="Consolas" panose="020B0609020204030204" pitchFamily="49" charset="0"/>
            </a:endParaRPr>
          </a:p>
          <a:p>
            <a:endParaRPr lang="da-DK" sz="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59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217920" y="514637"/>
            <a:ext cx="5403506" cy="5320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82430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217920" y="514637"/>
            <a:ext cx="5403506" cy="5320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317018" y="3626463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3740595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217920" y="514637"/>
            <a:ext cx="5403506" cy="5320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grpSp>
        <p:nvGrpSpPr>
          <p:cNvPr id="2" name="Gruppe 1"/>
          <p:cNvGrpSpPr/>
          <p:nvPr/>
        </p:nvGrpSpPr>
        <p:grpSpPr>
          <a:xfrm>
            <a:off x="841290" y="2255833"/>
            <a:ext cx="4298530" cy="2895452"/>
            <a:chOff x="841290" y="2255833"/>
            <a:chExt cx="4298530" cy="2895452"/>
          </a:xfrm>
        </p:grpSpPr>
        <p:sp>
          <p:nvSpPr>
            <p:cNvPr id="5" name="Afrundet rektangel 4"/>
            <p:cNvSpPr/>
            <p:nvPr/>
          </p:nvSpPr>
          <p:spPr>
            <a:xfrm>
              <a:off x="1317018" y="3626463"/>
              <a:ext cx="3347074" cy="1124951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a-DK" sz="4800" smtClean="0"/>
                <a:t>ClassABC</a:t>
              </a:r>
            </a:p>
          </p:txBody>
        </p:sp>
        <p:sp>
          <p:nvSpPr>
            <p:cNvPr id="6" name="Afrundet rektangel 5"/>
            <p:cNvSpPr/>
            <p:nvPr/>
          </p:nvSpPr>
          <p:spPr>
            <a:xfrm>
              <a:off x="841290" y="2255833"/>
              <a:ext cx="4298530" cy="2895452"/>
            </a:xfrm>
            <a:prstGeom prst="roundRect">
              <a:avLst/>
            </a:prstGeom>
            <a:solidFill>
              <a:srgbClr val="0070C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a-DK" sz="4800" smtClean="0">
                  <a:solidFill>
                    <a:srgbClr val="FFFF00"/>
                  </a:solidFill>
                </a:rPr>
                <a:t>InterfaceB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0148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48542 -0.0027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7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Dependency Injection – filtering values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398623" cy="4351338"/>
          </a:xfrm>
        </p:spPr>
        <p:txBody>
          <a:bodyPr/>
          <a:lstStyle/>
          <a:p>
            <a:r>
              <a:rPr lang="da-DK" sz="3200" smtClean="0"/>
              <a:t>Given a set of integer values, filter out those values for which a certain </a:t>
            </a:r>
            <a:r>
              <a:rPr lang="da-DK" sz="3200" b="1" smtClean="0"/>
              <a:t>condition</a:t>
            </a:r>
            <a:r>
              <a:rPr lang="da-DK" sz="3200" smtClean="0"/>
              <a:t> becomes true.</a:t>
            </a:r>
          </a:p>
          <a:p>
            <a:r>
              <a:rPr lang="da-DK" sz="3200" smtClean="0"/>
              <a:t>Condition example: </a:t>
            </a:r>
            <a:r>
              <a:rPr lang="da-DK" sz="3200" b="1" smtClean="0"/>
              <a:t>value is less than 12</a:t>
            </a:r>
            <a:r>
              <a:rPr lang="da-DK" sz="3200" smtClean="0"/>
              <a:t>.</a:t>
            </a:r>
          </a:p>
        </p:txBody>
      </p:sp>
      <p:sp>
        <p:nvSpPr>
          <p:cNvPr id="4" name="Rektangel 3"/>
          <p:cNvSpPr/>
          <p:nvPr/>
        </p:nvSpPr>
        <p:spPr>
          <a:xfrm>
            <a:off x="7694023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12</a:t>
            </a:r>
            <a:endParaRPr lang="da-DK" sz="2400"/>
          </a:p>
        </p:txBody>
      </p:sp>
      <p:sp>
        <p:nvSpPr>
          <p:cNvPr id="5" name="Rektangel 4"/>
          <p:cNvSpPr/>
          <p:nvPr/>
        </p:nvSpPr>
        <p:spPr>
          <a:xfrm>
            <a:off x="8242662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24</a:t>
            </a:r>
            <a:endParaRPr lang="da-DK" sz="2400"/>
          </a:p>
        </p:txBody>
      </p:sp>
      <p:sp>
        <p:nvSpPr>
          <p:cNvPr id="6" name="Rektangel 5"/>
          <p:cNvSpPr/>
          <p:nvPr/>
        </p:nvSpPr>
        <p:spPr>
          <a:xfrm>
            <a:off x="8791301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9</a:t>
            </a:r>
            <a:endParaRPr lang="da-DK" sz="2400"/>
          </a:p>
        </p:txBody>
      </p:sp>
      <p:sp>
        <p:nvSpPr>
          <p:cNvPr id="7" name="Rektangel 6"/>
          <p:cNvSpPr/>
          <p:nvPr/>
        </p:nvSpPr>
        <p:spPr>
          <a:xfrm>
            <a:off x="9339940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10</a:t>
            </a:r>
            <a:endParaRPr lang="da-DK" sz="2400"/>
          </a:p>
        </p:txBody>
      </p:sp>
      <p:sp>
        <p:nvSpPr>
          <p:cNvPr id="8" name="Rektangel 7"/>
          <p:cNvSpPr/>
          <p:nvPr/>
        </p:nvSpPr>
        <p:spPr>
          <a:xfrm>
            <a:off x="9888579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6</a:t>
            </a:r>
            <a:endParaRPr lang="da-DK" sz="2400"/>
          </a:p>
        </p:txBody>
      </p:sp>
      <p:sp>
        <p:nvSpPr>
          <p:cNvPr id="9" name="Rektangel 8"/>
          <p:cNvSpPr/>
          <p:nvPr/>
        </p:nvSpPr>
        <p:spPr>
          <a:xfrm>
            <a:off x="10437218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3</a:t>
            </a:r>
            <a:endParaRPr lang="da-DK" sz="2400"/>
          </a:p>
        </p:txBody>
      </p:sp>
      <p:sp>
        <p:nvSpPr>
          <p:cNvPr id="10" name="Rektangel 9"/>
          <p:cNvSpPr/>
          <p:nvPr/>
        </p:nvSpPr>
        <p:spPr>
          <a:xfrm>
            <a:off x="10985857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45</a:t>
            </a:r>
            <a:endParaRPr lang="da-DK" sz="2400"/>
          </a:p>
        </p:txBody>
      </p:sp>
      <p:sp>
        <p:nvSpPr>
          <p:cNvPr id="12" name="Nedadgående pil 11"/>
          <p:cNvSpPr/>
          <p:nvPr/>
        </p:nvSpPr>
        <p:spPr>
          <a:xfrm>
            <a:off x="7694023" y="3030582"/>
            <a:ext cx="3840473" cy="1657531"/>
          </a:xfrm>
          <a:prstGeom prst="downArrow">
            <a:avLst>
              <a:gd name="adj1" fmla="val 50000"/>
              <a:gd name="adj2" fmla="val 4230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&lt; 12</a:t>
            </a:r>
            <a:endParaRPr lang="da-DK" sz="4800"/>
          </a:p>
        </p:txBody>
      </p:sp>
      <p:sp>
        <p:nvSpPr>
          <p:cNvPr id="15" name="Rektangel 14"/>
          <p:cNvSpPr/>
          <p:nvPr/>
        </p:nvSpPr>
        <p:spPr>
          <a:xfrm>
            <a:off x="8516981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9</a:t>
            </a:r>
            <a:endParaRPr lang="da-DK" sz="2400"/>
          </a:p>
        </p:txBody>
      </p:sp>
      <p:sp>
        <p:nvSpPr>
          <p:cNvPr id="16" name="Rektangel 15"/>
          <p:cNvSpPr/>
          <p:nvPr/>
        </p:nvSpPr>
        <p:spPr>
          <a:xfrm>
            <a:off x="9065620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10</a:t>
            </a:r>
            <a:endParaRPr lang="da-DK" sz="2400"/>
          </a:p>
        </p:txBody>
      </p:sp>
      <p:sp>
        <p:nvSpPr>
          <p:cNvPr id="17" name="Rektangel 16"/>
          <p:cNvSpPr/>
          <p:nvPr/>
        </p:nvSpPr>
        <p:spPr>
          <a:xfrm>
            <a:off x="9614259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6</a:t>
            </a:r>
            <a:endParaRPr lang="da-DK" sz="2400"/>
          </a:p>
        </p:txBody>
      </p:sp>
      <p:sp>
        <p:nvSpPr>
          <p:cNvPr id="18" name="Rektangel 17"/>
          <p:cNvSpPr/>
          <p:nvPr/>
        </p:nvSpPr>
        <p:spPr>
          <a:xfrm>
            <a:off x="10162898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3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430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1.0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FilterValues()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values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{ </a:t>
            </a:r>
            <a:r>
              <a:rPr lang="en-US" sz="2000" b="1">
                <a:latin typeface="Consolas" panose="020B0609020204030204" pitchFamily="49" charset="0"/>
              </a:rPr>
              <a:t>12, 24, 9, 10, 6, 3, 45 };</a:t>
            </a: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4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1.0</a:t>
            </a: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 </a:t>
            </a:r>
            <a:r>
              <a:rPr lang="da-DK" sz="2800" b="1" smtClean="0">
                <a:latin typeface="Consolas" panose="020B0609020204030204" pitchFamily="49" charset="0"/>
              </a:rPr>
              <a:t>filteredValues;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FilterV10</a:t>
            </a:r>
            <a:r>
              <a:rPr lang="da-DK" sz="2800" b="1" smtClean="0">
                <a:latin typeface="Consolas" panose="020B0609020204030204" pitchFamily="49" charset="0"/>
              </a:rPr>
              <a:t> fv10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FilterV10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filteredValues = fv10.FilterValues();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30</a:t>
            </a:r>
            <a:endParaRPr lang="da-DK" sz="9600"/>
          </a:p>
        </p:txBody>
      </p:sp>
      <p:sp>
        <p:nvSpPr>
          <p:cNvPr id="5" name="Ellipse 4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25</a:t>
            </a:r>
            <a:endParaRPr lang="da-DK" sz="9600"/>
          </a:p>
        </p:txBody>
      </p:sp>
      <p:sp>
        <p:nvSpPr>
          <p:cNvPr id="6" name="Ellipse 5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20</a:t>
            </a:r>
            <a:endParaRPr lang="da-DK" sz="9600"/>
          </a:p>
        </p:txBody>
      </p:sp>
      <p:sp>
        <p:nvSpPr>
          <p:cNvPr id="7" name="Ellipse 6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15</a:t>
            </a:r>
            <a:endParaRPr lang="da-DK" sz="9600"/>
          </a:p>
        </p:txBody>
      </p:sp>
      <p:sp>
        <p:nvSpPr>
          <p:cNvPr id="8" name="Ellipse 7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10</a:t>
            </a:r>
            <a:endParaRPr lang="da-DK" sz="9600"/>
          </a:p>
        </p:txBody>
      </p:sp>
      <p:sp>
        <p:nvSpPr>
          <p:cNvPr id="9" name="Ellipse 8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5</a:t>
            </a:r>
            <a:endParaRPr lang="da-DK" sz="9600"/>
          </a:p>
        </p:txBody>
      </p:sp>
      <p:sp>
        <p:nvSpPr>
          <p:cNvPr id="3" name="Tekstfelt 2"/>
          <p:cNvSpPr txBox="1"/>
          <p:nvPr/>
        </p:nvSpPr>
        <p:spPr>
          <a:xfrm>
            <a:off x="962527" y="827578"/>
            <a:ext cx="5838324" cy="427809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1.0</a:t>
            </a:r>
          </a:p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 FilterValues()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values 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                </a:t>
            </a:r>
            <a:r>
              <a:rPr lang="en-US" sz="1600" b="1" smtClean="0">
                <a:latin typeface="Consolas" panose="020B0609020204030204" pitchFamily="49" charset="0"/>
              </a:rPr>
              <a:t>{ </a:t>
            </a:r>
            <a:r>
              <a:rPr lang="en-US" sz="1600" b="1">
                <a:latin typeface="Consolas" panose="020B0609020204030204" pitchFamily="49" charset="0"/>
              </a:rPr>
              <a:t>12, 24, 9, 10, 6, 3, 45 };</a:t>
            </a:r>
          </a:p>
          <a:p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 </a:t>
            </a:r>
            <a:r>
              <a:rPr lang="da-DK" sz="1600" b="1" smtClean="0">
                <a:latin typeface="Consolas" panose="020B0609020204030204" pitchFamily="49" charset="0"/>
              </a:rPr>
              <a:t>filteredValues </a:t>
            </a:r>
            <a:r>
              <a:rPr lang="da-DK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</a:t>
            </a:r>
            <a:r>
              <a:rPr lang="da-DK" sz="1600" b="1" smtClean="0">
                <a:latin typeface="Consolas" panose="020B0609020204030204" pitchFamily="49" charset="0"/>
              </a:rPr>
              <a:t>(); 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>
                <a:latin typeface="Consolas" panose="020B0609020204030204" pitchFamily="49" charset="0"/>
              </a:rPr>
              <a:t> value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6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1600" b="1">
                <a:latin typeface="Consolas" panose="020B0609020204030204" pitchFamily="49" charset="0"/>
              </a:rPr>
              <a:t>);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  <p:sp>
        <p:nvSpPr>
          <p:cNvPr id="4" name="Pladsholder til indhold 2"/>
          <p:cNvSpPr>
            <a:spLocks noGrp="1"/>
          </p:cNvSpPr>
          <p:nvPr>
            <p:ph idx="1"/>
          </p:nvPr>
        </p:nvSpPr>
        <p:spPr>
          <a:xfrm>
            <a:off x="6929438" y="827578"/>
            <a:ext cx="4972049" cy="4351338"/>
          </a:xfrm>
        </p:spPr>
        <p:txBody>
          <a:bodyPr/>
          <a:lstStyle/>
          <a:p>
            <a:r>
              <a:rPr lang="da-DK" sz="3200" smtClean="0"/>
              <a:t>What parts of this filtering process may </a:t>
            </a:r>
            <a:r>
              <a:rPr lang="da-DK" sz="3200" b="1" smtClean="0"/>
              <a:t>vary</a:t>
            </a:r>
            <a:r>
              <a:rPr lang="da-DK" sz="3200" smtClean="0"/>
              <a:t>?</a:t>
            </a:r>
          </a:p>
          <a:p>
            <a:r>
              <a:rPr lang="da-DK" sz="3200" smtClean="0"/>
              <a:t>How can we </a:t>
            </a:r>
            <a:r>
              <a:rPr lang="da-DK" sz="3200" b="1" smtClean="0"/>
              <a:t>manage</a:t>
            </a:r>
            <a:r>
              <a:rPr lang="da-DK" sz="3200" smtClean="0"/>
              <a:t> this variation?</a:t>
            </a:r>
            <a:endParaRPr lang="da-DK" sz="3200"/>
          </a:p>
        </p:txBody>
      </p:sp>
      <p:sp>
        <p:nvSpPr>
          <p:cNvPr id="10" name="Ellipse 9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9200" smtClean="0">
                <a:solidFill>
                  <a:srgbClr val="00B050"/>
                </a:solidFill>
              </a:rPr>
              <a:t>?</a:t>
            </a:r>
            <a:endParaRPr lang="da-DK" sz="192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90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1.0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FilterValues()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values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{ </a:t>
            </a:r>
            <a:r>
              <a:rPr lang="en-US" sz="2000" b="1">
                <a:latin typeface="Consolas" panose="020B0609020204030204" pitchFamily="49" charset="0"/>
              </a:rPr>
              <a:t>12, 24, 9, 10, 6, 3, 45 };</a:t>
            </a: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1306286" y="1724297"/>
            <a:ext cx="8725988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954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values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5107577" y="1136469"/>
            <a:ext cx="2664823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2011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2.0</a:t>
            </a: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 </a:t>
            </a:r>
            <a:r>
              <a:rPr lang="da-DK" sz="2800" b="1" smtClean="0">
                <a:latin typeface="Consolas" panose="020B0609020204030204" pitchFamily="49" charset="0"/>
              </a:rPr>
              <a:t>values =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</a:t>
            </a:r>
            <a:r>
              <a:rPr lang="en-US" sz="2800" b="1" smtClean="0">
                <a:latin typeface="Consolas" panose="020B0609020204030204" pitchFamily="49" charset="0"/>
              </a:rPr>
              <a:t>{…}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 filteredValues;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FilterV20</a:t>
            </a:r>
            <a:r>
              <a:rPr lang="da-DK" sz="2800" b="1" smtClean="0">
                <a:latin typeface="Consolas" panose="020B0609020204030204" pitchFamily="49" charset="0"/>
              </a:rPr>
              <a:t> fv20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FilterV20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filteredValues = fv20.FilterValues(values);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1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b="1" smtClean="0">
                <a:latin typeface="Consolas" panose="020B0609020204030204" pitchFamily="49" charset="0"/>
              </a:rPr>
              <a:t>ConvertData(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DBConn</a:t>
            </a:r>
            <a:r>
              <a:rPr lang="da-DK" b="1" smtClean="0">
                <a:latin typeface="Consolas" panose="020B0609020204030204" pitchFamily="49" charset="0"/>
              </a:rPr>
              <a:t> conn,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query, </a:t>
            </a:r>
          </a:p>
          <a:p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IXMLConverter</a:t>
            </a:r>
            <a:r>
              <a:rPr lang="da-DK" b="1" smtClean="0">
                <a:latin typeface="Consolas" panose="020B0609020204030204" pitchFamily="49" charset="0"/>
              </a:rPr>
              <a:t> xmlConv, 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IFileWriter</a:t>
            </a:r>
            <a:r>
              <a:rPr lang="da-DK" b="1" smtClean="0">
                <a:latin typeface="Consolas" panose="020B0609020204030204" pitchFamily="49" charset="0"/>
              </a:rPr>
              <a:t> fileWriter,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fileTarget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Read data from database</a:t>
            </a: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RecordSet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records = </a:t>
            </a:r>
            <a:r>
              <a:rPr lang="da-DK" b="1" smtClean="0">
                <a:latin typeface="Consolas" panose="020B0609020204030204" pitchFamily="49" charset="0"/>
              </a:rPr>
              <a:t>conn.ExecuteQuery(query</a:t>
            </a:r>
            <a:r>
              <a:rPr lang="da-DK" b="1">
                <a:latin typeface="Consolas" panose="020B0609020204030204" pitchFamily="49" charset="0"/>
              </a:rPr>
              <a:t>);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Convert data from RecordSet to XML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b="1" smtClean="0">
                <a:latin typeface="Consolas" panose="020B0609020204030204" pitchFamily="49" charset="0"/>
              </a:rPr>
              <a:t> xmlData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 smtClean="0">
                <a:latin typeface="Consolas" panose="020B0609020204030204" pitchFamily="49" charset="0"/>
              </a:rPr>
              <a:t>xmlConv.ConvertRecordSet(records);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Write XML data to text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fileWriter.Write(</a:t>
            </a:r>
            <a:r>
              <a:rPr lang="en-US" b="1" smtClean="0">
                <a:latin typeface="Consolas" panose="020B0609020204030204" pitchFamily="49" charset="0"/>
              </a:rPr>
              <a:t>fileTarget, xmlData</a:t>
            </a:r>
            <a:r>
              <a:rPr lang="da-DK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  <a:p>
            <a:endParaRPr lang="da-DK" sz="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73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values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2207623" y="2953468"/>
            <a:ext cx="1907177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907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bool</a:t>
            </a:r>
            <a:r>
              <a:rPr lang="en-US" sz="2800" b="1" smtClean="0">
                <a:latin typeface="Consolas" panose="020B0609020204030204" pitchFamily="49" charset="0"/>
              </a:rPr>
              <a:t> Condition(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value);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08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3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values,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en-US" sz="2000" b="1" smtClean="0">
                <a:latin typeface="Consolas" panose="020B0609020204030204" pitchFamily="49" charset="0"/>
              </a:rPr>
              <a:t> cond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(cond.Condition(value))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686675" y="1123407"/>
            <a:ext cx="2515416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2203268" y="2953468"/>
            <a:ext cx="3466012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46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ConditionLessThan12 </a:t>
            </a:r>
            <a:r>
              <a:rPr lang="da-DK" sz="2800" b="1">
                <a:latin typeface="Consolas" panose="020B0609020204030204" pitchFamily="49" charset="0"/>
              </a:rPr>
              <a:t>: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bool</a:t>
            </a:r>
            <a:r>
              <a:rPr lang="en-US" sz="2800" b="1" smtClean="0">
                <a:latin typeface="Consolas" panose="020B0609020204030204" pitchFamily="49" charset="0"/>
              </a:rPr>
              <a:t> Condition(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value)</a:t>
            </a: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{</a:t>
            </a: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800" b="1" smtClean="0">
                <a:latin typeface="Consolas" panose="020B0609020204030204" pitchFamily="49" charset="0"/>
              </a:rPr>
              <a:t> (value &lt; 12);</a:t>
            </a: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}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51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3.0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filteredValues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condInt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ConditionLessThan12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FilterV30</a:t>
            </a:r>
            <a:r>
              <a:rPr lang="da-DK" sz="2400" b="1" smtClean="0">
                <a:latin typeface="Consolas" panose="020B0609020204030204" pitchFamily="49" charset="0"/>
              </a:rPr>
              <a:t> fv30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FilterV30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 = fv30.FilterValues(values, </a:t>
            </a:r>
            <a:r>
              <a:rPr lang="da-DK" sz="2400" b="1">
                <a:latin typeface="Consolas" panose="020B0609020204030204" pitchFamily="49" charset="0"/>
              </a:rPr>
              <a:t>condInt);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83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3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values,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en-US" sz="2000" b="1" smtClean="0">
                <a:latin typeface="Consolas" panose="020B0609020204030204" pitchFamily="49" charset="0"/>
              </a:rPr>
              <a:t> cond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(cond.Condition(value))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2586446" y="1124668"/>
            <a:ext cx="783771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5769429" y="1124668"/>
            <a:ext cx="783771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23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bool</a:t>
            </a:r>
            <a:r>
              <a:rPr lang="en-US" sz="2800" b="1" smtClean="0">
                <a:latin typeface="Consolas" panose="020B0609020204030204" pitchFamily="49" charset="0"/>
              </a:rPr>
              <a:t> Condition(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value);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4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en-US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800" b="1" smtClean="0">
                <a:latin typeface="Consolas" panose="020B0609020204030204" pitchFamily="49" charset="0"/>
              </a:rPr>
              <a:t>&gt;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bool</a:t>
            </a:r>
            <a:r>
              <a:rPr lang="en-US" sz="2800" b="1" smtClean="0">
                <a:latin typeface="Consolas" panose="020B0609020204030204" pitchFamily="49" charset="0"/>
              </a:rPr>
              <a:t> Condition(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800" b="1" smtClean="0">
                <a:latin typeface="Consolas" panose="020B0609020204030204" pitchFamily="49" charset="0"/>
              </a:rPr>
              <a:t> value);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84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 FilterValues(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values,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cond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 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(cond.Condition(value))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9470571" y="1123407"/>
            <a:ext cx="61395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5408881" y="1123407"/>
            <a:ext cx="61395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477588" y="1123407"/>
            <a:ext cx="61395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66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70260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 </a:t>
            </a:r>
            <a:r>
              <a:rPr lang="da-DK" sz="2400" b="1">
                <a:latin typeface="Consolas" panose="020B0609020204030204" pitchFamily="49" charset="0"/>
              </a:rPr>
              <a:t>: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IConditionGeneric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smtClean="0">
                <a:latin typeface="Consolas" panose="020B0609020204030204" pitchFamily="49" charset="0"/>
              </a:rPr>
              <a:t>&gt;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bool</a:t>
            </a:r>
            <a:r>
              <a:rPr lang="en-US" sz="2400" b="1" smtClean="0">
                <a:latin typeface="Consolas" panose="020B0609020204030204" pitchFamily="49" charset="0"/>
              </a:rPr>
              <a:t> Condition(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smtClean="0">
                <a:latin typeface="Consolas" panose="020B0609020204030204" pitchFamily="49" charset="0"/>
              </a:rPr>
              <a:t> value)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smtClean="0">
                <a:latin typeface="Consolas" panose="020B0609020204030204" pitchFamily="49" charset="0"/>
              </a:rPr>
              <a:t> value.ToLower().Contains(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"s"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5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O</a:t>
            </a:r>
            <a:r>
              <a:rPr lang="da-DK" b="1" smtClean="0"/>
              <a:t>pen/Closed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62800" cy="4351338"/>
          </a:xfrm>
        </p:spPr>
        <p:txBody>
          <a:bodyPr/>
          <a:lstStyle/>
          <a:p>
            <a:r>
              <a:rPr lang="da-DK" sz="3200" smtClean="0"/>
              <a:t>Software entities should be </a:t>
            </a:r>
            <a:r>
              <a:rPr lang="da-DK" sz="3200" b="1" smtClean="0"/>
              <a:t>open</a:t>
            </a:r>
            <a:r>
              <a:rPr lang="da-DK" sz="3200" smtClean="0"/>
              <a:t> for </a:t>
            </a:r>
            <a:r>
              <a:rPr lang="da-DK" sz="3200" b="1" smtClean="0"/>
              <a:t>extension</a:t>
            </a:r>
            <a:r>
              <a:rPr lang="da-DK" sz="3200" smtClean="0"/>
              <a:t>, but </a:t>
            </a:r>
            <a:r>
              <a:rPr lang="da-DK" sz="3200" b="1" smtClean="0"/>
              <a:t>closed</a:t>
            </a:r>
            <a:r>
              <a:rPr lang="da-DK" sz="3200" smtClean="0"/>
              <a:t> for </a:t>
            </a:r>
            <a:r>
              <a:rPr lang="da-DK" sz="3200" b="1" smtClean="0"/>
              <a:t>modification</a:t>
            </a:r>
            <a:r>
              <a:rPr lang="da-DK" sz="3200" smtClean="0"/>
              <a:t>.</a:t>
            </a:r>
          </a:p>
          <a:p>
            <a:r>
              <a:rPr lang="da-DK" sz="3200" smtClean="0"/>
              <a:t>Open for extension: behavior can be extended with new behaviors</a:t>
            </a:r>
          </a:p>
          <a:p>
            <a:r>
              <a:rPr lang="da-DK" sz="3200" smtClean="0"/>
              <a:t>Closed for modification: Extension does </a:t>
            </a:r>
            <a:r>
              <a:rPr lang="da-DK" sz="3200" u="sng" smtClean="0"/>
              <a:t>not</a:t>
            </a:r>
            <a:r>
              <a:rPr lang="da-DK" sz="3200" smtClean="0"/>
              <a:t> require change in the source code for the entity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726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4.0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valuesStr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filteredValuesStr;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condStr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fv40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filteredValuesStr = fv40.FilterValues(valuesStr, </a:t>
            </a:r>
            <a:r>
              <a:rPr lang="da-DK" sz="2400" b="1">
                <a:latin typeface="Consolas" panose="020B0609020204030204" pitchFamily="49" charset="0"/>
              </a:rPr>
              <a:t>condStr);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75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 FilterValues(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values,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cond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 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(cond.Condition(value))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4855029" y="1137731"/>
            <a:ext cx="783771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812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5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.0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 FilterValues(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IEnumerable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</a:t>
            </a:r>
            <a:r>
              <a:rPr lang="en-US" b="1" smtClean="0">
                <a:latin typeface="Consolas" panose="020B0609020204030204" pitchFamily="49" charset="0"/>
              </a:rPr>
              <a:t> values,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</a:t>
            </a:r>
            <a:r>
              <a:rPr lang="en-US" b="1" smtClean="0">
                <a:latin typeface="Consolas" panose="020B0609020204030204" pitchFamily="49" charset="0"/>
              </a:rPr>
              <a:t> cond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 filteredValues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&gt;(); 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b="1" smtClean="0">
                <a:latin typeface="Consolas" panose="020B0609020204030204" pitchFamily="49" charset="0"/>
              </a:rPr>
              <a:t> 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value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b="1">
                <a:latin typeface="Consolas" panose="020B0609020204030204" pitchFamily="49" charset="0"/>
              </a:rPr>
              <a:t> values)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b="1" smtClean="0">
                <a:latin typeface="Consolas" panose="020B0609020204030204" pitchFamily="49" charset="0"/>
              </a:rPr>
              <a:t> (cond.Condition(value))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b="1">
                <a:latin typeface="Consolas" panose="020B0609020204030204" pitchFamily="49" charset="0"/>
              </a:rPr>
              <a:t>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4441371" y="1071155"/>
            <a:ext cx="158146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8753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4.0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valuesStr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filteredValuesStr;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condStr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fv40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filteredValuesStr = fv40.FilterValues(valuesStr, </a:t>
            </a:r>
            <a:r>
              <a:rPr lang="da-DK" sz="2400" b="1">
                <a:latin typeface="Consolas" panose="020B0609020204030204" pitchFamily="49" charset="0"/>
              </a:rPr>
              <a:t>condStr);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47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5.0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valuesStr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filteredValuesStr;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c</a:t>
            </a:r>
            <a:r>
              <a:rPr lang="da-DK" sz="2400" b="1" smtClean="0">
                <a:latin typeface="Consolas" panose="020B0609020204030204" pitchFamily="49" charset="0"/>
              </a:rPr>
              <a:t>ondStr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fv50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FilterV50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filteredValuesStr = </a:t>
            </a:r>
            <a:r>
              <a:rPr lang="da-DK" sz="2400" b="1" smtClean="0">
                <a:latin typeface="Consolas" panose="020B0609020204030204" pitchFamily="49" charset="0"/>
              </a:rPr>
              <a:t>fv50.FilterValues(valuesStr</a:t>
            </a:r>
            <a:r>
              <a:rPr lang="da-DK" sz="2400" b="1" smtClean="0">
                <a:latin typeface="Consolas" panose="020B0609020204030204" pitchFamily="49" charset="0"/>
              </a:rPr>
              <a:t>, </a:t>
            </a:r>
            <a:r>
              <a:rPr lang="da-DK" sz="2400" b="1">
                <a:latin typeface="Consolas" panose="020B0609020204030204" pitchFamily="49" charset="0"/>
              </a:rPr>
              <a:t>condStr);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78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b="1" smtClean="0">
                <a:latin typeface="Consolas" panose="020B0609020204030204" pitchFamily="49" charset="0"/>
              </a:rPr>
              <a:t>ConvertData(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DBConn</a:t>
            </a:r>
            <a:r>
              <a:rPr lang="da-DK" b="1" smtClean="0">
                <a:latin typeface="Consolas" panose="020B0609020204030204" pitchFamily="49" charset="0"/>
              </a:rPr>
              <a:t> conn,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query, </a:t>
            </a:r>
          </a:p>
          <a:p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IRecordToTextConverter</a:t>
            </a:r>
            <a:r>
              <a:rPr lang="da-DK" b="1" smtClean="0">
                <a:latin typeface="Consolas" panose="020B0609020204030204" pitchFamily="49" charset="0"/>
              </a:rPr>
              <a:t> conv, 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IFileWriter</a:t>
            </a:r>
            <a:r>
              <a:rPr lang="da-DK" b="1" smtClean="0">
                <a:latin typeface="Consolas" panose="020B0609020204030204" pitchFamily="49" charset="0"/>
              </a:rPr>
              <a:t> fileWriter,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fileTarget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Read data from database</a:t>
            </a: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RecordSet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records = </a:t>
            </a:r>
            <a:r>
              <a:rPr lang="da-DK" b="1" smtClean="0">
                <a:latin typeface="Consolas" panose="020B0609020204030204" pitchFamily="49" charset="0"/>
              </a:rPr>
              <a:t>conn.ExecuteQuery(query</a:t>
            </a:r>
            <a:r>
              <a:rPr lang="da-DK" b="1">
                <a:latin typeface="Consolas" panose="020B0609020204030204" pitchFamily="49" charset="0"/>
              </a:rPr>
              <a:t>);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Convert data from RecordSet to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text format</a:t>
            </a:r>
            <a:endParaRPr lang="en-US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b="1" smtClean="0">
                <a:latin typeface="Consolas" panose="020B0609020204030204" pitchFamily="49" charset="0"/>
              </a:rPr>
              <a:t> textData </a:t>
            </a:r>
            <a:r>
              <a:rPr lang="da-DK" b="1">
                <a:latin typeface="Consolas" panose="020B0609020204030204" pitchFamily="49" charset="0"/>
              </a:rPr>
              <a:t>= c</a:t>
            </a:r>
            <a:r>
              <a:rPr lang="da-DK" b="1" smtClean="0">
                <a:latin typeface="Consolas" panose="020B0609020204030204" pitchFamily="49" charset="0"/>
              </a:rPr>
              <a:t>onv.ConvertRecordSet(records);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Write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text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 to text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fileWriter.Write(</a:t>
            </a:r>
            <a:r>
              <a:rPr lang="en-US" b="1" smtClean="0">
                <a:latin typeface="Consolas" panose="020B0609020204030204" pitchFamily="49" charset="0"/>
              </a:rPr>
              <a:t>fileTarget, </a:t>
            </a:r>
            <a:r>
              <a:rPr lang="da-DK" b="1">
                <a:latin typeface="Consolas" panose="020B0609020204030204" pitchFamily="49" charset="0"/>
              </a:rPr>
              <a:t>textData</a:t>
            </a:r>
            <a:r>
              <a:rPr lang="da-DK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  <a:p>
            <a:endParaRPr lang="da-DK" sz="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11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65746724"/>
              </p:ext>
            </p:extLst>
          </p:nvPr>
        </p:nvGraphicFramePr>
        <p:xfrm>
          <a:off x="102268" y="144380"/>
          <a:ext cx="11959390" cy="661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8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47174682"/>
              </p:ext>
            </p:extLst>
          </p:nvPr>
        </p:nvGraphicFramePr>
        <p:xfrm>
          <a:off x="102268" y="144380"/>
          <a:ext cx="11959390" cy="661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5906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1809</Words>
  <Application>Microsoft Office PowerPoint</Application>
  <PresentationFormat>Widescreen</PresentationFormat>
  <Paragraphs>480</Paragraphs>
  <Slides>64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64</vt:i4>
      </vt:variant>
    </vt:vector>
  </HeadingPairs>
  <TitlesOfParts>
    <vt:vector size="70" baseType="lpstr">
      <vt:lpstr>Arial</vt:lpstr>
      <vt:lpstr>Calibri</vt:lpstr>
      <vt:lpstr>Calibri Light</vt:lpstr>
      <vt:lpstr>Consolas</vt:lpstr>
      <vt:lpstr>Wingdings</vt:lpstr>
      <vt:lpstr>Office-tema</vt:lpstr>
      <vt:lpstr>SOLID Design Principles  Per Storgård Laursen</vt:lpstr>
      <vt:lpstr>Single responsibility Open/Closed Liskov Substitution Interface Segregation Dedendency Injection</vt:lpstr>
      <vt:lpstr>Single Responsibility</vt:lpstr>
      <vt:lpstr>PowerPoint-præsentation</vt:lpstr>
      <vt:lpstr>PowerPoint-præsentation</vt:lpstr>
      <vt:lpstr>Open/Closed</vt:lpstr>
      <vt:lpstr>PowerPoint-præsentation</vt:lpstr>
      <vt:lpstr>PowerPoint-præsentation</vt:lpstr>
      <vt:lpstr>PowerPoint-præsentation</vt:lpstr>
      <vt:lpstr>PowerPoint-præsentation</vt:lpstr>
      <vt:lpstr>Liskov Substitution</vt:lpstr>
      <vt:lpstr>Interface Segregation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Dependency Injection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Dependency Injection – filtering values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195</cp:revision>
  <dcterms:created xsi:type="dcterms:W3CDTF">2017-09-05T14:00:27Z</dcterms:created>
  <dcterms:modified xsi:type="dcterms:W3CDTF">2018-04-15T16:30:31Z</dcterms:modified>
</cp:coreProperties>
</file>