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4" r:id="rId3"/>
    <p:sldId id="272" r:id="rId4"/>
    <p:sldId id="273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4" r:id="rId24"/>
    <p:sldId id="295" r:id="rId25"/>
    <p:sldId id="296" r:id="rId26"/>
    <p:sldId id="297" r:id="rId27"/>
    <p:sldId id="293" r:id="rId28"/>
    <p:sldId id="298" r:id="rId29"/>
    <p:sldId id="299" r:id="rId30"/>
    <p:sldId id="300" r:id="rId31"/>
    <p:sldId id="301" r:id="rId32"/>
    <p:sldId id="302" r:id="rId33"/>
    <p:sldId id="303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04" r:id="rId46"/>
    <p:sldId id="316" r:id="rId47"/>
    <p:sldId id="317" r:id="rId48"/>
    <p:sldId id="318" r:id="rId49"/>
    <p:sldId id="336" r:id="rId50"/>
    <p:sldId id="319" r:id="rId51"/>
    <p:sldId id="337" r:id="rId52"/>
    <p:sldId id="320" r:id="rId53"/>
    <p:sldId id="321" r:id="rId54"/>
    <p:sldId id="338" r:id="rId55"/>
    <p:sldId id="322" r:id="rId56"/>
    <p:sldId id="339" r:id="rId57"/>
    <p:sldId id="323" r:id="rId58"/>
    <p:sldId id="324" r:id="rId59"/>
    <p:sldId id="325" r:id="rId60"/>
    <p:sldId id="327" r:id="rId61"/>
    <p:sldId id="340" r:id="rId62"/>
    <p:sldId id="328" r:id="rId63"/>
    <p:sldId id="329" r:id="rId64"/>
    <p:sldId id="330" r:id="rId65"/>
    <p:sldId id="331" r:id="rId66"/>
    <p:sldId id="332" r:id="rId67"/>
    <p:sldId id="333" r:id="rId68"/>
    <p:sldId id="334" r:id="rId69"/>
    <p:sldId id="335" r:id="rId70"/>
    <p:sldId id="341" r:id="rId71"/>
    <p:sldId id="342" r:id="rId72"/>
    <p:sldId id="344" r:id="rId73"/>
    <p:sldId id="343" r:id="rId7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3691" y="171869"/>
            <a:ext cx="11913326" cy="4995694"/>
          </a:xfrm>
        </p:spPr>
        <p:txBody>
          <a:bodyPr>
            <a:normAutofit/>
          </a:bodyPr>
          <a:lstStyle/>
          <a:p>
            <a:r>
              <a:rPr lang="en-US" sz="7200" b="1"/>
              <a:t>Object-Oriented </a:t>
            </a:r>
            <a:r>
              <a:rPr lang="en-US" sz="7200" b="1" smtClean="0"/>
              <a:t>Programming</a:t>
            </a:r>
            <a:r>
              <a:rPr lang="da-DK" sz="1800" smtClean="0"/>
              <a:t/>
            </a:r>
            <a:br>
              <a:rPr lang="da-DK" sz="1800" smtClean="0"/>
            </a:br>
            <a:r>
              <a:rPr lang="da-DK" sz="4800"/>
              <a:t/>
            </a:r>
            <a:br>
              <a:rPr lang="da-DK" sz="4800"/>
            </a:br>
            <a:r>
              <a:rPr lang="en-US" sz="4800" smtClean="0"/>
              <a:t>Brush-up and C# syntax (focus on inheritance)</a:t>
            </a:r>
            <a:br>
              <a:rPr lang="en-US" sz="4800" smtClean="0"/>
            </a:br>
            <a:r>
              <a:rPr lang="en-US" sz="4800" smtClean="0"/>
              <a:t/>
            </a:r>
            <a:br>
              <a:rPr lang="en-US" sz="4800" smtClean="0"/>
            </a:br>
            <a:r>
              <a:rPr lang="en-US" sz="3200" i="1" smtClean="0"/>
              <a:t>Per Storgård Laursen</a:t>
            </a: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da-DK" sz="4800" b="1" smtClean="0">
                <a:latin typeface="Consolas" panose="020B0609020204030204" pitchFamily="49" charset="0"/>
              </a:rPr>
              <a:t> Price</a:t>
            </a:r>
          </a:p>
          <a:p>
            <a:r>
              <a:rPr lang="da-DK" sz="4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 </a:t>
            </a:r>
            <a:r>
              <a:rPr lang="da-DK" sz="4800" b="1" smtClean="0">
                <a:latin typeface="Consolas" panose="020B0609020204030204" pitchFamily="49" charset="0"/>
              </a:rPr>
              <a:t>   </a:t>
            </a:r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4800" b="1" smtClean="0">
                <a:latin typeface="Consolas" panose="020B0609020204030204" pitchFamily="49" charset="0"/>
              </a:rPr>
              <a:t>{ 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4800" b="1" smtClean="0">
                <a:latin typeface="Consolas" panose="020B0609020204030204" pitchFamily="49" charset="0"/>
              </a:rPr>
              <a:t> _price; }</a:t>
            </a:r>
          </a:p>
          <a:p>
            <a:r>
              <a:rPr lang="da-DK" sz="4800" b="1" smtClean="0">
                <a:latin typeface="Consolas" panose="020B0609020204030204" pitchFamily="49" charset="0"/>
              </a:rPr>
              <a:t>    </a:t>
            </a:r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set </a:t>
            </a:r>
            <a:r>
              <a:rPr lang="da-DK" sz="4800" b="1" smtClean="0">
                <a:latin typeface="Consolas" panose="020B0609020204030204" pitchFamily="49" charset="0"/>
              </a:rPr>
              <a:t>{ _price = 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4800" b="1" smtClean="0">
                <a:latin typeface="Consolas" panose="020B0609020204030204" pitchFamily="49" charset="0"/>
              </a:rPr>
              <a:t>; }</a:t>
            </a:r>
          </a:p>
          <a:p>
            <a:r>
              <a:rPr lang="da-DK" sz="48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884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1022015" y="674573"/>
            <a:ext cx="104855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da-DK" sz="3600" b="1" smtClean="0">
                <a:latin typeface="Consolas" panose="020B0609020204030204" pitchFamily="49" charset="0"/>
              </a:rPr>
              <a:t> Price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 </a:t>
            </a:r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3600" b="1" smtClean="0">
                <a:latin typeface="Consolas" panose="020B0609020204030204" pitchFamily="49" charset="0"/>
              </a:rPr>
              <a:t>{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3600" b="1" smtClean="0">
                <a:latin typeface="Consolas" panose="020B0609020204030204" pitchFamily="49" charset="0"/>
              </a:rPr>
              <a:t> _price; }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 …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}</a:t>
            </a:r>
          </a:p>
          <a:p>
            <a:endParaRPr lang="da-DK" sz="3600" b="1" smtClean="0">
              <a:latin typeface="Consolas" panose="020B0609020204030204" pitchFamily="49" charset="0"/>
            </a:endParaRP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3600" b="1">
                <a:latin typeface="Consolas" panose="020B0609020204030204" pitchFamily="49" charset="0"/>
              </a:rPr>
              <a:t> c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3600" b="1">
                <a:latin typeface="Consolas" panose="020B0609020204030204" pitchFamily="49" charset="0"/>
              </a:rPr>
              <a:t>(…);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>
                <a:latin typeface="Consolas" panose="020B0609020204030204" pitchFamily="49" charset="0"/>
              </a:rPr>
              <a:t>price = c.Price;</a:t>
            </a:r>
          </a:p>
          <a:p>
            <a:endParaRPr lang="da-DK" sz="3600" b="1" smtClean="0">
              <a:latin typeface="Consolas" panose="020B0609020204030204" pitchFamily="49" charset="0"/>
            </a:endParaRPr>
          </a:p>
        </p:txBody>
      </p:sp>
      <p:cxnSp>
        <p:nvCxnSpPr>
          <p:cNvPr id="4" name="Lige pilforbindelse 3"/>
          <p:cNvCxnSpPr/>
          <p:nvPr/>
        </p:nvCxnSpPr>
        <p:spPr>
          <a:xfrm flipH="1">
            <a:off x="8047166" y="2121702"/>
            <a:ext cx="1239253" cy="0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ge pilforbindelse 5"/>
          <p:cNvCxnSpPr/>
          <p:nvPr/>
        </p:nvCxnSpPr>
        <p:spPr>
          <a:xfrm flipH="1">
            <a:off x="6445272" y="4902155"/>
            <a:ext cx="1239253" cy="0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7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1022015" y="674573"/>
            <a:ext cx="104855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da-DK" sz="3600" b="1" smtClean="0">
                <a:latin typeface="Consolas" panose="020B0609020204030204" pitchFamily="49" charset="0"/>
              </a:rPr>
              <a:t> Price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    …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s</a:t>
            </a:r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et </a:t>
            </a:r>
            <a:r>
              <a:rPr lang="da-DK" sz="3600" b="1" smtClean="0">
                <a:latin typeface="Consolas" panose="020B0609020204030204" pitchFamily="49" charset="0"/>
              </a:rPr>
              <a:t>{ _price = </a:t>
            </a:r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3600" b="1" smtClean="0">
                <a:latin typeface="Consolas" panose="020B0609020204030204" pitchFamily="49" charset="0"/>
              </a:rPr>
              <a:t> ; }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}</a:t>
            </a:r>
          </a:p>
          <a:p>
            <a:endParaRPr lang="da-DK" sz="3600" b="1" smtClean="0">
              <a:latin typeface="Consolas" panose="020B0609020204030204" pitchFamily="49" charset="0"/>
            </a:endParaRP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3600" b="1">
                <a:latin typeface="Consolas" panose="020B0609020204030204" pitchFamily="49" charset="0"/>
              </a:rPr>
              <a:t> c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3600" b="1">
                <a:latin typeface="Consolas" panose="020B0609020204030204" pitchFamily="49" charset="0"/>
              </a:rPr>
              <a:t>(…);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c.Price = 85000;</a:t>
            </a:r>
            <a:endParaRPr lang="da-DK" sz="3600" b="1">
              <a:latin typeface="Consolas" panose="020B0609020204030204" pitchFamily="49" charset="0"/>
            </a:endParaRPr>
          </a:p>
          <a:p>
            <a:endParaRPr lang="da-DK" sz="3600" b="1" smtClean="0">
              <a:latin typeface="Consolas" panose="020B0609020204030204" pitchFamily="49" charset="0"/>
            </a:endParaRPr>
          </a:p>
        </p:txBody>
      </p:sp>
      <p:cxnSp>
        <p:nvCxnSpPr>
          <p:cNvPr id="4" name="Lige pilforbindelse 3"/>
          <p:cNvCxnSpPr/>
          <p:nvPr/>
        </p:nvCxnSpPr>
        <p:spPr>
          <a:xfrm flipH="1">
            <a:off x="8399380" y="2670342"/>
            <a:ext cx="1239253" cy="0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ge pilforbindelse 5"/>
          <p:cNvCxnSpPr/>
          <p:nvPr/>
        </p:nvCxnSpPr>
        <p:spPr>
          <a:xfrm flipH="1">
            <a:off x="6445272" y="4902155"/>
            <a:ext cx="1239253" cy="0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64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81273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b="1" smtClean="0">
                <a:latin typeface="Consolas" panose="020B0609020204030204" pitchFamily="49" charset="0"/>
              </a:rPr>
              <a:t>_licensePlate;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b="1" smtClean="0">
                <a:latin typeface="Consolas" panose="020B0609020204030204" pitchFamily="49" charset="0"/>
              </a:rPr>
              <a:t>_brand;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b="1" smtClean="0">
                <a:latin typeface="Consolas" panose="020B0609020204030204" pitchFamily="49" charset="0"/>
              </a:rPr>
              <a:t>_model;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b="1" smtClean="0">
                <a:latin typeface="Consolas" panose="020B0609020204030204" pitchFamily="49" charset="0"/>
              </a:rPr>
              <a:t>_price;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 Price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   </a:t>
            </a:r>
            <a:r>
              <a:rPr lang="da-DK" b="1" smtClean="0">
                <a:latin typeface="Consolas" panose="020B0609020204030204" pitchFamily="49" charset="0"/>
              </a:rPr>
              <a:t> 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b="1">
                <a:latin typeface="Consolas" panose="020B0609020204030204" pitchFamily="49" charset="0"/>
              </a:rPr>
              <a:t>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>
                <a:latin typeface="Consolas" panose="020B0609020204030204" pitchFamily="49" charset="0"/>
              </a:rPr>
              <a:t> _price; }</a:t>
            </a:r>
          </a:p>
          <a:p>
            <a:r>
              <a:rPr lang="da-DK" b="1">
                <a:latin typeface="Consolas" panose="020B0609020204030204" pitchFamily="49" charset="0"/>
              </a:rPr>
              <a:t>    </a:t>
            </a:r>
            <a:r>
              <a:rPr lang="da-DK" b="1" smtClean="0">
                <a:latin typeface="Consolas" panose="020B0609020204030204" pitchFamily="49" charset="0"/>
              </a:rPr>
              <a:t> 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set </a:t>
            </a:r>
            <a:r>
              <a:rPr lang="da-DK" b="1">
                <a:latin typeface="Consolas" panose="020B0609020204030204" pitchFamily="49" charset="0"/>
              </a:rPr>
              <a:t>{ _price =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b="1">
                <a:latin typeface="Consolas" panose="020B0609020204030204" pitchFamily="49" charset="0"/>
              </a:rPr>
              <a:t>; }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 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b="1" smtClean="0">
                <a:latin typeface="Consolas" panose="020B0609020204030204" pitchFamily="49" charset="0"/>
              </a:rPr>
              <a:t> LicensePlate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   {</a:t>
            </a:r>
          </a:p>
          <a:p>
            <a:r>
              <a:rPr lang="da-DK" b="1">
                <a:latin typeface="Consolas" panose="020B0609020204030204" pitchFamily="49" charset="0"/>
              </a:rPr>
              <a:t>  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b="1">
                <a:latin typeface="Consolas" panose="020B0609020204030204" pitchFamily="49" charset="0"/>
              </a:rPr>
              <a:t>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_</a:t>
            </a:r>
            <a:r>
              <a:rPr lang="da-DK" b="1">
                <a:latin typeface="Consolas" panose="020B0609020204030204" pitchFamily="49" charset="0"/>
              </a:rPr>
              <a:t> licensePlate</a:t>
            </a:r>
            <a:r>
              <a:rPr lang="da-DK" b="1" smtClean="0">
                <a:latin typeface="Consolas" panose="020B0609020204030204" pitchFamily="49" charset="0"/>
              </a:rPr>
              <a:t>; }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}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…</a:t>
            </a: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384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Methods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432132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Used for invoking a </a:t>
            </a:r>
            <a:r>
              <a:rPr lang="da-DK" sz="3200" u="sng" smtClean="0"/>
              <a:t>behavior</a:t>
            </a:r>
            <a:r>
              <a:rPr lang="da-DK" sz="3200" smtClean="0"/>
              <a:t> for an object</a:t>
            </a:r>
          </a:p>
          <a:p>
            <a:r>
              <a:rPr lang="da-DK" sz="3200" smtClean="0"/>
              <a:t>Definition always contains</a:t>
            </a:r>
          </a:p>
          <a:p>
            <a:pPr lvl="1"/>
            <a:r>
              <a:rPr lang="da-DK" sz="2800" smtClean="0"/>
              <a:t>Access specifier (public / private)</a:t>
            </a:r>
          </a:p>
          <a:p>
            <a:pPr lvl="1"/>
            <a:r>
              <a:rPr lang="da-DK" sz="2800" smtClean="0"/>
              <a:t>Return type</a:t>
            </a:r>
          </a:p>
          <a:p>
            <a:pPr lvl="1"/>
            <a:r>
              <a:rPr lang="da-DK" sz="2800" smtClean="0"/>
              <a:t>Method name</a:t>
            </a:r>
          </a:p>
          <a:p>
            <a:pPr lvl="1"/>
            <a:r>
              <a:rPr lang="da-DK" sz="2800" smtClean="0"/>
              <a:t>Parameter list</a:t>
            </a:r>
          </a:p>
          <a:p>
            <a:pPr lvl="1"/>
            <a:r>
              <a:rPr lang="da-DK" sz="2800" smtClean="0"/>
              <a:t>Method body</a:t>
            </a:r>
          </a:p>
          <a:p>
            <a:r>
              <a:rPr lang="da-DK" sz="3200" smtClean="0"/>
              <a:t>Naming convention: start with CAPITAL LETTER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19663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800" b="1" smtClean="0">
                <a:latin typeface="Consolas" panose="020B0609020204030204" pitchFamily="49" charset="0"/>
              </a:rPr>
              <a:t> PrintSummary(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 smtClean="0">
                <a:latin typeface="Consolas" panose="020B0609020204030204" pitchFamily="49" charset="0"/>
              </a:rPr>
              <a:t> header)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.WriteLine(header);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.WriteLine(_licensePlate);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.WriteLine(_brand);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.WriteLine(_model);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.WriteLine(_price);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871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800" b="1" smtClean="0">
                <a:latin typeface="Consolas" panose="020B0609020204030204" pitchFamily="49" charset="0"/>
              </a:rPr>
              <a:t> PrintSummary(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 smtClean="0">
                <a:latin typeface="Consolas" panose="020B0609020204030204" pitchFamily="49" charset="0"/>
              </a:rPr>
              <a:t> header)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.WriteLine(header);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.WriteLine(_licensePlate);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.WriteLine(_brand);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.WriteLine(_model);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.WriteLine(_price);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778933" y="618158"/>
            <a:ext cx="1578186" cy="62813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4538133" y="4504266"/>
            <a:ext cx="38427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 smtClean="0">
                <a:solidFill>
                  <a:srgbClr val="FF0000"/>
                </a:solidFill>
              </a:rPr>
              <a:t>Access specifier</a:t>
            </a:r>
            <a:endParaRPr lang="da-DK" sz="4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32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800" b="1" smtClean="0">
                <a:latin typeface="Consolas" panose="020B0609020204030204" pitchFamily="49" charset="0"/>
              </a:rPr>
              <a:t> PrintSummary(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 smtClean="0">
                <a:latin typeface="Consolas" panose="020B0609020204030204" pitchFamily="49" charset="0"/>
              </a:rPr>
              <a:t> header)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.WriteLine(header);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.WriteLine(_licensePlate);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.WriteLine(_brand);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.WriteLine(_model);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.WriteLine(_price);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2302933" y="604611"/>
            <a:ext cx="975844" cy="62813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2302933" y="4768426"/>
            <a:ext cx="8325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 smtClean="0">
                <a:solidFill>
                  <a:srgbClr val="FF0000"/>
                </a:solidFill>
              </a:rPr>
              <a:t>Return type </a:t>
            </a:r>
            <a:r>
              <a:rPr lang="da-DK" sz="4400" smtClean="0">
                <a:solidFill>
                  <a:srgbClr val="FF0000"/>
                </a:solidFill>
              </a:rPr>
              <a:t>(void: no return value)</a:t>
            </a:r>
            <a:endParaRPr lang="da-DK" sz="4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11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800" b="1" smtClean="0">
                <a:latin typeface="Consolas" panose="020B0609020204030204" pitchFamily="49" charset="0"/>
              </a:rPr>
              <a:t> PrintSummary(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 smtClean="0">
                <a:latin typeface="Consolas" panose="020B0609020204030204" pitchFamily="49" charset="0"/>
              </a:rPr>
              <a:t> header)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.WriteLine(header);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.WriteLine(_licensePlate);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.WriteLine(_brand);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.WriteLine(_model);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.WriteLine(_price);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3224105" y="647036"/>
            <a:ext cx="2510489" cy="62813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4405642" y="4517813"/>
            <a:ext cx="35150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 smtClean="0">
                <a:solidFill>
                  <a:srgbClr val="FF0000"/>
                </a:solidFill>
              </a:rPr>
              <a:t>Method name</a:t>
            </a:r>
            <a:endParaRPr lang="da-DK" sz="4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84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800" b="1" smtClean="0">
                <a:latin typeface="Consolas" panose="020B0609020204030204" pitchFamily="49" charset="0"/>
              </a:rPr>
              <a:t> PrintSummary(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 smtClean="0">
                <a:latin typeface="Consolas" panose="020B0609020204030204" pitchFamily="49" charset="0"/>
              </a:rPr>
              <a:t> header)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.WriteLine(header);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.WriteLine(_licensePlate);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.WriteLine(_brand);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.WriteLine(_model);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.WriteLine(_price);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5669278" y="606396"/>
            <a:ext cx="3190242" cy="62813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4405642" y="4517813"/>
            <a:ext cx="34479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 smtClean="0">
                <a:solidFill>
                  <a:srgbClr val="FF0000"/>
                </a:solidFill>
              </a:rPr>
              <a:t>Parameter list</a:t>
            </a:r>
            <a:endParaRPr lang="da-DK" sz="4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12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2822" y="1735016"/>
            <a:ext cx="11534274" cy="1439624"/>
          </a:xfrm>
        </p:spPr>
        <p:txBody>
          <a:bodyPr>
            <a:normAutofit/>
          </a:bodyPr>
          <a:lstStyle/>
          <a:p>
            <a:r>
              <a:rPr lang="da-DK" sz="7200" b="1" smtClean="0"/>
              <a:t>Class Fundamentals</a:t>
            </a: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23776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800" b="1" smtClean="0">
                <a:latin typeface="Consolas" panose="020B0609020204030204" pitchFamily="49" charset="0"/>
              </a:rPr>
              <a:t> PrintSummary(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 smtClean="0">
                <a:latin typeface="Consolas" panose="020B0609020204030204" pitchFamily="49" charset="0"/>
              </a:rPr>
              <a:t> header)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.WriteLine(header);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.WriteLine(_licensePlate);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.WriteLine(_brand);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.WriteLine(_model);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.WriteLine(_price);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920415" y="1114396"/>
            <a:ext cx="7363372" cy="303765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4405642" y="4517813"/>
            <a:ext cx="33675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 smtClean="0">
                <a:solidFill>
                  <a:srgbClr val="FF0000"/>
                </a:solidFill>
              </a:rPr>
              <a:t>Method body</a:t>
            </a:r>
            <a:endParaRPr lang="da-DK" sz="4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78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Constructor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872308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Ensures that object is in a meaningful state from creation</a:t>
            </a:r>
          </a:p>
          <a:p>
            <a:r>
              <a:rPr lang="da-DK" sz="3200" smtClean="0"/>
              <a:t>Looks like a method, except:</a:t>
            </a:r>
          </a:p>
          <a:p>
            <a:pPr lvl="1"/>
            <a:r>
              <a:rPr lang="da-DK" sz="2800" smtClean="0"/>
              <a:t>No return type</a:t>
            </a:r>
          </a:p>
          <a:p>
            <a:pPr lvl="1"/>
            <a:r>
              <a:rPr lang="da-DK" sz="2800" smtClean="0"/>
              <a:t>Same name as class</a:t>
            </a:r>
          </a:p>
          <a:p>
            <a:r>
              <a:rPr lang="da-DK" sz="3200" smtClean="0"/>
              <a:t>May take parameters</a:t>
            </a:r>
          </a:p>
          <a:p>
            <a:r>
              <a:rPr lang="da-DK" sz="3200" smtClean="0"/>
              <a:t>You can define define several constructors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37211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 smtClean="0">
                <a:latin typeface="Consolas" panose="020B0609020204030204" pitchFamily="49" charset="0"/>
              </a:rPr>
              <a:t>Car(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 smtClean="0">
                <a:latin typeface="Consolas" panose="020B0609020204030204" pitchFamily="49" charset="0"/>
              </a:rPr>
              <a:t> licensePlate,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brand,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   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model,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 smtClean="0">
                <a:latin typeface="Consolas" panose="020B0609020204030204" pitchFamily="49" charset="0"/>
              </a:rPr>
              <a:t> price)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_licensePlate = </a:t>
            </a:r>
            <a:r>
              <a:rPr lang="da-DK" sz="2800" b="1">
                <a:latin typeface="Consolas" panose="020B0609020204030204" pitchFamily="49" charset="0"/>
              </a:rPr>
              <a:t>licensePlate</a:t>
            </a:r>
            <a:r>
              <a:rPr lang="da-DK" sz="28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_brand = </a:t>
            </a:r>
            <a:r>
              <a:rPr lang="da-DK" sz="2800" b="1">
                <a:latin typeface="Consolas" panose="020B0609020204030204" pitchFamily="49" charset="0"/>
              </a:rPr>
              <a:t>brand</a:t>
            </a:r>
            <a:r>
              <a:rPr lang="da-DK" sz="28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_model = </a:t>
            </a:r>
            <a:r>
              <a:rPr lang="da-DK" sz="2800" b="1">
                <a:latin typeface="Consolas" panose="020B0609020204030204" pitchFamily="49" charset="0"/>
              </a:rPr>
              <a:t>model</a:t>
            </a:r>
            <a:r>
              <a:rPr lang="da-DK" sz="28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_price = </a:t>
            </a:r>
            <a:r>
              <a:rPr lang="da-DK" sz="2800" b="1">
                <a:latin typeface="Consolas" panose="020B0609020204030204" pitchFamily="49" charset="0"/>
              </a:rPr>
              <a:t>price</a:t>
            </a:r>
            <a:r>
              <a:rPr lang="da-DK" sz="28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247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81273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2800" b="1" smtClean="0">
                <a:latin typeface="Consolas" panose="020B0609020204030204" pitchFamily="49" charset="0"/>
              </a:rPr>
              <a:t>_licensePlate;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Engine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_engine;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InfoSystem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_infoSystem;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AutoDrive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_autoDrive;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620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81273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 smtClean="0">
                <a:latin typeface="Consolas" panose="020B0609020204030204" pitchFamily="49" charset="0"/>
              </a:rPr>
              <a:t>Car(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 </a:t>
            </a:r>
            <a:r>
              <a:rPr lang="da-DK" sz="2800" b="1" smtClean="0">
                <a:latin typeface="Consolas" panose="020B0609020204030204" pitchFamily="49" charset="0"/>
              </a:rPr>
              <a:t>licensePlate, …)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_licensePlate = </a:t>
            </a:r>
            <a:r>
              <a:rPr lang="da-DK" sz="2800" b="1">
                <a:latin typeface="Consolas" panose="020B0609020204030204" pitchFamily="49" charset="0"/>
              </a:rPr>
              <a:t>licensePlate;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    _engine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Engine</a:t>
            </a:r>
            <a:r>
              <a:rPr lang="da-DK" sz="28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_infoSystem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InfoSystem</a:t>
            </a:r>
            <a:r>
              <a:rPr lang="da-DK" sz="28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_autoDrive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AutoDrive</a:t>
            </a:r>
            <a:r>
              <a:rPr lang="da-DK" sz="28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69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2081642" y="1513886"/>
            <a:ext cx="82782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 </a:t>
            </a:r>
            <a:r>
              <a:rPr lang="da-DK" sz="6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6000" b="1" smtClean="0">
                <a:latin typeface="Consolas" panose="020B0609020204030204" pitchFamily="49" charset="0"/>
              </a:rPr>
              <a:t> c = </a:t>
            </a:r>
            <a:r>
              <a:rPr lang="da-DK" sz="60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6000" b="1" smtClean="0">
                <a:latin typeface="Consolas" panose="020B0609020204030204" pitchFamily="49" charset="0"/>
              </a:rPr>
              <a:t> </a:t>
            </a: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6000" b="1" smtClean="0">
                <a:latin typeface="Consolas" panose="020B0609020204030204" pitchFamily="49" charset="0"/>
              </a:rPr>
              <a:t>(…);</a:t>
            </a:r>
            <a:endParaRPr lang="da-DK" sz="6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00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1457067" y="1370177"/>
            <a:ext cx="112979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0" b="1" smtClean="0">
                <a:latin typeface="Consolas" panose="020B0609020204030204" pitchFamily="49" charset="0"/>
              </a:rPr>
              <a:t>c.TurnOnEngine();</a:t>
            </a:r>
          </a:p>
          <a:p>
            <a:endParaRPr lang="da-DK" sz="4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73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2822" y="1735016"/>
            <a:ext cx="11534274" cy="3228870"/>
          </a:xfrm>
        </p:spPr>
        <p:txBody>
          <a:bodyPr anchor="t">
            <a:normAutofit/>
          </a:bodyPr>
          <a:lstStyle/>
          <a:p>
            <a:r>
              <a:rPr lang="da-DK" sz="9600" b="1" smtClean="0"/>
              <a:t>Inheritance</a:t>
            </a:r>
            <a:r>
              <a:rPr lang="da-DK" sz="7200" b="1" smtClean="0"/>
              <a:t/>
            </a:r>
            <a:br>
              <a:rPr lang="da-DK" sz="7200" b="1" smtClean="0"/>
            </a:br>
            <a:r>
              <a:rPr lang="da-DK" sz="4800" b="1" smtClean="0"/>
              <a:t>Fundamentals</a:t>
            </a:r>
            <a:r>
              <a:rPr lang="da-DK" sz="7200" b="1" smtClean="0"/>
              <a:t/>
            </a:r>
            <a:br>
              <a:rPr lang="da-DK" sz="7200" b="1" smtClean="0"/>
            </a:b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157467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Lige pilforbindelse 10"/>
          <p:cNvCxnSpPr>
            <a:stCxn id="9" idx="3"/>
            <a:endCxn id="10" idx="1"/>
          </p:cNvCxnSpPr>
          <p:nvPr/>
        </p:nvCxnSpPr>
        <p:spPr>
          <a:xfrm>
            <a:off x="3545307" y="2237606"/>
            <a:ext cx="5039225" cy="0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1251285" y="1010652"/>
            <a:ext cx="2294022" cy="245390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Car</a:t>
            </a:r>
          </a:p>
          <a:p>
            <a:endParaRPr lang="da-DK" sz="2800"/>
          </a:p>
        </p:txBody>
      </p:sp>
      <p:sp>
        <p:nvSpPr>
          <p:cNvPr id="10" name="Afrundet rektangel 9"/>
          <p:cNvSpPr/>
          <p:nvPr/>
        </p:nvSpPr>
        <p:spPr>
          <a:xfrm>
            <a:off x="8584532" y="1010652"/>
            <a:ext cx="2294022" cy="24539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Wheel</a:t>
            </a:r>
          </a:p>
          <a:p>
            <a:endParaRPr lang="da-DK" sz="2800"/>
          </a:p>
        </p:txBody>
      </p:sp>
      <p:sp>
        <p:nvSpPr>
          <p:cNvPr id="7" name="Tekstfelt 6"/>
          <p:cNvSpPr txBox="1"/>
          <p:nvPr/>
        </p:nvSpPr>
        <p:spPr>
          <a:xfrm>
            <a:off x="4965900" y="2174240"/>
            <a:ext cx="2198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/>
              <a:t>has-a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142099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Lige pilforbindelse 10"/>
          <p:cNvCxnSpPr>
            <a:stCxn id="9" idx="3"/>
            <a:endCxn id="10" idx="1"/>
          </p:cNvCxnSpPr>
          <p:nvPr/>
        </p:nvCxnSpPr>
        <p:spPr>
          <a:xfrm>
            <a:off x="3545307" y="2237606"/>
            <a:ext cx="5039225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1144693" y="1010652"/>
            <a:ext cx="2400614" cy="245390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Animal</a:t>
            </a:r>
          </a:p>
          <a:p>
            <a:endParaRPr lang="da-DK" sz="2800"/>
          </a:p>
        </p:txBody>
      </p:sp>
      <p:sp>
        <p:nvSpPr>
          <p:cNvPr id="10" name="Afrundet rektangel 9"/>
          <p:cNvSpPr/>
          <p:nvPr/>
        </p:nvSpPr>
        <p:spPr>
          <a:xfrm>
            <a:off x="8584532" y="1010652"/>
            <a:ext cx="2400614" cy="24539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Dog</a:t>
            </a:r>
          </a:p>
          <a:p>
            <a:endParaRPr lang="da-DK" sz="2800"/>
          </a:p>
        </p:txBody>
      </p:sp>
      <p:sp>
        <p:nvSpPr>
          <p:cNvPr id="7" name="Tekstfelt 6"/>
          <p:cNvSpPr txBox="1"/>
          <p:nvPr/>
        </p:nvSpPr>
        <p:spPr>
          <a:xfrm>
            <a:off x="5324171" y="2174240"/>
            <a:ext cx="1481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/>
              <a:t>is-a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178085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100889" y="860258"/>
            <a:ext cx="10064416" cy="5311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7200" smtClean="0"/>
              <a:t>Class</a:t>
            </a:r>
            <a:endParaRPr lang="da-DK" sz="7200"/>
          </a:p>
        </p:txBody>
      </p:sp>
      <p:sp>
        <p:nvSpPr>
          <p:cNvPr id="5" name="Afrundet rektangel 4"/>
          <p:cNvSpPr/>
          <p:nvPr/>
        </p:nvSpPr>
        <p:spPr>
          <a:xfrm>
            <a:off x="6990347" y="2550695"/>
            <a:ext cx="3410953" cy="25867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 smtClean="0"/>
              <a:t>Logic</a:t>
            </a:r>
            <a:endParaRPr lang="da-DK" sz="6000"/>
          </a:p>
        </p:txBody>
      </p:sp>
      <p:sp>
        <p:nvSpPr>
          <p:cNvPr id="6" name="Afrundet rektangel 5"/>
          <p:cNvSpPr/>
          <p:nvPr/>
        </p:nvSpPr>
        <p:spPr>
          <a:xfrm>
            <a:off x="2059405" y="2550695"/>
            <a:ext cx="3410953" cy="258678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 smtClean="0"/>
              <a:t>Data</a:t>
            </a:r>
            <a:endParaRPr lang="da-DK" sz="6000"/>
          </a:p>
        </p:txBody>
      </p:sp>
    </p:spTree>
    <p:extLst>
      <p:ext uri="{BB962C8B-B14F-4D97-AF65-F5344CB8AC3E}">
        <p14:creationId xmlns:p14="http://schemas.microsoft.com/office/powerpoint/2010/main" val="316313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Lige pilforbindelse 10"/>
          <p:cNvCxnSpPr/>
          <p:nvPr/>
        </p:nvCxnSpPr>
        <p:spPr>
          <a:xfrm flipV="1">
            <a:off x="5804078" y="2040383"/>
            <a:ext cx="0" cy="1588169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4603771" y="529388"/>
            <a:ext cx="2400614" cy="149793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Animal</a:t>
            </a:r>
          </a:p>
          <a:p>
            <a:endParaRPr lang="da-DK" sz="2800"/>
          </a:p>
        </p:txBody>
      </p:sp>
      <p:sp>
        <p:nvSpPr>
          <p:cNvPr id="10" name="Afrundet rektangel 9"/>
          <p:cNvSpPr/>
          <p:nvPr/>
        </p:nvSpPr>
        <p:spPr>
          <a:xfrm>
            <a:off x="4603771" y="3615489"/>
            <a:ext cx="2400614" cy="149793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Dog</a:t>
            </a:r>
          </a:p>
          <a:p>
            <a:endParaRPr lang="da-DK" sz="2800"/>
          </a:p>
        </p:txBody>
      </p:sp>
      <p:sp>
        <p:nvSpPr>
          <p:cNvPr id="7" name="Tekstfelt 6"/>
          <p:cNvSpPr txBox="1"/>
          <p:nvPr/>
        </p:nvSpPr>
        <p:spPr>
          <a:xfrm>
            <a:off x="728108" y="2359739"/>
            <a:ext cx="33902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5400" smtClean="0"/>
              <a:t>Inheritance</a:t>
            </a:r>
            <a:endParaRPr lang="da-DK" sz="5400"/>
          </a:p>
        </p:txBody>
      </p:sp>
      <p:sp>
        <p:nvSpPr>
          <p:cNvPr id="8" name="Tekstfelt 7"/>
          <p:cNvSpPr txBox="1"/>
          <p:nvPr/>
        </p:nvSpPr>
        <p:spPr>
          <a:xfrm>
            <a:off x="7612176" y="529388"/>
            <a:ext cx="24479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</a:rPr>
              <a:t>base class</a:t>
            </a:r>
          </a:p>
          <a:p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</a:rPr>
              <a:t>(superclass)</a:t>
            </a:r>
            <a:endParaRPr lang="da-DK" sz="36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kstfelt 11"/>
          <p:cNvSpPr txBox="1"/>
          <p:nvPr/>
        </p:nvSpPr>
        <p:spPr>
          <a:xfrm>
            <a:off x="7612175" y="3615489"/>
            <a:ext cx="2645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</a:rPr>
              <a:t>derived class</a:t>
            </a:r>
          </a:p>
          <a:p>
            <a:r>
              <a:rPr lang="da-DK" sz="3600" b="1" smtClean="0">
                <a:solidFill>
                  <a:srgbClr val="0070C0"/>
                </a:solidFill>
              </a:rPr>
              <a:t>(subclass)</a:t>
            </a:r>
            <a:endParaRPr lang="da-DK" sz="3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29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2077139" y="938462"/>
            <a:ext cx="2400614" cy="494497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5400" smtClean="0"/>
              <a:t>Dog</a:t>
            </a:r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7144439" y="938461"/>
            <a:ext cx="2400614" cy="494497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5400" smtClean="0"/>
              <a:t>Cat</a:t>
            </a:r>
          </a:p>
          <a:p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40943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7007938" y="738292"/>
            <a:ext cx="2673616" cy="5527841"/>
          </a:xfrm>
          <a:prstGeom prst="roundRect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800"/>
          </a:p>
        </p:txBody>
      </p:sp>
      <p:sp>
        <p:nvSpPr>
          <p:cNvPr id="6" name="Afrundet rektangel 5"/>
          <p:cNvSpPr/>
          <p:nvPr/>
        </p:nvSpPr>
        <p:spPr>
          <a:xfrm>
            <a:off x="1937173" y="738293"/>
            <a:ext cx="2673616" cy="5527841"/>
          </a:xfrm>
          <a:prstGeom prst="roundRect">
            <a:avLst/>
          </a:prstGeom>
          <a:solidFill>
            <a:srgbClr val="0070C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800"/>
          </a:p>
        </p:txBody>
      </p:sp>
      <p:sp>
        <p:nvSpPr>
          <p:cNvPr id="10" name="Afrundet rektangel 9"/>
          <p:cNvSpPr/>
          <p:nvPr/>
        </p:nvSpPr>
        <p:spPr>
          <a:xfrm>
            <a:off x="2077139" y="4493795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Dog</a:t>
            </a:r>
          </a:p>
          <a:p>
            <a:pPr algn="ctr"/>
            <a:r>
              <a:rPr lang="da-DK" sz="3600" smtClean="0"/>
              <a:t>(specific)</a:t>
            </a:r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7144439" y="4493795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Cat</a:t>
            </a:r>
          </a:p>
          <a:p>
            <a:pPr algn="ctr"/>
            <a:r>
              <a:rPr lang="da-DK" sz="3600" smtClean="0"/>
              <a:t>(specific)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2077139" y="938463"/>
            <a:ext cx="2400614" cy="344704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Common</a:t>
            </a:r>
          </a:p>
          <a:p>
            <a:endParaRPr lang="da-DK" sz="3600"/>
          </a:p>
        </p:txBody>
      </p:sp>
      <p:sp>
        <p:nvSpPr>
          <p:cNvPr id="5" name="Afrundet rektangel 4"/>
          <p:cNvSpPr/>
          <p:nvPr/>
        </p:nvSpPr>
        <p:spPr>
          <a:xfrm>
            <a:off x="7144439" y="938463"/>
            <a:ext cx="2400614" cy="344704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Common</a:t>
            </a:r>
          </a:p>
          <a:p>
            <a:endParaRPr lang="da-DK" sz="3600"/>
          </a:p>
        </p:txBody>
      </p:sp>
      <p:pic>
        <p:nvPicPr>
          <p:cNvPr id="8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363" y="240737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38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4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2077139" y="4493795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Dog</a:t>
            </a:r>
          </a:p>
          <a:p>
            <a:pPr algn="ctr"/>
            <a:r>
              <a:rPr lang="da-DK" sz="3600" smtClean="0"/>
              <a:t>(specific)</a:t>
            </a:r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7144439" y="4493795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Cat</a:t>
            </a:r>
          </a:p>
          <a:p>
            <a:pPr algn="ctr"/>
            <a:r>
              <a:rPr lang="da-DK" sz="3600" smtClean="0"/>
              <a:t>(specific)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610789" y="296025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Animal</a:t>
            </a:r>
          </a:p>
          <a:p>
            <a:pPr algn="ctr"/>
            <a:r>
              <a:rPr lang="da-DK" sz="3600" smtClean="0"/>
              <a:t>(common)</a:t>
            </a:r>
          </a:p>
          <a:p>
            <a:endParaRPr lang="da-DK" sz="3600"/>
          </a:p>
        </p:txBody>
      </p:sp>
      <p:pic>
        <p:nvPicPr>
          <p:cNvPr id="8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432" y="129954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Vinklet forbindelse 2"/>
          <p:cNvCxnSpPr>
            <a:stCxn id="10" idx="0"/>
            <a:endCxn id="4" idx="2"/>
          </p:cNvCxnSpPr>
          <p:nvPr/>
        </p:nvCxnSpPr>
        <p:spPr>
          <a:xfrm rot="5400000" flipH="1" flipV="1">
            <a:off x="3702061" y="2384760"/>
            <a:ext cx="1684421" cy="253365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inklet forbindelse 13"/>
          <p:cNvCxnSpPr>
            <a:stCxn id="13" idx="0"/>
            <a:endCxn id="4" idx="2"/>
          </p:cNvCxnSpPr>
          <p:nvPr/>
        </p:nvCxnSpPr>
        <p:spPr>
          <a:xfrm rot="16200000" flipV="1">
            <a:off x="6235711" y="2384760"/>
            <a:ext cx="1684421" cy="253365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42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992605"/>
            <a:ext cx="81213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3600" b="1" smtClean="0">
                <a:latin typeface="Consolas" panose="020B0609020204030204" pitchFamily="49" charset="0"/>
              </a:rPr>
              <a:t> </a:t>
            </a:r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3600" b="1" smtClean="0">
                <a:latin typeface="Consolas" panose="020B0609020204030204" pitchFamily="49" charset="0"/>
              </a:rPr>
              <a:t> </a:t>
            </a:r>
            <a:r>
              <a:rPr lang="en-US" sz="3600" b="1">
                <a:latin typeface="Consolas" panose="020B0609020204030204" pitchFamily="49" charset="0"/>
              </a:rPr>
              <a:t>: </a:t>
            </a:r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3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Dog-specific parts…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en-US" sz="3600" b="1" smtClean="0">
                <a:latin typeface="Consolas" panose="020B0609020204030204" pitchFamily="49" charset="0"/>
              </a:rPr>
              <a:t>}</a:t>
            </a:r>
            <a:endParaRPr lang="da-DK" sz="3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83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1213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3600" b="1" smtClean="0">
                <a:latin typeface="Consolas" panose="020B0609020204030204" pitchFamily="49" charset="0"/>
              </a:rPr>
              <a:t> </a:t>
            </a:r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3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3600" b="1" smtClean="0">
                <a:latin typeface="Consolas" panose="020B0609020204030204" pitchFamily="49" charset="0"/>
              </a:rPr>
              <a:t>_age;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da-DK" sz="3600" b="1" smtClean="0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da-DK" sz="3600" b="1" smtClean="0">
                <a:latin typeface="Consolas" panose="020B0609020204030204" pitchFamily="49" charset="0"/>
              </a:rPr>
              <a:t> Age {…}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en-US" sz="3600" b="1" smtClean="0">
                <a:latin typeface="Consolas" panose="020B0609020204030204" pitchFamily="49" charset="0"/>
              </a:rPr>
              <a:t>}</a:t>
            </a:r>
            <a:endParaRPr lang="da-DK" sz="3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38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1213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3600" b="1" smtClean="0">
                <a:latin typeface="Consolas" panose="020B0609020204030204" pitchFamily="49" charset="0"/>
              </a:rPr>
              <a:t> </a:t>
            </a:r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3600" b="1">
                <a:latin typeface="Consolas" panose="020B0609020204030204" pitchFamily="49" charset="0"/>
              </a:rPr>
              <a:t> : </a:t>
            </a:r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3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 </a:t>
            </a:r>
            <a:r>
              <a:rPr lang="da-DK" sz="3600" b="1" smtClean="0">
                <a:latin typeface="Consolas" panose="020B0609020204030204" pitchFamily="49" charset="0"/>
              </a:rPr>
              <a:t>_canHunt;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da-DK" sz="3600" b="1" smtClean="0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3600" b="1" smtClean="0">
                <a:latin typeface="Consolas" panose="020B0609020204030204" pitchFamily="49" charset="0"/>
              </a:rPr>
              <a:t> CanHunt {…}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en-US" sz="3600" b="1" smtClean="0">
                <a:latin typeface="Consolas" panose="020B0609020204030204" pitchFamily="49" charset="0"/>
              </a:rPr>
              <a:t>}</a:t>
            </a:r>
            <a:endParaRPr lang="da-DK" sz="3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04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6163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3600" b="1" smtClean="0">
                <a:latin typeface="Consolas" panose="020B0609020204030204" pitchFamily="49" charset="0"/>
              </a:rPr>
              <a:t> myDog = </a:t>
            </a:r>
            <a:r>
              <a:rPr lang="en-US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3600" b="1" smtClean="0">
                <a:latin typeface="Consolas" panose="020B0609020204030204" pitchFamily="49" charset="0"/>
              </a:rPr>
              <a:t> </a:t>
            </a:r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3600" b="1" smtClean="0">
                <a:latin typeface="Consolas" panose="020B0609020204030204" pitchFamily="49" charset="0"/>
              </a:rPr>
              <a:t>(…);</a:t>
            </a:r>
          </a:p>
          <a:p>
            <a:endParaRPr lang="en-US" sz="3600" b="1" smtClean="0">
              <a:latin typeface="Consolas" panose="020B0609020204030204" pitchFamily="49" charset="0"/>
            </a:endParaRPr>
          </a:p>
          <a:p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smtClean="0">
                <a:latin typeface="Consolas" panose="020B0609020204030204" pitchFamily="49" charset="0"/>
              </a:rPr>
              <a:t>.WriteLine(myDog.Age);</a:t>
            </a:r>
          </a:p>
          <a:p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smtClean="0">
                <a:latin typeface="Consolas" panose="020B0609020204030204" pitchFamily="49" charset="0"/>
              </a:rPr>
              <a:t>.WriteLine(myDog.CanHunt);</a:t>
            </a:r>
            <a:endParaRPr lang="en-US" sz="3600" b="1">
              <a:latin typeface="Consolas" panose="020B0609020204030204" pitchFamily="49" charset="0"/>
            </a:endParaRPr>
          </a:p>
          <a:p>
            <a:endParaRPr lang="en-US" sz="3600" b="1" smtClean="0">
              <a:latin typeface="Consolas" panose="020B0609020204030204" pitchFamily="49" charset="0"/>
            </a:endParaRPr>
          </a:p>
        </p:txBody>
      </p:sp>
      <p:pic>
        <p:nvPicPr>
          <p:cNvPr id="4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865" y="2228086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865" y="2759979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865" y="1195152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63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5944132" y="4799217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Subclass</a:t>
            </a:r>
            <a:endParaRPr lang="da-DK" sz="4000"/>
          </a:p>
        </p:txBody>
      </p:sp>
      <p:sp>
        <p:nvSpPr>
          <p:cNvPr id="13" name="Afrundet rektangel 12"/>
          <p:cNvSpPr/>
          <p:nvPr/>
        </p:nvSpPr>
        <p:spPr>
          <a:xfrm>
            <a:off x="1122228" y="1152653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  <a:endParaRPr lang="da-DK" sz="4800"/>
          </a:p>
        </p:txBody>
      </p:sp>
      <p:sp>
        <p:nvSpPr>
          <p:cNvPr id="4" name="Afrundet rektangel 3"/>
          <p:cNvSpPr/>
          <p:nvPr/>
        </p:nvSpPr>
        <p:spPr>
          <a:xfrm>
            <a:off x="5944132" y="590802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private</a:t>
            </a:r>
            <a:r>
              <a:rPr lang="da-DK" sz="2800" smtClean="0"/>
              <a:t> P;</a:t>
            </a:r>
            <a:endParaRPr lang="da-DK" sz="2800"/>
          </a:p>
        </p:txBody>
      </p:sp>
      <p:cxnSp>
        <p:nvCxnSpPr>
          <p:cNvPr id="11" name="Lige pilforbindelse 10"/>
          <p:cNvCxnSpPr>
            <a:stCxn id="13" idx="3"/>
            <a:endCxn id="4" idx="1"/>
          </p:cNvCxnSpPr>
          <p:nvPr/>
        </p:nvCxnSpPr>
        <p:spPr>
          <a:xfrm>
            <a:off x="3522842" y="1847476"/>
            <a:ext cx="2421290" cy="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/>
          <p:cNvCxnSpPr>
            <a:stCxn id="10" idx="0"/>
            <a:endCxn id="4" idx="2"/>
          </p:cNvCxnSpPr>
          <p:nvPr/>
        </p:nvCxnSpPr>
        <p:spPr>
          <a:xfrm flipV="1">
            <a:off x="7144439" y="3104151"/>
            <a:ext cx="0" cy="1695066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rbudstavle 25"/>
          <p:cNvSpPr/>
          <p:nvPr/>
        </p:nvSpPr>
        <p:spPr>
          <a:xfrm>
            <a:off x="4373487" y="957863"/>
            <a:ext cx="720000" cy="7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7" name="Forbudstavle 26"/>
          <p:cNvSpPr/>
          <p:nvPr/>
        </p:nvSpPr>
        <p:spPr>
          <a:xfrm>
            <a:off x="6184286" y="3591684"/>
            <a:ext cx="720000" cy="7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09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487" y="95786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86" y="359168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frundet rektangel 3"/>
          <p:cNvSpPr/>
          <p:nvPr/>
        </p:nvSpPr>
        <p:spPr>
          <a:xfrm>
            <a:off x="5944132" y="590802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public</a:t>
            </a:r>
            <a:r>
              <a:rPr lang="da-DK" sz="2800" smtClean="0"/>
              <a:t> P;</a:t>
            </a:r>
            <a:endParaRPr lang="da-DK" sz="2800"/>
          </a:p>
        </p:txBody>
      </p:sp>
      <p:cxnSp>
        <p:nvCxnSpPr>
          <p:cNvPr id="17" name="Lige pilforbindelse 16"/>
          <p:cNvCxnSpPr>
            <a:stCxn id="10" idx="0"/>
            <a:endCxn id="4" idx="2"/>
          </p:cNvCxnSpPr>
          <p:nvPr/>
        </p:nvCxnSpPr>
        <p:spPr>
          <a:xfrm flipV="1">
            <a:off x="7144439" y="3104151"/>
            <a:ext cx="0" cy="1695066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20" y="264707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frundet rektangel 13"/>
          <p:cNvSpPr/>
          <p:nvPr/>
        </p:nvSpPr>
        <p:spPr>
          <a:xfrm>
            <a:off x="1122228" y="1152653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  <a:endParaRPr lang="da-DK" sz="4800"/>
          </a:p>
        </p:txBody>
      </p:sp>
      <p:sp>
        <p:nvSpPr>
          <p:cNvPr id="18" name="Afrundet rektangel 17"/>
          <p:cNvSpPr/>
          <p:nvPr/>
        </p:nvSpPr>
        <p:spPr>
          <a:xfrm>
            <a:off x="5944132" y="4799217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Subclass</a:t>
            </a:r>
            <a:endParaRPr lang="da-DK" sz="4000"/>
          </a:p>
        </p:txBody>
      </p:sp>
      <p:pic>
        <p:nvPicPr>
          <p:cNvPr id="19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153" y="5134040"/>
            <a:ext cx="720000" cy="720000"/>
          </a:xfrm>
          <a:prstGeom prst="rect">
            <a:avLst/>
          </a:prstGeom>
          <a:noFill/>
          <a:effectLst>
            <a:glow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Lige pilforbindelse 12"/>
          <p:cNvCxnSpPr/>
          <p:nvPr/>
        </p:nvCxnSpPr>
        <p:spPr>
          <a:xfrm>
            <a:off x="3522842" y="1847476"/>
            <a:ext cx="2421290" cy="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43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100889" y="860258"/>
            <a:ext cx="10064416" cy="5311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7200" smtClean="0"/>
              <a:t>Class</a:t>
            </a:r>
            <a:endParaRPr lang="da-DK" sz="7200"/>
          </a:p>
        </p:txBody>
      </p:sp>
      <p:sp>
        <p:nvSpPr>
          <p:cNvPr id="5" name="Afrundet rektangel 4"/>
          <p:cNvSpPr/>
          <p:nvPr/>
        </p:nvSpPr>
        <p:spPr>
          <a:xfrm>
            <a:off x="6990347" y="2550695"/>
            <a:ext cx="3410953" cy="25867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 smtClean="0"/>
              <a:t>Behavior</a:t>
            </a:r>
            <a:endParaRPr lang="da-DK" sz="6000"/>
          </a:p>
        </p:txBody>
      </p:sp>
      <p:sp>
        <p:nvSpPr>
          <p:cNvPr id="6" name="Afrundet rektangel 5"/>
          <p:cNvSpPr/>
          <p:nvPr/>
        </p:nvSpPr>
        <p:spPr>
          <a:xfrm>
            <a:off x="2059405" y="2550695"/>
            <a:ext cx="3410953" cy="258678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 smtClean="0"/>
              <a:t>State</a:t>
            </a:r>
            <a:endParaRPr lang="da-DK" sz="6000"/>
          </a:p>
        </p:txBody>
      </p:sp>
    </p:spTree>
    <p:extLst>
      <p:ext uri="{BB962C8B-B14F-4D97-AF65-F5344CB8AC3E}">
        <p14:creationId xmlns:p14="http://schemas.microsoft.com/office/powerpoint/2010/main" val="358283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budstavle 13"/>
          <p:cNvSpPr/>
          <p:nvPr/>
        </p:nvSpPr>
        <p:spPr>
          <a:xfrm>
            <a:off x="4373487" y="957863"/>
            <a:ext cx="720000" cy="7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pic>
        <p:nvPicPr>
          <p:cNvPr id="1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86" y="359168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frundet rektangel 3"/>
          <p:cNvSpPr/>
          <p:nvPr/>
        </p:nvSpPr>
        <p:spPr>
          <a:xfrm>
            <a:off x="5944132" y="590802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protected</a:t>
            </a:r>
            <a:r>
              <a:rPr lang="da-DK" sz="2800" smtClean="0"/>
              <a:t> P;</a:t>
            </a:r>
            <a:endParaRPr lang="da-DK" sz="2800"/>
          </a:p>
        </p:txBody>
      </p:sp>
      <p:cxnSp>
        <p:nvCxnSpPr>
          <p:cNvPr id="17" name="Lige pilforbindelse 16"/>
          <p:cNvCxnSpPr>
            <a:stCxn id="10" idx="0"/>
            <a:endCxn id="4" idx="2"/>
          </p:cNvCxnSpPr>
          <p:nvPr/>
        </p:nvCxnSpPr>
        <p:spPr>
          <a:xfrm flipV="1">
            <a:off x="7144439" y="3104151"/>
            <a:ext cx="0" cy="1695066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1122228" y="1152653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  <a:endParaRPr lang="da-DK" sz="4800"/>
          </a:p>
        </p:txBody>
      </p:sp>
      <p:sp>
        <p:nvSpPr>
          <p:cNvPr id="15" name="Afrundet rektangel 14"/>
          <p:cNvSpPr/>
          <p:nvPr/>
        </p:nvSpPr>
        <p:spPr>
          <a:xfrm>
            <a:off x="5944132" y="4799217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Subclass</a:t>
            </a:r>
            <a:endParaRPr lang="da-DK" sz="4000"/>
          </a:p>
        </p:txBody>
      </p:sp>
      <p:pic>
        <p:nvPicPr>
          <p:cNvPr id="16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153" y="5134040"/>
            <a:ext cx="720000" cy="720000"/>
          </a:xfrm>
          <a:prstGeom prst="rect">
            <a:avLst/>
          </a:prstGeom>
          <a:noFill/>
          <a:effectLst>
            <a:glow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Lige pilforbindelse 9"/>
          <p:cNvCxnSpPr/>
          <p:nvPr/>
        </p:nvCxnSpPr>
        <p:spPr>
          <a:xfrm>
            <a:off x="3522842" y="1847476"/>
            <a:ext cx="2421290" cy="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6163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2800" b="1" smtClean="0"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smtClean="0"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800" b="1" smtClean="0">
                <a:latin typeface="Consolas" panose="020B0609020204030204" pitchFamily="49" charset="0"/>
              </a:rPr>
              <a:t>(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smtClean="0">
                <a:latin typeface="Consolas" panose="020B0609020204030204" pitchFamily="49" charset="0"/>
              </a:rPr>
              <a:t> age)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 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}</a:t>
            </a:r>
          </a:p>
          <a:p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}</a:t>
            </a:r>
            <a:endParaRPr lang="en-US" sz="2800" b="1">
              <a:latin typeface="Consolas" panose="020B0609020204030204" pitchFamily="49" charset="0"/>
            </a:endParaRPr>
          </a:p>
          <a:p>
            <a:endParaRPr lang="en-US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93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90" y="1012924"/>
            <a:ext cx="596115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2800" b="1" smtClean="0">
                <a:latin typeface="Consolas" panose="020B0609020204030204" pitchFamily="49" charset="0"/>
              </a:rPr>
              <a:t> 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 </a:t>
            </a:r>
            <a:r>
              <a:rPr lang="en-US" sz="2800" b="1" smtClean="0">
                <a:latin typeface="Consolas" panose="020B0609020204030204" pitchFamily="49" charset="0"/>
              </a:rPr>
              <a:t>: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Animal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smtClean="0">
                <a:latin typeface="Consolas" panose="020B0609020204030204" pitchFamily="49" charset="0"/>
              </a:rPr>
              <a:t> 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800" b="1" smtClean="0">
                <a:latin typeface="Consolas" panose="020B0609020204030204" pitchFamily="49" charset="0"/>
              </a:rPr>
              <a:t>(</a:t>
            </a:r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2800" b="1" smtClean="0">
                <a:latin typeface="Consolas" panose="020B0609020204030204" pitchFamily="49" charset="0"/>
              </a:rPr>
              <a:t> canHunt)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 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}</a:t>
            </a:r>
          </a:p>
          <a:p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}</a:t>
            </a:r>
            <a:endParaRPr lang="en-US" sz="2800" b="1">
              <a:latin typeface="Consolas" panose="020B0609020204030204" pitchFamily="49" charset="0"/>
            </a:endParaRPr>
          </a:p>
          <a:p>
            <a:endParaRPr lang="en-US" b="1" smtClean="0">
              <a:latin typeface="Consolas" panose="020B0609020204030204" pitchFamily="49" charset="0"/>
            </a:endParaRPr>
          </a:p>
        </p:txBody>
      </p:sp>
      <p:sp>
        <p:nvSpPr>
          <p:cNvPr id="4" name="Forbudstavle 3"/>
          <p:cNvSpPr/>
          <p:nvPr/>
        </p:nvSpPr>
        <p:spPr>
          <a:xfrm>
            <a:off x="8945488" y="2416583"/>
            <a:ext cx="1440000" cy="144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67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90" y="1012924"/>
            <a:ext cx="94020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2800" b="1" smtClean="0">
                <a:latin typeface="Consolas" panose="020B0609020204030204" pitchFamily="49" charset="0"/>
              </a:rPr>
              <a:t> 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 </a:t>
            </a:r>
            <a:r>
              <a:rPr lang="en-US" sz="2800" b="1" smtClean="0">
                <a:latin typeface="Consolas" panose="020B0609020204030204" pitchFamily="49" charset="0"/>
              </a:rPr>
              <a:t>: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Animal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smtClean="0">
                <a:latin typeface="Consolas" panose="020B0609020204030204" pitchFamily="49" charset="0"/>
              </a:rPr>
              <a:t> 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800" b="1" smtClean="0">
                <a:latin typeface="Consolas" panose="020B0609020204030204" pitchFamily="49" charset="0"/>
              </a:rPr>
              <a:t>(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smtClean="0">
                <a:latin typeface="Consolas" panose="020B0609020204030204" pitchFamily="49" charset="0"/>
              </a:rPr>
              <a:t> age, </a:t>
            </a:r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2800" b="1" smtClean="0">
                <a:latin typeface="Consolas" panose="020B0609020204030204" pitchFamily="49" charset="0"/>
              </a:rPr>
              <a:t> canHunt)</a:t>
            </a:r>
          </a:p>
          <a:p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     : </a:t>
            </a:r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2800" b="1" smtClean="0">
                <a:latin typeface="Consolas" panose="020B0609020204030204" pitchFamily="49" charset="0"/>
              </a:rPr>
              <a:t>(age)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 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}</a:t>
            </a:r>
          </a:p>
          <a:p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}</a:t>
            </a:r>
            <a:endParaRPr lang="en-US" sz="2800" b="1">
              <a:latin typeface="Consolas" panose="020B0609020204030204" pitchFamily="49" charset="0"/>
            </a:endParaRPr>
          </a:p>
          <a:p>
            <a:endParaRPr lang="en-US" b="1" smtClean="0">
              <a:latin typeface="Consolas" panose="020B0609020204030204" pitchFamily="49" charset="0"/>
            </a:endParaRP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526" y="241658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19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8011002" y="4696996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bool</a:t>
            </a:r>
            <a:r>
              <a:rPr lang="da-DK" sz="2400"/>
              <a:t> _canHunt</a:t>
            </a:r>
            <a:r>
              <a:rPr lang="da-DK" sz="2400" smtClean="0"/>
              <a:t>;</a:t>
            </a:r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8011002" y="329892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>
                <a:solidFill>
                  <a:srgbClr val="FFFF00"/>
                </a:solidFill>
              </a:rPr>
              <a:t>int</a:t>
            </a:r>
            <a:r>
              <a:rPr lang="da-DK" sz="2800"/>
              <a:t> _age;</a:t>
            </a:r>
          </a:p>
          <a:p>
            <a:endParaRPr lang="da-DK" sz="3600"/>
          </a:p>
        </p:txBody>
      </p:sp>
      <p:cxnSp>
        <p:nvCxnSpPr>
          <p:cNvPr id="3" name="Vinklet forbindelse 2"/>
          <p:cNvCxnSpPr>
            <a:endCxn id="4" idx="2"/>
          </p:cNvCxnSpPr>
          <p:nvPr/>
        </p:nvCxnSpPr>
        <p:spPr>
          <a:xfrm rot="16200000" flipV="1">
            <a:off x="8284433" y="3770118"/>
            <a:ext cx="1853755" cy="1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/>
          <p:nvPr/>
        </p:nvCxnSpPr>
        <p:spPr>
          <a:xfrm flipV="1">
            <a:off x="3488267" y="948269"/>
            <a:ext cx="4958080" cy="1612051"/>
          </a:xfrm>
          <a:prstGeom prst="straightConnector1">
            <a:avLst/>
          </a:prstGeom>
          <a:ln w="76200">
            <a:solidFill>
              <a:srgbClr val="FFC000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1192106" y="1943947"/>
            <a:ext cx="60247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latin typeface="Consolas" panose="020B0609020204030204" pitchFamily="49" charset="0"/>
              </a:rPr>
              <a:t> age,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2400" b="1">
                <a:latin typeface="Consolas" panose="020B0609020204030204" pitchFamily="49" charset="0"/>
              </a:rPr>
              <a:t> canHunt)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   :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2400" b="1">
                <a:latin typeface="Consolas" panose="020B0609020204030204" pitchFamily="49" charset="0"/>
              </a:rPr>
              <a:t>(age)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  <a:r>
              <a:rPr lang="da-DK" sz="2400" smtClean="0"/>
              <a:t> </a:t>
            </a:r>
            <a:endParaRPr lang="da-DK" sz="2400"/>
          </a:p>
        </p:txBody>
      </p:sp>
      <p:cxnSp>
        <p:nvCxnSpPr>
          <p:cNvPr id="15" name="Lige pilforbindelse 14"/>
          <p:cNvCxnSpPr/>
          <p:nvPr/>
        </p:nvCxnSpPr>
        <p:spPr>
          <a:xfrm>
            <a:off x="6075680" y="2343573"/>
            <a:ext cx="2072640" cy="2675467"/>
          </a:xfrm>
          <a:prstGeom prst="straightConnector1">
            <a:avLst/>
          </a:prstGeom>
          <a:ln w="76200">
            <a:solidFill>
              <a:srgbClr val="C00000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73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2822" y="1735016"/>
            <a:ext cx="11534274" cy="3228870"/>
          </a:xfrm>
        </p:spPr>
        <p:txBody>
          <a:bodyPr anchor="t">
            <a:normAutofit/>
          </a:bodyPr>
          <a:lstStyle/>
          <a:p>
            <a:r>
              <a:rPr lang="da-DK" sz="9600" b="1" smtClean="0"/>
              <a:t>Inheritance</a:t>
            </a:r>
            <a:r>
              <a:rPr lang="da-DK" sz="7200" b="1" smtClean="0"/>
              <a:t/>
            </a:r>
            <a:br>
              <a:rPr lang="da-DK" sz="7200" b="1" smtClean="0"/>
            </a:br>
            <a:r>
              <a:rPr lang="da-DK" sz="4800" b="1" smtClean="0"/>
              <a:t>Polymorphic behavior (virtual/override)</a:t>
            </a:r>
            <a:r>
              <a:rPr lang="da-DK" sz="7200" b="1" smtClean="0"/>
              <a:t/>
            </a:r>
            <a:br>
              <a:rPr lang="da-DK" sz="7200" b="1" smtClean="0"/>
            </a:b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414374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sz="2400" b="1" smtClean="0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…"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 a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a.Sound();</a:t>
            </a:r>
          </a:p>
          <a:p>
            <a:endParaRPr lang="da-DK" sz="2400"/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216" y="4960650"/>
            <a:ext cx="35909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1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sz="2400" b="1" smtClean="0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Console.WriteLine(</a:t>
            </a:r>
            <a:r>
              <a:rPr lang="da-DK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"Vov"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 d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>
                <a:latin typeface="Consolas" panose="020B0609020204030204" pitchFamily="49" charset="0"/>
              </a:rPr>
              <a:t>d</a:t>
            </a:r>
            <a:r>
              <a:rPr lang="en-US" sz="2400" b="1" smtClean="0">
                <a:latin typeface="Consolas" panose="020B0609020204030204" pitchFamily="49" charset="0"/>
              </a:rPr>
              <a:t>.Sound();</a:t>
            </a:r>
          </a:p>
          <a:p>
            <a:endParaRPr lang="da-DK" sz="240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216" y="4947588"/>
            <a:ext cx="36099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6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 </a:t>
            </a:r>
            <a:r>
              <a:rPr lang="en-US" sz="2400" b="1">
                <a:latin typeface="Consolas" panose="020B0609020204030204" pitchFamily="49" charset="0"/>
              </a:rPr>
              <a:t>a</a:t>
            </a:r>
            <a:r>
              <a:rPr lang="en-US" sz="2400" b="1" smtClean="0">
                <a:latin typeface="Consolas" panose="020B0609020204030204" pitchFamily="49" charset="0"/>
              </a:rPr>
              <a:t>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a.Sound();</a:t>
            </a:r>
          </a:p>
          <a:p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cxnSp>
        <p:nvCxnSpPr>
          <p:cNvPr id="7" name="Lige pilforbindelse 6"/>
          <p:cNvCxnSpPr>
            <a:stCxn id="4" idx="0"/>
            <a:endCxn id="6" idx="2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Billed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216" y="4921459"/>
            <a:ext cx="3590925" cy="1409700"/>
          </a:xfrm>
          <a:prstGeom prst="rect">
            <a:avLst/>
          </a:prstGeom>
        </p:spPr>
      </p:pic>
      <p:sp>
        <p:nvSpPr>
          <p:cNvPr id="10" name="Ellipse 9"/>
          <p:cNvSpPr/>
          <p:nvPr/>
        </p:nvSpPr>
        <p:spPr>
          <a:xfrm>
            <a:off x="4980855" y="1750842"/>
            <a:ext cx="2880000" cy="2880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30</a:t>
            </a:r>
            <a:endParaRPr lang="da-DK" sz="9600"/>
          </a:p>
        </p:txBody>
      </p:sp>
      <p:sp>
        <p:nvSpPr>
          <p:cNvPr id="11" name="Ellipse 10"/>
          <p:cNvSpPr/>
          <p:nvPr/>
        </p:nvSpPr>
        <p:spPr>
          <a:xfrm>
            <a:off x="4980855" y="1750842"/>
            <a:ext cx="2880000" cy="28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25</a:t>
            </a:r>
            <a:endParaRPr lang="da-DK" sz="9600"/>
          </a:p>
        </p:txBody>
      </p:sp>
      <p:sp>
        <p:nvSpPr>
          <p:cNvPr id="12" name="Ellipse 11"/>
          <p:cNvSpPr/>
          <p:nvPr/>
        </p:nvSpPr>
        <p:spPr>
          <a:xfrm>
            <a:off x="4980855" y="1750842"/>
            <a:ext cx="2880000" cy="2880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20</a:t>
            </a:r>
            <a:endParaRPr lang="da-DK" sz="9600"/>
          </a:p>
        </p:txBody>
      </p:sp>
      <p:sp>
        <p:nvSpPr>
          <p:cNvPr id="13" name="Ellipse 12"/>
          <p:cNvSpPr/>
          <p:nvPr/>
        </p:nvSpPr>
        <p:spPr>
          <a:xfrm>
            <a:off x="4980855" y="1750842"/>
            <a:ext cx="2880000" cy="2880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15</a:t>
            </a:r>
            <a:endParaRPr lang="da-DK" sz="9600"/>
          </a:p>
        </p:txBody>
      </p:sp>
      <p:sp>
        <p:nvSpPr>
          <p:cNvPr id="14" name="Ellipse 13"/>
          <p:cNvSpPr/>
          <p:nvPr/>
        </p:nvSpPr>
        <p:spPr>
          <a:xfrm>
            <a:off x="4980855" y="1750842"/>
            <a:ext cx="2880000" cy="288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10</a:t>
            </a:r>
            <a:endParaRPr lang="da-DK" sz="9600"/>
          </a:p>
        </p:txBody>
      </p:sp>
      <p:sp>
        <p:nvSpPr>
          <p:cNvPr id="15" name="Ellipse 14"/>
          <p:cNvSpPr/>
          <p:nvPr/>
        </p:nvSpPr>
        <p:spPr>
          <a:xfrm>
            <a:off x="4980855" y="1750842"/>
            <a:ext cx="2880000" cy="28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5</a:t>
            </a:r>
            <a:endParaRPr lang="da-DK" sz="9600"/>
          </a:p>
        </p:txBody>
      </p:sp>
      <p:pic>
        <p:nvPicPr>
          <p:cNvPr id="17" name="Picture 2" descr="Billedresultat for question mar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983" y="1767454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1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sz="2400" b="1" smtClean="0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…"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sz="2400" b="1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"Vov"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>
                <a:latin typeface="Consolas" panose="020B0609020204030204" pitchFamily="49" charset="0"/>
              </a:rPr>
              <a:t>}</a:t>
            </a: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da-DK" sz="2400"/>
          </a:p>
        </p:txBody>
      </p:sp>
      <p:sp>
        <p:nvSpPr>
          <p:cNvPr id="5" name="Afrundet rektangel 4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cxnSp>
        <p:nvCxnSpPr>
          <p:cNvPr id="6" name="Lige pilforbindelse 5"/>
          <p:cNvCxnSpPr>
            <a:stCxn id="5" idx="0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45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Class Definition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6273800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Instance fields</a:t>
            </a:r>
          </a:p>
          <a:p>
            <a:r>
              <a:rPr lang="da-DK" sz="3200" smtClean="0"/>
              <a:t>Properties</a:t>
            </a:r>
          </a:p>
          <a:p>
            <a:r>
              <a:rPr lang="da-DK" sz="3200" smtClean="0"/>
              <a:t>Methods</a:t>
            </a:r>
          </a:p>
          <a:p>
            <a:r>
              <a:rPr lang="da-DK" sz="3200" smtClean="0"/>
              <a:t>Constructor(s)</a:t>
            </a:r>
            <a:endParaRPr lang="da-DK" sz="3200"/>
          </a:p>
        </p:txBody>
      </p:sp>
      <p:pic>
        <p:nvPicPr>
          <p:cNvPr id="1026" name="Picture 2" descr="Billedresultat for house blue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438" y="2127333"/>
            <a:ext cx="3810000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63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sz="2400" b="1" smtClean="0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…"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override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sz="2400" b="1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"Vov"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>
                <a:latin typeface="Consolas" panose="020B0609020204030204" pitchFamily="49" charset="0"/>
              </a:rPr>
              <a:t>}</a:t>
            </a: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da-DK" sz="2400"/>
          </a:p>
        </p:txBody>
      </p:sp>
      <p:sp>
        <p:nvSpPr>
          <p:cNvPr id="5" name="Afrundet rektangel 4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cxnSp>
        <p:nvCxnSpPr>
          <p:cNvPr id="6" name="Lige pilforbindelse 5"/>
          <p:cNvCxnSpPr>
            <a:stCxn id="5" idx="0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58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Virtual/override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560457" y="1690688"/>
            <a:ext cx="5312228" cy="4351338"/>
          </a:xfrm>
        </p:spPr>
        <p:txBody>
          <a:bodyPr/>
          <a:lstStyle/>
          <a:p>
            <a:r>
              <a:rPr lang="da-DK" sz="3200" b="1" smtClean="0"/>
              <a:t>Base class</a:t>
            </a:r>
            <a:r>
              <a:rPr lang="da-DK" sz="3200" smtClean="0"/>
              <a:t>: </a:t>
            </a:r>
            <a:r>
              <a:rPr lang="da-DK" sz="3200" i="1" smtClean="0"/>
              <a:t>I have an imple-mentation of </a:t>
            </a:r>
            <a:r>
              <a:rPr lang="da-DK" sz="3200" b="1" i="1" smtClean="0"/>
              <a:t>Sound</a:t>
            </a:r>
            <a:r>
              <a:rPr lang="da-DK" sz="3200" i="1" smtClean="0"/>
              <a:t>, which a derived class </a:t>
            </a:r>
            <a:r>
              <a:rPr lang="da-DK" sz="3200" b="1" i="1" smtClean="0"/>
              <a:t>may</a:t>
            </a:r>
            <a:r>
              <a:rPr lang="da-DK" sz="3200" i="1" smtClean="0"/>
              <a:t> choose to override</a:t>
            </a:r>
          </a:p>
          <a:p>
            <a:r>
              <a:rPr lang="da-DK" sz="3200" b="1" smtClean="0"/>
              <a:t>Derived class</a:t>
            </a:r>
            <a:r>
              <a:rPr lang="da-DK" sz="3200" smtClean="0"/>
              <a:t>: </a:t>
            </a:r>
            <a:r>
              <a:rPr lang="da-DK" sz="3200" i="1" smtClean="0"/>
              <a:t>I </a:t>
            </a:r>
            <a:r>
              <a:rPr lang="da-DK" sz="3200" b="1" i="1" smtClean="0"/>
              <a:t>do</a:t>
            </a:r>
            <a:r>
              <a:rPr lang="da-DK" sz="3200" i="1" smtClean="0"/>
              <a:t> choose to override the base class imple-mentation of </a:t>
            </a:r>
            <a:r>
              <a:rPr lang="da-DK" sz="3200" b="1" i="1" smtClean="0"/>
              <a:t>Sound</a:t>
            </a:r>
            <a:r>
              <a:rPr lang="da-DK" sz="3200" i="1" smtClean="0"/>
              <a:t> with my own implementation</a:t>
            </a:r>
            <a:endParaRPr lang="da-DK" sz="3200" i="1"/>
          </a:p>
        </p:txBody>
      </p:sp>
      <p:sp>
        <p:nvSpPr>
          <p:cNvPr id="4" name="Tekstfelt 3"/>
          <p:cNvSpPr txBox="1"/>
          <p:nvPr/>
        </p:nvSpPr>
        <p:spPr>
          <a:xfrm>
            <a:off x="838200" y="1712233"/>
            <a:ext cx="43724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sz="2000" b="1" smtClean="0">
                <a:latin typeface="Consolas" panose="020B0609020204030204" pitchFamily="49" charset="0"/>
              </a:rPr>
              <a:t>Sound()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 smtClean="0">
                <a:latin typeface="Consolas" panose="020B0609020204030204" pitchFamily="49" charset="0"/>
              </a:rPr>
              <a:t>  Console.WriteLine(</a:t>
            </a:r>
            <a:r>
              <a:rPr lang="da-DK" sz="20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2000" b="1" smtClean="0">
                <a:solidFill>
                  <a:srgbClr val="C00000"/>
                </a:solidFill>
                <a:latin typeface="Consolas" panose="020B0609020204030204" pitchFamily="49" charset="0"/>
              </a:rPr>
              <a:t>…"</a:t>
            </a:r>
            <a:r>
              <a:rPr lang="en-US" sz="2000" b="1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000" b="1" smtClean="0">
                <a:latin typeface="Consolas" panose="020B0609020204030204" pitchFamily="49" charset="0"/>
              </a:rPr>
              <a:t>}</a:t>
            </a:r>
          </a:p>
          <a:p>
            <a:endParaRPr lang="en-US" sz="2000" b="1">
              <a:latin typeface="Consolas" panose="020B0609020204030204" pitchFamily="49" charset="0"/>
            </a:endParaRPr>
          </a:p>
          <a:p>
            <a:endParaRPr lang="en-US" sz="2000" b="1" smtClean="0">
              <a:latin typeface="Consolas" panose="020B0609020204030204" pitchFamily="49" charset="0"/>
            </a:endParaRPr>
          </a:p>
          <a:p>
            <a:endParaRPr lang="en-US" sz="2000" b="1" smtClean="0">
              <a:latin typeface="Consolas" panose="020B0609020204030204" pitchFamily="49" charset="0"/>
            </a:endParaRPr>
          </a:p>
          <a:p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override</a:t>
            </a: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sz="2000" b="1">
                <a:latin typeface="Consolas" panose="020B0609020204030204" pitchFamily="49" charset="0"/>
              </a:rPr>
              <a:t>Sound()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b="1">
                <a:latin typeface="Consolas" panose="020B0609020204030204" pitchFamily="49" charset="0"/>
              </a:rPr>
              <a:t>{</a:t>
            </a:r>
          </a:p>
          <a:p>
            <a:r>
              <a:rPr lang="en-US" sz="2000" b="1">
                <a:latin typeface="Consolas" panose="020B0609020204030204" pitchFamily="49" charset="0"/>
              </a:rPr>
              <a:t>   Console.WriteLine(</a:t>
            </a:r>
            <a:r>
              <a:rPr lang="da-DK" sz="2000" b="1">
                <a:solidFill>
                  <a:srgbClr val="C00000"/>
                </a:solidFill>
                <a:latin typeface="Consolas" panose="020B0609020204030204" pitchFamily="49" charset="0"/>
              </a:rPr>
              <a:t>"Vov"</a:t>
            </a:r>
            <a:r>
              <a:rPr lang="en-US" sz="2000" b="1">
                <a:latin typeface="Consolas" panose="020B0609020204030204" pitchFamily="49" charset="0"/>
              </a:rPr>
              <a:t>);</a:t>
            </a:r>
          </a:p>
          <a:p>
            <a:r>
              <a:rPr lang="en-US" sz="2000" b="1" smtClean="0">
                <a:latin typeface="Consolas" panose="020B0609020204030204" pitchFamily="49" charset="0"/>
              </a:rPr>
              <a:t>}</a:t>
            </a:r>
            <a:endParaRPr lang="en-US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95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 </a:t>
            </a:r>
            <a:r>
              <a:rPr lang="en-US" sz="2400" b="1">
                <a:latin typeface="Consolas" panose="020B0609020204030204" pitchFamily="49" charset="0"/>
              </a:rPr>
              <a:t>a</a:t>
            </a:r>
            <a:r>
              <a:rPr lang="en-US" sz="2400" b="1" smtClean="0">
                <a:latin typeface="Consolas" panose="020B0609020204030204" pitchFamily="49" charset="0"/>
              </a:rPr>
              <a:t>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a.Sound();</a:t>
            </a:r>
          </a:p>
          <a:p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cxnSp>
        <p:nvCxnSpPr>
          <p:cNvPr id="7" name="Lige pilforbindelse 6"/>
          <p:cNvCxnSpPr>
            <a:stCxn id="4" idx="0"/>
            <a:endCxn id="6" idx="2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illedresultat for question mar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235" y="1728265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Billed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248" y="5072410"/>
            <a:ext cx="3609975" cy="1409700"/>
          </a:xfrm>
          <a:prstGeom prst="rect">
            <a:avLst/>
          </a:prstGeom>
        </p:spPr>
      </p:pic>
      <p:sp>
        <p:nvSpPr>
          <p:cNvPr id="2" name="Afrundet rektangulær billedforklaring 1"/>
          <p:cNvSpPr/>
          <p:nvPr/>
        </p:nvSpPr>
        <p:spPr>
          <a:xfrm>
            <a:off x="8618678" y="4086626"/>
            <a:ext cx="2560320" cy="1225973"/>
          </a:xfrm>
          <a:prstGeom prst="wedgeRoundRectCallout">
            <a:avLst>
              <a:gd name="adj1" fmla="val -75066"/>
              <a:gd name="adj2" fmla="val 86257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Polymorphic behavior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19169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3142145" y="1660748"/>
            <a:ext cx="2183732" cy="35276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3373119" y="2472267"/>
            <a:ext cx="1693333" cy="2532337"/>
          </a:xfrm>
          <a:prstGeom prst="roundRect">
            <a:avLst/>
          </a:prstGeom>
          <a:solidFill>
            <a:srgbClr val="0070C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379974" y="366683"/>
            <a:ext cx="3909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 </a:t>
            </a:r>
            <a:r>
              <a:rPr lang="en-US" sz="2400" b="1">
                <a:latin typeface="Consolas" panose="020B0609020204030204" pitchFamily="49" charset="0"/>
              </a:rPr>
              <a:t>a</a:t>
            </a:r>
            <a:r>
              <a:rPr lang="en-US" sz="2400" b="1" smtClean="0">
                <a:latin typeface="Consolas" panose="020B0609020204030204" pitchFamily="49" charset="0"/>
              </a:rPr>
              <a:t>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a.Sound();</a:t>
            </a:r>
          </a:p>
          <a:p>
            <a:endParaRPr lang="da-DK" sz="2400"/>
          </a:p>
        </p:txBody>
      </p:sp>
      <p:cxnSp>
        <p:nvCxnSpPr>
          <p:cNvPr id="7" name="Lige pilforbindelse 6"/>
          <p:cNvCxnSpPr/>
          <p:nvPr/>
        </p:nvCxnSpPr>
        <p:spPr>
          <a:xfrm flipV="1">
            <a:off x="1687605" y="3373884"/>
            <a:ext cx="1353622" cy="13547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/>
          <p:cNvSpPr txBox="1"/>
          <p:nvPr/>
        </p:nvSpPr>
        <p:spPr>
          <a:xfrm>
            <a:off x="942428" y="2687502"/>
            <a:ext cx="72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smtClean="0">
                <a:latin typeface="Consolas" panose="020B0609020204030204" pitchFamily="49" charset="0"/>
              </a:rPr>
              <a:t>a</a:t>
            </a:r>
          </a:p>
          <a:p>
            <a:endParaRPr lang="da-DK" sz="2400"/>
          </a:p>
        </p:txBody>
      </p:sp>
      <p:pic>
        <p:nvPicPr>
          <p:cNvPr id="2052" name="Picture 4" descr="Billedresultat for do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049" y="3072373"/>
            <a:ext cx="1471923" cy="147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Lige pilforbindelse 14"/>
          <p:cNvCxnSpPr/>
          <p:nvPr/>
        </p:nvCxnSpPr>
        <p:spPr>
          <a:xfrm flipV="1">
            <a:off x="4880040" y="3808334"/>
            <a:ext cx="1353622" cy="13547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6448443" y="3208169"/>
            <a:ext cx="48020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smtClean="0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Sound(); 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Dog version</a:t>
            </a:r>
          </a:p>
          <a:p>
            <a:endParaRPr lang="da-DK" sz="2800"/>
          </a:p>
        </p:txBody>
      </p:sp>
      <p:sp>
        <p:nvSpPr>
          <p:cNvPr id="17" name="Afrundet rektangulær billedforklaring 16"/>
          <p:cNvSpPr/>
          <p:nvPr/>
        </p:nvSpPr>
        <p:spPr>
          <a:xfrm>
            <a:off x="5549554" y="2360087"/>
            <a:ext cx="1368215" cy="780214"/>
          </a:xfrm>
          <a:prstGeom prst="wedgeRoundRectCallout">
            <a:avLst>
              <a:gd name="adj1" fmla="val -104769"/>
              <a:gd name="adj2" fmla="val 94070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Vov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99814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/>
      <p:bldP spid="1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#NCSAM So what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8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felt 7"/>
          <p:cNvSpPr txBox="1"/>
          <p:nvPr/>
        </p:nvSpPr>
        <p:spPr>
          <a:xfrm>
            <a:off x="379974" y="366683"/>
            <a:ext cx="72806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Consolas" panose="020B0609020204030204" pitchFamily="49" charset="0"/>
              </a:rPr>
              <a:t>List&lt;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&gt; zoo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List&lt;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&gt;();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>
                <a:latin typeface="Consolas" panose="020B0609020204030204" pitchFamily="49" charset="0"/>
              </a:rPr>
              <a:t> a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400" b="1">
                <a:latin typeface="Consolas" panose="020B0609020204030204" pitchFamily="49" charset="0"/>
              </a:rPr>
              <a:t> zoo)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a.Sound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  <a:p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6054677" y="1423682"/>
            <a:ext cx="2290069" cy="500421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List&lt;Animal&gt;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6365373" y="2240282"/>
            <a:ext cx="1693333" cy="1232746"/>
          </a:xfrm>
          <a:prstGeom prst="round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Cat</a:t>
            </a:r>
          </a:p>
        </p:txBody>
      </p:sp>
      <p:pic>
        <p:nvPicPr>
          <p:cNvPr id="2052" name="Picture 4" descr="Billedresultat for do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350" y="3949467"/>
            <a:ext cx="993375" cy="99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Billedresultat for ca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570" y="2663580"/>
            <a:ext cx="778933" cy="77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frundet rektangel 11"/>
          <p:cNvSpPr/>
          <p:nvPr/>
        </p:nvSpPr>
        <p:spPr>
          <a:xfrm>
            <a:off x="6353043" y="3625661"/>
            <a:ext cx="1693333" cy="1232746"/>
          </a:xfrm>
          <a:prstGeom prst="roundRect">
            <a:avLst/>
          </a:prstGeom>
          <a:solidFill>
            <a:srgbClr val="0070C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6365372" y="5012267"/>
            <a:ext cx="1693333" cy="1232746"/>
          </a:xfrm>
          <a:prstGeom prst="round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Cat</a:t>
            </a:r>
          </a:p>
        </p:txBody>
      </p:sp>
      <p:pic>
        <p:nvPicPr>
          <p:cNvPr id="14" name="Picture 2" descr="Billedresultat for ca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244" y="5437295"/>
            <a:ext cx="778933" cy="77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frundet rektangulær billedforklaring 16"/>
          <p:cNvSpPr/>
          <p:nvPr/>
        </p:nvSpPr>
        <p:spPr>
          <a:xfrm>
            <a:off x="8408683" y="3893820"/>
            <a:ext cx="1247782" cy="697653"/>
          </a:xfrm>
          <a:prstGeom prst="wedgeRoundRectCallout">
            <a:avLst>
              <a:gd name="adj1" fmla="val -114580"/>
              <a:gd name="adj2" fmla="val -2793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Vov</a:t>
            </a:r>
            <a:endParaRPr lang="da-DK" sz="3200"/>
          </a:p>
        </p:txBody>
      </p:sp>
      <p:sp>
        <p:nvSpPr>
          <p:cNvPr id="18" name="Afrundet rektangulær billedforklaring 17"/>
          <p:cNvSpPr/>
          <p:nvPr/>
        </p:nvSpPr>
        <p:spPr>
          <a:xfrm>
            <a:off x="8408683" y="2507828"/>
            <a:ext cx="1247782" cy="697653"/>
          </a:xfrm>
          <a:prstGeom prst="wedgeRoundRectCallout">
            <a:avLst>
              <a:gd name="adj1" fmla="val -155293"/>
              <a:gd name="adj2" fmla="val 17594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Miav</a:t>
            </a:r>
            <a:endParaRPr lang="da-DK" sz="3200"/>
          </a:p>
        </p:txBody>
      </p:sp>
      <p:sp>
        <p:nvSpPr>
          <p:cNvPr id="20" name="Afrundet rektangulær billedforklaring 19"/>
          <p:cNvSpPr/>
          <p:nvPr/>
        </p:nvSpPr>
        <p:spPr>
          <a:xfrm>
            <a:off x="8408683" y="5279813"/>
            <a:ext cx="1247782" cy="697653"/>
          </a:xfrm>
          <a:prstGeom prst="wedgeRoundRectCallout">
            <a:avLst>
              <a:gd name="adj1" fmla="val -155293"/>
              <a:gd name="adj2" fmla="val 17594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Miav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177009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17" grpId="0" animBg="1"/>
      <p:bldP spid="18" grpId="0" animBg="1"/>
      <p:bldP spid="2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felt 7"/>
          <p:cNvSpPr txBox="1"/>
          <p:nvPr/>
        </p:nvSpPr>
        <p:spPr>
          <a:xfrm>
            <a:off x="379974" y="366683"/>
            <a:ext cx="72806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Consolas" panose="020B0609020204030204" pitchFamily="49" charset="0"/>
              </a:rPr>
              <a:t>List&lt;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&gt; zoo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List&lt;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&gt;();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</a:p>
          <a:p>
            <a:r>
              <a:rPr lang="en-US" sz="2400" b="1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Duck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>
                <a:latin typeface="Consolas" panose="020B0609020204030204" pitchFamily="49" charset="0"/>
              </a:rPr>
              <a:t> a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400" b="1">
                <a:latin typeface="Consolas" panose="020B0609020204030204" pitchFamily="49" charset="0"/>
              </a:rPr>
              <a:t> zoo)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a.Sound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  <a:p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6054677" y="1423682"/>
            <a:ext cx="2290069" cy="500421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List&lt;Animal&gt;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6508524" y="2197290"/>
            <a:ext cx="1407027" cy="899871"/>
          </a:xfrm>
          <a:prstGeom prst="round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/>
              <a:t>Cat</a:t>
            </a:r>
          </a:p>
        </p:txBody>
      </p:sp>
      <p:pic>
        <p:nvPicPr>
          <p:cNvPr id="5122" name="Picture 2" descr="Billedresultat for ca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052" y="2404450"/>
            <a:ext cx="625341" cy="62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frundet rektangel 11"/>
          <p:cNvSpPr/>
          <p:nvPr/>
        </p:nvSpPr>
        <p:spPr>
          <a:xfrm>
            <a:off x="6517208" y="3180385"/>
            <a:ext cx="1407026" cy="973775"/>
          </a:xfrm>
          <a:prstGeom prst="roundRect">
            <a:avLst/>
          </a:prstGeom>
          <a:solidFill>
            <a:srgbClr val="0070C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/>
              <a:t>Dog</a:t>
            </a:r>
          </a:p>
        </p:txBody>
      </p:sp>
      <p:sp>
        <p:nvSpPr>
          <p:cNvPr id="17" name="Afrundet rektangulær billedforklaring 16"/>
          <p:cNvSpPr/>
          <p:nvPr/>
        </p:nvSpPr>
        <p:spPr>
          <a:xfrm>
            <a:off x="8635329" y="3317652"/>
            <a:ext cx="1645695" cy="697653"/>
          </a:xfrm>
          <a:prstGeom prst="wedgeRoundRectCallout">
            <a:avLst>
              <a:gd name="adj1" fmla="val -114580"/>
              <a:gd name="adj2" fmla="val -2793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Vov</a:t>
            </a:r>
            <a:endParaRPr lang="da-DK" sz="3200"/>
          </a:p>
        </p:txBody>
      </p:sp>
      <p:sp>
        <p:nvSpPr>
          <p:cNvPr id="18" name="Afrundet rektangulær billedforklaring 17"/>
          <p:cNvSpPr/>
          <p:nvPr/>
        </p:nvSpPr>
        <p:spPr>
          <a:xfrm>
            <a:off x="8634820" y="2265734"/>
            <a:ext cx="1646204" cy="697653"/>
          </a:xfrm>
          <a:prstGeom prst="wedgeRoundRectCallout">
            <a:avLst>
              <a:gd name="adj1" fmla="val -155293"/>
              <a:gd name="adj2" fmla="val 17594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Miav</a:t>
            </a:r>
            <a:endParaRPr lang="da-DK" sz="3200"/>
          </a:p>
        </p:txBody>
      </p:sp>
      <p:sp>
        <p:nvSpPr>
          <p:cNvPr id="20" name="Afrundet rektangulær billedforklaring 19"/>
          <p:cNvSpPr/>
          <p:nvPr/>
        </p:nvSpPr>
        <p:spPr>
          <a:xfrm>
            <a:off x="8634820" y="5325518"/>
            <a:ext cx="1646205" cy="697653"/>
          </a:xfrm>
          <a:prstGeom prst="wedgeRoundRectCallout">
            <a:avLst>
              <a:gd name="adj1" fmla="val -109445"/>
              <a:gd name="adj2" fmla="val 3031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Quack</a:t>
            </a:r>
            <a:endParaRPr lang="da-DK" sz="3200"/>
          </a:p>
        </p:txBody>
      </p:sp>
      <p:pic>
        <p:nvPicPr>
          <p:cNvPr id="2052" name="Picture 4" descr="Billedresultat for dog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361" y="3456511"/>
            <a:ext cx="732561" cy="73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frundet rektangel 14"/>
          <p:cNvSpPr/>
          <p:nvPr/>
        </p:nvSpPr>
        <p:spPr>
          <a:xfrm>
            <a:off x="6517207" y="4253141"/>
            <a:ext cx="1407027" cy="899871"/>
          </a:xfrm>
          <a:prstGeom prst="round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/>
              <a:t>Cat</a:t>
            </a:r>
          </a:p>
        </p:txBody>
      </p:sp>
      <p:pic>
        <p:nvPicPr>
          <p:cNvPr id="16" name="Picture 2" descr="Billedresultat for ca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735" y="4460301"/>
            <a:ext cx="625341" cy="62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frundet rektangulær billedforklaring 18"/>
          <p:cNvSpPr/>
          <p:nvPr/>
        </p:nvSpPr>
        <p:spPr>
          <a:xfrm>
            <a:off x="8643503" y="4321585"/>
            <a:ext cx="1637522" cy="697653"/>
          </a:xfrm>
          <a:prstGeom prst="wedgeRoundRectCallout">
            <a:avLst>
              <a:gd name="adj1" fmla="val -155293"/>
              <a:gd name="adj2" fmla="val 17594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Miav</a:t>
            </a:r>
            <a:endParaRPr lang="da-DK" sz="3200"/>
          </a:p>
        </p:txBody>
      </p:sp>
      <p:sp>
        <p:nvSpPr>
          <p:cNvPr id="21" name="Afrundet rektangel 20"/>
          <p:cNvSpPr/>
          <p:nvPr/>
        </p:nvSpPr>
        <p:spPr>
          <a:xfrm>
            <a:off x="6525892" y="5246071"/>
            <a:ext cx="1407026" cy="828891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/>
              <a:t>Duck</a:t>
            </a:r>
          </a:p>
        </p:txBody>
      </p:sp>
      <p:pic>
        <p:nvPicPr>
          <p:cNvPr id="2050" name="Picture 2" descr="Billedresultat for duck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733" y="5492047"/>
            <a:ext cx="675974" cy="67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52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7498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virtual void </a:t>
            </a:r>
            <a:r>
              <a:rPr lang="en-US" sz="2400" b="1" smtClean="0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Console.Write(</a:t>
            </a:r>
            <a:r>
              <a:rPr lang="da-DK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"The animal says "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override 	void </a:t>
            </a:r>
            <a:r>
              <a:rPr lang="en-US" sz="2400" b="1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2400" b="1" smtClean="0">
                <a:latin typeface="Consolas" panose="020B0609020204030204" pitchFamily="49" charset="0"/>
              </a:rPr>
              <a:t>.Sound();</a:t>
            </a:r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"Vov"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cxnSp>
        <p:nvCxnSpPr>
          <p:cNvPr id="6" name="Lige pilforbindelse 5"/>
          <p:cNvCxnSpPr>
            <a:stCxn id="5" idx="0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216" y="5147734"/>
            <a:ext cx="3657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3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2822" y="1735016"/>
            <a:ext cx="11534274" cy="3228870"/>
          </a:xfrm>
        </p:spPr>
        <p:txBody>
          <a:bodyPr anchor="t">
            <a:normAutofit/>
          </a:bodyPr>
          <a:lstStyle/>
          <a:p>
            <a:r>
              <a:rPr lang="da-DK" sz="9600" b="1" smtClean="0"/>
              <a:t>Inheritance</a:t>
            </a:r>
            <a:r>
              <a:rPr lang="da-DK" sz="7200" b="1" smtClean="0"/>
              <a:t/>
            </a:r>
            <a:br>
              <a:rPr lang="da-DK" sz="7200" b="1" smtClean="0"/>
            </a:br>
            <a:r>
              <a:rPr lang="da-DK" sz="4800" b="1" smtClean="0"/>
              <a:t>Going abstract…</a:t>
            </a:r>
            <a:r>
              <a:rPr lang="da-DK" sz="7200" b="1" smtClean="0"/>
              <a:t/>
            </a:r>
            <a:br>
              <a:rPr lang="da-DK" sz="7200" b="1" smtClean="0"/>
            </a:b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396328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sz="2400" b="1" smtClean="0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…"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</p:txBody>
      </p:sp>
      <p:pic>
        <p:nvPicPr>
          <p:cNvPr id="5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273" y="56881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97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8127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4800" b="1" smtClean="0">
                <a:latin typeface="Consolas" panose="020B0609020204030204" pitchFamily="49" charset="0"/>
              </a:rPr>
              <a:t>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</a:p>
          <a:p>
            <a:r>
              <a:rPr lang="da-DK" sz="4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48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258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273" y="56881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abstract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sz="2400" b="1" smtClean="0">
                <a:latin typeface="Consolas" panose="020B0609020204030204" pitchFamily="49" charset="0"/>
              </a:rPr>
              <a:t>Sound();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39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273" y="56881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abstract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sz="2400" b="1" smtClean="0">
                <a:latin typeface="Consolas" panose="020B0609020204030204" pitchFamily="49" charset="0"/>
              </a:rPr>
              <a:t>Sound();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</p:txBody>
      </p:sp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1443788" y="2506662"/>
            <a:ext cx="9685765" cy="1622426"/>
          </a:xfrm>
        </p:spPr>
        <p:txBody>
          <a:bodyPr/>
          <a:lstStyle/>
          <a:p>
            <a:r>
              <a:rPr lang="da-DK" sz="3200" b="1" smtClean="0"/>
              <a:t>Base class</a:t>
            </a:r>
            <a:r>
              <a:rPr lang="da-DK" sz="3200" smtClean="0"/>
              <a:t>: </a:t>
            </a:r>
            <a:r>
              <a:rPr lang="da-DK" sz="3200" i="1" smtClean="0"/>
              <a:t>I do </a:t>
            </a:r>
            <a:r>
              <a:rPr lang="da-DK" sz="3200" b="1" i="1" smtClean="0"/>
              <a:t>not</a:t>
            </a:r>
            <a:r>
              <a:rPr lang="da-DK" sz="3200" i="1" smtClean="0"/>
              <a:t> have an implementation of </a:t>
            </a:r>
            <a:r>
              <a:rPr lang="da-DK" sz="3200" b="1" i="1" smtClean="0"/>
              <a:t>Sound</a:t>
            </a:r>
            <a:r>
              <a:rPr lang="da-DK" sz="3200" i="1" smtClean="0"/>
              <a:t>, </a:t>
            </a:r>
            <a:r>
              <a:rPr lang="da-DK" sz="3200" b="1" i="1" smtClean="0"/>
              <a:t>but</a:t>
            </a:r>
            <a:r>
              <a:rPr lang="da-DK" sz="3200" i="1" smtClean="0"/>
              <a:t> anyone who inherits from me </a:t>
            </a:r>
            <a:r>
              <a:rPr lang="da-DK" sz="3200" b="1" i="1" smtClean="0"/>
              <a:t>must</a:t>
            </a:r>
            <a:r>
              <a:rPr lang="da-DK" sz="3200" i="1" smtClean="0"/>
              <a:t> implement their own version of </a:t>
            </a:r>
            <a:r>
              <a:rPr lang="da-DK" sz="3200" b="1" i="1" smtClean="0"/>
              <a:t>Sound</a:t>
            </a:r>
            <a:r>
              <a:rPr lang="da-DK" sz="3200" i="1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990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abstract void </a:t>
            </a:r>
            <a:r>
              <a:rPr lang="en-US" sz="2400" b="1" smtClean="0">
                <a:latin typeface="Consolas" panose="020B0609020204030204" pitchFamily="49" charset="0"/>
              </a:rPr>
              <a:t>Sound();</a:t>
            </a:r>
          </a:p>
          <a:p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</a:rPr>
              <a:t>abstract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protected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(…)</a:t>
            </a:r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//…</a:t>
            </a:r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84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abstract void </a:t>
            </a:r>
            <a:r>
              <a:rPr lang="en-US" sz="2400" b="1" smtClean="0">
                <a:latin typeface="Consolas" panose="020B0609020204030204" pitchFamily="49" charset="0"/>
              </a:rPr>
              <a:t>Sound();</a:t>
            </a:r>
          </a:p>
          <a:p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 a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(…);</a:t>
            </a: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 a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(…);</a:t>
            </a:r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</p:txBody>
      </p:sp>
      <p:sp>
        <p:nvSpPr>
          <p:cNvPr id="5" name="Forbudstavle 4"/>
          <p:cNvSpPr/>
          <p:nvPr/>
        </p:nvSpPr>
        <p:spPr>
          <a:xfrm>
            <a:off x="9604820" y="3557912"/>
            <a:ext cx="720000" cy="7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pic>
        <p:nvPicPr>
          <p:cNvPr id="7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820" y="241412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47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054293"/>
              </p:ext>
            </p:extLst>
          </p:nvPr>
        </p:nvGraphicFramePr>
        <p:xfrm>
          <a:off x="1056638" y="719666"/>
          <a:ext cx="10071958" cy="374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3762">
                  <a:extLst>
                    <a:ext uri="{9D8B030D-6E8A-4147-A177-3AD203B41FA5}">
                      <a16:colId xmlns:a16="http://schemas.microsoft.com/office/drawing/2014/main" val="1245919397"/>
                    </a:ext>
                  </a:extLst>
                </a:gridCol>
                <a:gridCol w="1928813">
                  <a:extLst>
                    <a:ext uri="{9D8B030D-6E8A-4147-A177-3AD203B41FA5}">
                      <a16:colId xmlns:a16="http://schemas.microsoft.com/office/drawing/2014/main" val="1685845605"/>
                    </a:ext>
                  </a:extLst>
                </a:gridCol>
                <a:gridCol w="1871663">
                  <a:extLst>
                    <a:ext uri="{9D8B030D-6E8A-4147-A177-3AD203B41FA5}">
                      <a16:colId xmlns:a16="http://schemas.microsoft.com/office/drawing/2014/main" val="2925463727"/>
                    </a:ext>
                  </a:extLst>
                </a:gridCol>
                <a:gridCol w="2071687">
                  <a:extLst>
                    <a:ext uri="{9D8B030D-6E8A-4147-A177-3AD203B41FA5}">
                      <a16:colId xmlns:a16="http://schemas.microsoft.com/office/drawing/2014/main" val="2320727499"/>
                    </a:ext>
                  </a:extLst>
                </a:gridCol>
                <a:gridCol w="2056033">
                  <a:extLst>
                    <a:ext uri="{9D8B030D-6E8A-4147-A177-3AD203B41FA5}">
                      <a16:colId xmlns:a16="http://schemas.microsoft.com/office/drawing/2014/main" val="131036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Base class</a:t>
                      </a:r>
                    </a:p>
                    <a:p>
                      <a:r>
                        <a:rPr lang="da-DK" sz="1800" b="1" smtClean="0"/>
                        <a:t>implementation?</a:t>
                      </a:r>
                      <a:endParaRPr lang="da-DK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Override in derived class?</a:t>
                      </a:r>
                      <a:endParaRPr lang="da-DK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Create </a:t>
                      </a:r>
                      <a:r>
                        <a:rPr lang="da-DK" sz="1800" b="1" smtClean="0">
                          <a:solidFill>
                            <a:srgbClr val="FF0000"/>
                          </a:solidFill>
                        </a:rPr>
                        <a:t>variables</a:t>
                      </a:r>
                      <a:r>
                        <a:rPr lang="da-DK" sz="1800" b="1" smtClean="0"/>
                        <a:t> of base class type?</a:t>
                      </a:r>
                      <a:endParaRPr lang="da-DK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smtClean="0"/>
                        <a:t>Create </a:t>
                      </a:r>
                      <a:r>
                        <a:rPr lang="da-DK" sz="1800" b="1" smtClean="0">
                          <a:solidFill>
                            <a:srgbClr val="FF0000"/>
                          </a:solidFill>
                        </a:rPr>
                        <a:t>objects</a:t>
                      </a:r>
                      <a:r>
                        <a:rPr lang="da-DK" sz="1800" b="1" smtClean="0"/>
                        <a:t> of base class type?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625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b="1" smtClean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sz="3200" b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virtual</a:t>
                      </a:r>
                    </a:p>
                    <a:p>
                      <a:endParaRPr lang="da-DK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sz="480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May</a:t>
                      </a:r>
                      <a:endParaRPr lang="da-DK" sz="48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sz="4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sz="4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564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b="1" smtClean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sz="3200" b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abstract</a:t>
                      </a:r>
                      <a:endParaRPr lang="da-DK" sz="3200" b="1" smtClean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da-DK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No</a:t>
                      </a:r>
                      <a:endParaRPr lang="da-DK" sz="480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 smtClean="0">
                          <a:solidFill>
                            <a:srgbClr val="C00000"/>
                          </a:solidFill>
                        </a:rPr>
                        <a:t>Must</a:t>
                      </a:r>
                      <a:endParaRPr lang="da-DK" sz="480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sz="4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No</a:t>
                      </a:r>
                      <a:endParaRPr lang="da-DK" sz="4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154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20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61630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abstract class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protected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(…)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  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abstract void </a:t>
            </a:r>
            <a:r>
              <a:rPr lang="en-US" sz="2400" b="1" smtClean="0">
                <a:latin typeface="Consolas" panose="020B0609020204030204" pitchFamily="49" charset="0"/>
              </a:rPr>
              <a:t>Sound();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abstract void </a:t>
            </a:r>
            <a:r>
              <a:rPr lang="en-US" sz="2400" b="1">
                <a:latin typeface="Consolas" panose="020B0609020204030204" pitchFamily="49" charset="0"/>
              </a:rPr>
              <a:t>Eat(…);</a:t>
            </a:r>
          </a:p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abstract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 </a:t>
            </a:r>
            <a:r>
              <a:rPr lang="da-DK" sz="2400" b="1" smtClean="0">
                <a:latin typeface="Consolas" panose="020B0609020204030204" pitchFamily="49" charset="0"/>
              </a:rPr>
              <a:t>Sleeping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 smtClean="0">
                <a:latin typeface="Consolas" panose="020B0609020204030204" pitchFamily="49" charset="0"/>
              </a:rPr>
              <a:t>; 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  <a:p>
            <a:endParaRPr lang="en-US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05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616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void </a:t>
            </a:r>
            <a:r>
              <a:rPr lang="en-US" sz="2400" b="1" smtClean="0">
                <a:latin typeface="Consolas" panose="020B0609020204030204" pitchFamily="49" charset="0"/>
              </a:rPr>
              <a:t>Sound();</a:t>
            </a:r>
          </a:p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void </a:t>
            </a:r>
            <a:r>
              <a:rPr lang="en-US" sz="2400" b="1">
                <a:latin typeface="Consolas" panose="020B0609020204030204" pitchFamily="49" charset="0"/>
              </a:rPr>
              <a:t>Eat(…);</a:t>
            </a:r>
          </a:p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bool </a:t>
            </a:r>
            <a:r>
              <a:rPr lang="da-DK" sz="2400" b="1" smtClean="0">
                <a:latin typeface="Consolas" panose="020B0609020204030204" pitchFamily="49" charset="0"/>
              </a:rPr>
              <a:t>Sleeping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 smtClean="0">
                <a:latin typeface="Consolas" panose="020B0609020204030204" pitchFamily="49" charset="0"/>
              </a:rPr>
              <a:t>; 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  <a:p>
            <a:endParaRPr lang="en-US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61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90" y="1012924"/>
            <a:ext cx="59611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 </a:t>
            </a:r>
            <a:r>
              <a:rPr lang="en-US" sz="2400" b="1" smtClean="0">
                <a:latin typeface="Consolas" panose="020B0609020204030204" pitchFamily="49" charset="0"/>
              </a:rPr>
              <a:t>: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IAnimal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2400" b="1" smtClean="0">
                <a:latin typeface="Consolas" panose="020B0609020204030204" pitchFamily="49" charset="0"/>
              </a:rPr>
              <a:t> canHunt)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  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}</a:t>
            </a: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Sound</a:t>
            </a:r>
            <a:r>
              <a:rPr lang="en-US" sz="2400" b="1" smtClean="0">
                <a:latin typeface="Consolas" panose="020B0609020204030204" pitchFamily="49" charset="0"/>
              </a:rPr>
              <a:t>()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  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</a:t>
            </a:r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46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felt 7"/>
          <p:cNvSpPr txBox="1"/>
          <p:nvPr/>
        </p:nvSpPr>
        <p:spPr>
          <a:xfrm>
            <a:off x="379974" y="366683"/>
            <a:ext cx="72806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Consolas" panose="020B0609020204030204" pitchFamily="49" charset="0"/>
              </a:rPr>
              <a:t>List&lt;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2400" b="1" smtClean="0">
                <a:latin typeface="Consolas" panose="020B0609020204030204" pitchFamily="49" charset="0"/>
              </a:rPr>
              <a:t>&gt; zoo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List&lt;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2400" b="1" smtClean="0">
                <a:latin typeface="Consolas" panose="020B0609020204030204" pitchFamily="49" charset="0"/>
              </a:rPr>
              <a:t>&gt;();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smtClean="0">
                <a:latin typeface="Consolas" panose="020B0609020204030204" pitchFamily="49" charset="0"/>
              </a:rPr>
              <a:t> (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a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400" b="1">
                <a:latin typeface="Consolas" panose="020B0609020204030204" pitchFamily="49" charset="0"/>
              </a:rPr>
              <a:t> zoo)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a.Sound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  <a:p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5960533" y="1423682"/>
            <a:ext cx="2384213" cy="500421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List&lt;IAnimal&gt;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6365373" y="2240282"/>
            <a:ext cx="1693333" cy="1232746"/>
          </a:xfrm>
          <a:prstGeom prst="round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Cat</a:t>
            </a:r>
          </a:p>
        </p:txBody>
      </p:sp>
      <p:pic>
        <p:nvPicPr>
          <p:cNvPr id="2052" name="Picture 4" descr="Billedresultat for do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350" y="3949467"/>
            <a:ext cx="993375" cy="99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Billedresultat for ca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570" y="2663580"/>
            <a:ext cx="778933" cy="77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frundet rektangel 11"/>
          <p:cNvSpPr/>
          <p:nvPr/>
        </p:nvSpPr>
        <p:spPr>
          <a:xfrm>
            <a:off x="6353043" y="3625661"/>
            <a:ext cx="1693333" cy="1232746"/>
          </a:xfrm>
          <a:prstGeom prst="roundRect">
            <a:avLst/>
          </a:prstGeom>
          <a:solidFill>
            <a:srgbClr val="0070C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6365372" y="5012267"/>
            <a:ext cx="1693333" cy="1232746"/>
          </a:xfrm>
          <a:prstGeom prst="round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Cat</a:t>
            </a:r>
          </a:p>
        </p:txBody>
      </p:sp>
      <p:pic>
        <p:nvPicPr>
          <p:cNvPr id="14" name="Picture 2" descr="Billedresultat for ca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244" y="5437295"/>
            <a:ext cx="778933" cy="77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frundet rektangulær billedforklaring 16"/>
          <p:cNvSpPr/>
          <p:nvPr/>
        </p:nvSpPr>
        <p:spPr>
          <a:xfrm>
            <a:off x="8408683" y="3893820"/>
            <a:ext cx="1247782" cy="697653"/>
          </a:xfrm>
          <a:prstGeom prst="wedgeRoundRectCallout">
            <a:avLst>
              <a:gd name="adj1" fmla="val -114580"/>
              <a:gd name="adj2" fmla="val -2793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Vov</a:t>
            </a:r>
            <a:endParaRPr lang="da-DK" sz="3200"/>
          </a:p>
        </p:txBody>
      </p:sp>
      <p:sp>
        <p:nvSpPr>
          <p:cNvPr id="18" name="Afrundet rektangulær billedforklaring 17"/>
          <p:cNvSpPr/>
          <p:nvPr/>
        </p:nvSpPr>
        <p:spPr>
          <a:xfrm>
            <a:off x="8408683" y="2507828"/>
            <a:ext cx="1247782" cy="697653"/>
          </a:xfrm>
          <a:prstGeom prst="wedgeRoundRectCallout">
            <a:avLst>
              <a:gd name="adj1" fmla="val -155293"/>
              <a:gd name="adj2" fmla="val 17594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Miav</a:t>
            </a:r>
            <a:endParaRPr lang="da-DK" sz="3200"/>
          </a:p>
        </p:txBody>
      </p:sp>
      <p:sp>
        <p:nvSpPr>
          <p:cNvPr id="20" name="Afrundet rektangulær billedforklaring 19"/>
          <p:cNvSpPr/>
          <p:nvPr/>
        </p:nvSpPr>
        <p:spPr>
          <a:xfrm>
            <a:off x="8408683" y="5279813"/>
            <a:ext cx="1247782" cy="697653"/>
          </a:xfrm>
          <a:prstGeom prst="wedgeRoundRectCallout">
            <a:avLst>
              <a:gd name="adj1" fmla="val -155293"/>
              <a:gd name="adj2" fmla="val 17594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Miav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201161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4477753" y="4361158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Dog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2077139" y="296025"/>
            <a:ext cx="2400614" cy="112370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IAnimal</a:t>
            </a:r>
          </a:p>
          <a:p>
            <a:endParaRPr lang="da-DK" sz="3600"/>
          </a:p>
        </p:txBody>
      </p:sp>
      <p:pic>
        <p:nvPicPr>
          <p:cNvPr id="8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112" y="217044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Vinklet forbindelse 2"/>
          <p:cNvCxnSpPr>
            <a:stCxn id="10" idx="0"/>
            <a:endCxn id="4" idx="2"/>
          </p:cNvCxnSpPr>
          <p:nvPr/>
        </p:nvCxnSpPr>
        <p:spPr>
          <a:xfrm rot="16200000" flipV="1">
            <a:off x="3007039" y="1690137"/>
            <a:ext cx="2941429" cy="2400614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inklet forbindelse 13"/>
          <p:cNvCxnSpPr>
            <a:stCxn id="10" idx="0"/>
            <a:endCxn id="9" idx="2"/>
          </p:cNvCxnSpPr>
          <p:nvPr/>
        </p:nvCxnSpPr>
        <p:spPr>
          <a:xfrm rot="5400000" flipH="1" flipV="1">
            <a:off x="5407653" y="1690137"/>
            <a:ext cx="2941429" cy="2400614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6878367" y="296025"/>
            <a:ext cx="2400614" cy="112370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ISaveable</a:t>
            </a:r>
          </a:p>
          <a:p>
            <a:endParaRPr lang="da-DK" sz="3600"/>
          </a:p>
        </p:txBody>
      </p:sp>
      <p:pic>
        <p:nvPicPr>
          <p:cNvPr id="11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112" y="497877"/>
            <a:ext cx="720000" cy="720000"/>
          </a:xfrm>
          <a:prstGeom prst="rect">
            <a:avLst/>
          </a:prstGeom>
          <a:noFill/>
          <a:effectLst>
            <a:glow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35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Instance fields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16743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Variables used for representing the </a:t>
            </a:r>
            <a:r>
              <a:rPr lang="da-DK" sz="3200" b="1" smtClean="0"/>
              <a:t>state</a:t>
            </a:r>
            <a:r>
              <a:rPr lang="da-DK" sz="3200" smtClean="0"/>
              <a:t> of an object</a:t>
            </a:r>
          </a:p>
          <a:p>
            <a:r>
              <a:rPr lang="da-DK" sz="3200" smtClean="0"/>
              <a:t>Each object has its own set of these variables</a:t>
            </a:r>
          </a:p>
          <a:p>
            <a:r>
              <a:rPr lang="da-DK" sz="3200" smtClean="0"/>
              <a:t>The ”memory” of an object</a:t>
            </a:r>
          </a:p>
          <a:p>
            <a:r>
              <a:rPr lang="da-DK" sz="3200" smtClean="0"/>
              <a:t>Are usually defined as </a:t>
            </a:r>
            <a:r>
              <a:rPr lang="da-DK" sz="3200" b="1" smtClean="0"/>
              <a:t>private</a:t>
            </a:r>
          </a:p>
          <a:p>
            <a:r>
              <a:rPr lang="da-DK" sz="3200" smtClean="0"/>
              <a:t>Naming convention: start with _ (underscore), followed by camelCase  (e.g. </a:t>
            </a:r>
            <a:r>
              <a:rPr lang="da-DK" sz="3200" b="1" smtClean="0"/>
              <a:t>_price</a:t>
            </a:r>
            <a:r>
              <a:rPr lang="da-DK" sz="3200" smtClean="0"/>
              <a:t>)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280366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Interfaces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3200" smtClean="0"/>
              <a:t>Think of interfaces as a </a:t>
            </a:r>
            <a:r>
              <a:rPr lang="da-DK" sz="3200" b="1" smtClean="0"/>
              <a:t>minimal contract </a:t>
            </a:r>
            <a:r>
              <a:rPr lang="da-DK" sz="3200" smtClean="0"/>
              <a:t>between a </a:t>
            </a:r>
            <a:r>
              <a:rPr lang="da-DK" sz="3200" b="1" smtClean="0"/>
              <a:t>client </a:t>
            </a:r>
            <a:r>
              <a:rPr lang="da-DK" sz="3200" smtClean="0"/>
              <a:t>and a </a:t>
            </a:r>
            <a:r>
              <a:rPr lang="da-DK" sz="3200" b="1" smtClean="0"/>
              <a:t>service provider</a:t>
            </a:r>
          </a:p>
          <a:p>
            <a:r>
              <a:rPr lang="da-DK" sz="3200" b="1" smtClean="0"/>
              <a:t>Client</a:t>
            </a:r>
            <a:r>
              <a:rPr lang="da-DK" sz="3200" smtClean="0"/>
              <a:t>: needs ”services” (methods/properties plus specifi-cation), does not care about specific implementations</a:t>
            </a:r>
          </a:p>
          <a:p>
            <a:r>
              <a:rPr lang="da-DK" sz="3200" b="1" smtClean="0"/>
              <a:t>Service provider</a:t>
            </a:r>
            <a:r>
              <a:rPr lang="da-DK" sz="3200" smtClean="0"/>
              <a:t>: Implements interface, but has freedom with regards to </a:t>
            </a:r>
            <a:r>
              <a:rPr lang="da-DK" sz="3200" b="1" smtClean="0"/>
              <a:t>how</a:t>
            </a:r>
            <a:r>
              <a:rPr lang="da-DK" sz="3200" smtClean="0"/>
              <a:t> specifications are met</a:t>
            </a:r>
          </a:p>
          <a:p>
            <a:r>
              <a:rPr lang="da-DK" sz="3200" smtClean="0"/>
              <a:t>…but </a:t>
            </a:r>
            <a:r>
              <a:rPr lang="da-DK" sz="3200" b="1" smtClean="0"/>
              <a:t>who</a:t>
            </a:r>
            <a:r>
              <a:rPr lang="da-DK" sz="3200" smtClean="0"/>
              <a:t> chooses specific implementations to use?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208863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771525"/>
            <a:ext cx="10515600" cy="585787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</a:p>
          <a:p>
            <a:pPr marL="0" indent="0">
              <a:buNone/>
            </a:pPr>
            <a:r>
              <a:rPr lang="en-US" sz="36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</a:t>
            </a:r>
            <a:r>
              <a:rPr lang="en-US" sz="36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sz="3600" b="1">
                <a:latin typeface="Consolas" panose="020B0609020204030204" pitchFamily="49" charset="0"/>
              </a:rPr>
              <a:t>DoSomething(</a:t>
            </a:r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3600" b="1">
                <a:latin typeface="Consolas" panose="020B0609020204030204" pitchFamily="49" charset="0"/>
              </a:rPr>
              <a:t> a)</a:t>
            </a:r>
          </a:p>
          <a:p>
            <a:pPr marL="0" indent="0">
              <a:buNone/>
            </a:pPr>
            <a:r>
              <a:rPr lang="en-US" sz="3600" b="1" smtClean="0">
                <a:latin typeface="Consolas" panose="020B0609020204030204" pitchFamily="49" charset="0"/>
              </a:rPr>
              <a:t>   {</a:t>
            </a:r>
            <a:endParaRPr lang="en-US" sz="36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</a:t>
            </a:r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Does not know specific animals</a:t>
            </a:r>
            <a:endParaRPr lang="en-US" sz="36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endParaRPr lang="en-US" sz="36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…</a:t>
            </a:r>
            <a:endParaRPr lang="en-US" sz="36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b="1" smtClean="0">
                <a:latin typeface="Consolas" panose="020B0609020204030204" pitchFamily="49" charset="0"/>
              </a:rPr>
              <a:t>}</a:t>
            </a:r>
            <a:endParaRPr lang="en-US" sz="3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93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Where does this happen…?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2200275"/>
            <a:ext cx="10515600" cy="425767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 </a:t>
            </a:r>
            <a:r>
              <a:rPr lang="en-US" sz="4800" b="1">
                <a:latin typeface="Consolas" panose="020B0609020204030204" pitchFamily="49" charset="0"/>
              </a:rPr>
              <a:t>c</a:t>
            </a:r>
            <a:r>
              <a:rPr lang="en-US" sz="4800" b="1" smtClean="0">
                <a:latin typeface="Consolas" panose="020B0609020204030204" pitchFamily="49" charset="0"/>
              </a:rPr>
              <a:t> </a:t>
            </a:r>
            <a:r>
              <a:rPr lang="en-US" sz="4800" b="1">
                <a:latin typeface="Consolas" panose="020B0609020204030204" pitchFamily="49" charset="0"/>
              </a:rPr>
              <a:t>= </a:t>
            </a:r>
            <a:r>
              <a:rPr lang="en-US" sz="4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4800" b="1">
                <a:latin typeface="Consolas" panose="020B0609020204030204" pitchFamily="49" charset="0"/>
              </a:rPr>
              <a:t> </a:t>
            </a:r>
            <a:r>
              <a:rPr lang="en-US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en-US" sz="4800" b="1" smtClean="0">
                <a:latin typeface="Consolas" panose="020B0609020204030204" pitchFamily="49" charset="0"/>
              </a:rPr>
              <a:t>(…);</a:t>
            </a:r>
          </a:p>
          <a:p>
            <a:pPr marL="0" indent="0">
              <a:buNone/>
            </a:pPr>
            <a:r>
              <a:rPr lang="en-US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 </a:t>
            </a:r>
            <a:r>
              <a:rPr lang="en-US" sz="4800" b="1">
                <a:latin typeface="Consolas" panose="020B0609020204030204" pitchFamily="49" charset="0"/>
              </a:rPr>
              <a:t>a = </a:t>
            </a:r>
            <a:r>
              <a:rPr lang="en-US" sz="4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4800" b="1">
                <a:latin typeface="Consolas" panose="020B0609020204030204" pitchFamily="49" charset="0"/>
              </a:rPr>
              <a:t> </a:t>
            </a:r>
            <a:r>
              <a:rPr lang="en-US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4800" b="1">
                <a:latin typeface="Consolas" panose="020B0609020204030204" pitchFamily="49" charset="0"/>
              </a:rPr>
              <a:t>(…);</a:t>
            </a:r>
          </a:p>
          <a:p>
            <a:pPr marL="0" indent="0">
              <a:buNone/>
            </a:pPr>
            <a:r>
              <a:rPr lang="en-US" sz="4800" b="1">
                <a:latin typeface="Consolas" panose="020B0609020204030204" pitchFamily="49" charset="0"/>
              </a:rPr>
              <a:t>c.DoSomething(a</a:t>
            </a:r>
            <a:r>
              <a:rPr lang="en-US" sz="4800" b="1" smtClean="0">
                <a:latin typeface="Consolas" panose="020B0609020204030204" pitchFamily="49" charset="0"/>
              </a:rPr>
              <a:t>);</a:t>
            </a:r>
            <a:endParaRPr lang="en-US" sz="4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69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liffhang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16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81273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2800" b="1" smtClean="0">
                <a:latin typeface="Consolas" panose="020B0609020204030204" pitchFamily="49" charset="0"/>
              </a:rPr>
              <a:t>_licensePlate;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2800" b="1" smtClean="0">
                <a:latin typeface="Consolas" panose="020B0609020204030204" pitchFamily="49" charset="0"/>
              </a:rPr>
              <a:t>_brand;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2800" b="1" smtClean="0">
                <a:latin typeface="Consolas" panose="020B0609020204030204" pitchFamily="49" charset="0"/>
              </a:rPr>
              <a:t>_model;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2800" b="1" smtClean="0">
                <a:latin typeface="Consolas" panose="020B0609020204030204" pitchFamily="49" charset="0"/>
              </a:rPr>
              <a:t>_price;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823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Properties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432132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Used for getting/setting a value relating to the </a:t>
            </a:r>
            <a:r>
              <a:rPr lang="da-DK" sz="3200" b="1" smtClean="0"/>
              <a:t>state</a:t>
            </a:r>
            <a:r>
              <a:rPr lang="da-DK" sz="3200" smtClean="0"/>
              <a:t> on an object</a:t>
            </a:r>
          </a:p>
          <a:p>
            <a:r>
              <a:rPr lang="da-DK" sz="3200" smtClean="0"/>
              <a:t>Is often – but </a:t>
            </a:r>
            <a:r>
              <a:rPr lang="da-DK" sz="3200" u="sng" smtClean="0"/>
              <a:t>not</a:t>
            </a:r>
            <a:r>
              <a:rPr lang="da-DK" sz="3200" smtClean="0"/>
              <a:t> always – closely associated with an instance field</a:t>
            </a:r>
          </a:p>
          <a:p>
            <a:r>
              <a:rPr lang="da-DK" sz="3200" smtClean="0"/>
              <a:t>Naming convention: start with CAPITAL LETTER (e.g. </a:t>
            </a:r>
            <a:r>
              <a:rPr lang="da-DK" sz="3200" b="1" smtClean="0"/>
              <a:t>Price</a:t>
            </a:r>
            <a:r>
              <a:rPr lang="da-DK" sz="3200" smtClean="0"/>
              <a:t>)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20844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2147</TotalTime>
  <Words>1519</Words>
  <Application>Microsoft Office PowerPoint</Application>
  <PresentationFormat>Widescreen</PresentationFormat>
  <Paragraphs>514</Paragraphs>
  <Slides>73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73</vt:i4>
      </vt:variant>
    </vt:vector>
  </HeadingPairs>
  <TitlesOfParts>
    <vt:vector size="78" baseType="lpstr">
      <vt:lpstr>Arial</vt:lpstr>
      <vt:lpstr>Calibri</vt:lpstr>
      <vt:lpstr>Calibri Light</vt:lpstr>
      <vt:lpstr>Consolas</vt:lpstr>
      <vt:lpstr>Office-tema</vt:lpstr>
      <vt:lpstr>Object-Oriented Programming  Brush-up and C# syntax (focus on inheritance)  Per Storgård Laursen</vt:lpstr>
      <vt:lpstr>Class Fundamentals</vt:lpstr>
      <vt:lpstr>PowerPoint-præsentation</vt:lpstr>
      <vt:lpstr>PowerPoint-præsentation</vt:lpstr>
      <vt:lpstr>Class Definition</vt:lpstr>
      <vt:lpstr>PowerPoint-præsentation</vt:lpstr>
      <vt:lpstr>Instance fields</vt:lpstr>
      <vt:lpstr>PowerPoint-præsentation</vt:lpstr>
      <vt:lpstr>Properties</vt:lpstr>
      <vt:lpstr>PowerPoint-præsentation</vt:lpstr>
      <vt:lpstr>PowerPoint-præsentation</vt:lpstr>
      <vt:lpstr>PowerPoint-præsentation</vt:lpstr>
      <vt:lpstr>PowerPoint-præsentation</vt:lpstr>
      <vt:lpstr>Methods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Constructor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Inheritance Fundamentals 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Inheritance Polymorphic behavior (virtual/override) 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Virtual/override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Inheritance Going abstract… 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Interfaces</vt:lpstr>
      <vt:lpstr>PowerPoint-præsentation</vt:lpstr>
      <vt:lpstr>Where does this happen…?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196</cp:revision>
  <dcterms:created xsi:type="dcterms:W3CDTF">2017-09-05T14:00:27Z</dcterms:created>
  <dcterms:modified xsi:type="dcterms:W3CDTF">2018-04-16T16:47:11Z</dcterms:modified>
</cp:coreProperties>
</file>