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58" r:id="rId3"/>
    <p:sldId id="466" r:id="rId4"/>
    <p:sldId id="402" r:id="rId5"/>
    <p:sldId id="436" r:id="rId6"/>
    <p:sldId id="437" r:id="rId7"/>
    <p:sldId id="438" r:id="rId8"/>
    <p:sldId id="439" r:id="rId9"/>
    <p:sldId id="440" r:id="rId10"/>
    <p:sldId id="441" r:id="rId11"/>
    <p:sldId id="443" r:id="rId12"/>
    <p:sldId id="444" r:id="rId13"/>
    <p:sldId id="442" r:id="rId14"/>
    <p:sldId id="445" r:id="rId15"/>
    <p:sldId id="446" r:id="rId16"/>
    <p:sldId id="447" r:id="rId17"/>
    <p:sldId id="450" r:id="rId18"/>
    <p:sldId id="449" r:id="rId19"/>
    <p:sldId id="448" r:id="rId20"/>
    <p:sldId id="452" r:id="rId21"/>
    <p:sldId id="465" r:id="rId22"/>
    <p:sldId id="451" r:id="rId23"/>
    <p:sldId id="455" r:id="rId24"/>
    <p:sldId id="454" r:id="rId25"/>
    <p:sldId id="457" r:id="rId26"/>
    <p:sldId id="456" r:id="rId27"/>
    <p:sldId id="464" r:id="rId28"/>
    <p:sldId id="460" r:id="rId29"/>
    <p:sldId id="461" r:id="rId30"/>
    <p:sldId id="462" r:id="rId31"/>
    <p:sldId id="463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Abstract Factory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2400" b="1" smtClean="0">
                <a:latin typeface="Consolas" panose="020B0609020204030204" pitchFamily="49" charset="0"/>
              </a:rPr>
              <a:t> CreateFood(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money);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8541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 </a:t>
            </a:r>
            <a:r>
              <a:rPr lang="da-DK" b="1" smtClean="0">
                <a:latin typeface="Consolas" panose="020B0609020204030204" pitchFamily="49" charset="0"/>
              </a:rPr>
              <a:t>: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IFoodFactory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b="1" smtClean="0">
                <a:latin typeface="Consolas" panose="020B0609020204030204" pitchFamily="49" charset="0"/>
              </a:rPr>
              <a:t> CreateFood(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money)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aCucumber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Cucumber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aCarrot 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Carrot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aCabbage 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Cabbage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     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&gt;= </a:t>
            </a:r>
            <a:r>
              <a:rPr lang="en-US" b="1" smtClean="0">
                <a:latin typeface="Consolas" panose="020B0609020204030204" pitchFamily="49" charset="0"/>
              </a:rPr>
              <a:t>aCucumber.CostPerKg)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aCucumber; 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&gt;= </a:t>
            </a:r>
            <a:r>
              <a:rPr lang="en-US" b="1" smtClean="0">
                <a:latin typeface="Consolas" panose="020B0609020204030204" pitchFamily="49" charset="0"/>
              </a:rPr>
              <a:t>aCarrot.CostPerKg</a:t>
            </a:r>
            <a:r>
              <a:rPr lang="en-US" b="1">
                <a:latin typeface="Consolas" panose="020B0609020204030204" pitchFamily="49" charset="0"/>
              </a:rPr>
              <a:t>)   </a:t>
            </a:r>
            <a:r>
              <a:rPr lang="en-US" b="1" smtClean="0">
                <a:latin typeface="Consolas" panose="020B0609020204030204" pitchFamily="49" charset="0"/>
              </a:rPr>
              <a:t>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aCarrot; 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&gt;= </a:t>
            </a:r>
            <a:r>
              <a:rPr lang="en-US" b="1" smtClean="0">
                <a:latin typeface="Consolas" panose="020B0609020204030204" pitchFamily="49" charset="0"/>
              </a:rPr>
              <a:t>aCabbage.CostPerKg</a:t>
            </a:r>
            <a:r>
              <a:rPr lang="en-US" b="1">
                <a:latin typeface="Consolas" panose="020B0609020204030204" pitchFamily="49" charset="0"/>
              </a:rPr>
              <a:t>) </a:t>
            </a:r>
            <a:r>
              <a:rPr lang="en-US" b="1" smtClean="0">
                <a:latin typeface="Consolas" panose="020B0609020204030204" pitchFamily="49" charset="0"/>
              </a:rPr>
              <a:t> 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aCabbage;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 smtClean="0">
                <a:latin typeface="Consolas" panose="020B0609020204030204" pitchFamily="49" charset="0"/>
              </a:rPr>
              <a:t>                                   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Hay</a:t>
            </a:r>
            <a:r>
              <a:rPr lang="en-US" b="1" smtClean="0">
                <a:latin typeface="Consolas" panose="020B0609020204030204" pitchFamily="49" charset="0"/>
              </a:rPr>
              <a:t>()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7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: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IFoodFactory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b="1" smtClean="0">
                <a:latin typeface="Consolas" panose="020B0609020204030204" pitchFamily="49" charset="0"/>
              </a:rPr>
              <a:t> CreateFood(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money)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aBeef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Beef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aLiveMice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LiveMice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aJarOfFlies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JarOfFlies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aBeef</a:t>
            </a:r>
            <a:r>
              <a:rPr lang="en-US" b="1" smtClean="0">
                <a:latin typeface="Consolas" panose="020B0609020204030204" pitchFamily="49" charset="0"/>
              </a:rPr>
              <a:t>.CostPerKg</a:t>
            </a:r>
            <a:r>
              <a:rPr lang="en-US" b="1">
                <a:latin typeface="Consolas" panose="020B0609020204030204" pitchFamily="49" charset="0"/>
              </a:rPr>
              <a:t>)  </a:t>
            </a:r>
            <a:r>
              <a:rPr lang="en-US" b="1" smtClean="0">
                <a:latin typeface="Consolas" panose="020B0609020204030204" pitchFamily="49" charset="0"/>
              </a:rPr>
              <a:t>  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aBeef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aLiveMice</a:t>
            </a:r>
            <a:r>
              <a:rPr lang="en-US" b="1" smtClean="0">
                <a:latin typeface="Consolas" panose="020B0609020204030204" pitchFamily="49" charset="0"/>
              </a:rPr>
              <a:t>.CostPerKg</a:t>
            </a:r>
            <a:r>
              <a:rPr lang="en-US" b="1">
                <a:latin typeface="Consolas" panose="020B0609020204030204" pitchFamily="49" charset="0"/>
              </a:rPr>
              <a:t>)  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aLiveMice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aJarOfFlies</a:t>
            </a:r>
            <a:r>
              <a:rPr lang="en-US" b="1" smtClean="0">
                <a:latin typeface="Consolas" panose="020B0609020204030204" pitchFamily="49" charset="0"/>
              </a:rPr>
              <a:t>.CostPerKg</a:t>
            </a:r>
            <a:r>
              <a:rPr lang="en-US" b="1">
                <a:latin typeface="Consolas" panose="020B0609020204030204" pitchFamily="49" charset="0"/>
              </a:rPr>
              <a:t>)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aJarOfFlies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                              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Worms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684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PettingZooV70(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 smtClean="0">
                <a:latin typeface="Consolas" panose="020B0609020204030204" pitchFamily="49" charset="0"/>
              </a:rPr>
              <a:t> aChild,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1600" b="1" smtClean="0">
                <a:latin typeface="Consolas" panose="020B0609020204030204" pitchFamily="49" charset="0"/>
              </a:rPr>
              <a:t> factoryAnimal,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1600" b="1" smtClean="0">
                <a:latin typeface="Consolas" panose="020B0609020204030204" pitchFamily="49" charset="0"/>
              </a:rPr>
              <a:t> factoryFood)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TheChild = </a:t>
            </a:r>
            <a:r>
              <a:rPr lang="da-DK" sz="1600" b="1">
                <a:latin typeface="Consolas" panose="020B0609020204030204" pitchFamily="49" charset="0"/>
              </a:rPr>
              <a:t>aChild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da-DK" sz="1600" b="1">
                <a:latin typeface="Consolas" panose="020B0609020204030204" pitchFamily="49" charset="0"/>
              </a:rPr>
              <a:t>factoryAnimal.CreateAnimal(aChild.Age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TheFood = factoryFood.CreateFood(aChild.MoneyLimit);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>
                <a:latin typeface="Consolas" panose="020B0609020204030204" pitchFamily="49" charset="0"/>
              </a:rPr>
              <a:t> TheChild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600" b="1">
                <a:latin typeface="Consolas" panose="020B0609020204030204" pitchFamily="49" charset="0"/>
              </a:rPr>
              <a:t> TheAnimal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1600" b="1" smtClean="0">
                <a:latin typeface="Consolas" panose="020B0609020204030204" pitchFamily="49" charset="0"/>
              </a:rPr>
              <a:t> TheFood </a:t>
            </a:r>
            <a:r>
              <a:rPr lang="da-DK" sz="1600" b="1">
                <a:latin typeface="Consolas" panose="020B0609020204030204" pitchFamily="49" charset="0"/>
              </a:rPr>
              <a:t>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latin typeface="Consolas" panose="020B0609020204030204" pitchFamily="49" charset="0"/>
              </a:rPr>
              <a:t> Interact()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feed and pet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damn thing...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ZooV70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5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643690" y="561739"/>
            <a:ext cx="108585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facAnimal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2400" b="1" smtClean="0">
                <a:latin typeface="Consolas" panose="020B0609020204030204" pitchFamily="49" charset="0"/>
              </a:rPr>
              <a:t> facFood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(c</a:t>
            </a:r>
            <a:r>
              <a:rPr lang="da-DK" sz="2400" b="1">
                <a:latin typeface="Consolas" panose="020B0609020204030204" pitchFamily="49" charset="0"/>
              </a:rPr>
              <a:t>, </a:t>
            </a:r>
            <a:r>
              <a:rPr lang="da-DK" sz="2400" b="1" smtClean="0">
                <a:latin typeface="Consolas" panose="020B0609020204030204" pitchFamily="49" charset="0"/>
              </a:rPr>
              <a:t>facAnimal,</a:t>
            </a:r>
            <a:r>
              <a:rPr lang="da-DK" sz="2400" b="1">
                <a:latin typeface="Consolas" panose="020B0609020204030204" pitchFamily="49" charset="0"/>
              </a:rPr>
              <a:t> facFood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01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felt 2"/>
          <p:cNvSpPr txBox="1"/>
          <p:nvPr/>
        </p:nvSpPr>
        <p:spPr>
          <a:xfrm>
            <a:off x="643690" y="561739"/>
            <a:ext cx="108585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facAnimal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2400" b="1" smtClean="0">
                <a:latin typeface="Consolas" panose="020B0609020204030204" pitchFamily="49" charset="0"/>
              </a:rPr>
              <a:t> facFood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(c</a:t>
            </a:r>
            <a:r>
              <a:rPr lang="da-DK" sz="2400" b="1">
                <a:latin typeface="Consolas" panose="020B0609020204030204" pitchFamily="49" charset="0"/>
              </a:rPr>
              <a:t>, </a:t>
            </a:r>
            <a:r>
              <a:rPr lang="da-DK" sz="2400" b="1" smtClean="0">
                <a:latin typeface="Consolas" panose="020B0609020204030204" pitchFamily="49" charset="0"/>
              </a:rPr>
              <a:t>facAnimal,</a:t>
            </a:r>
            <a:r>
              <a:rPr lang="da-DK" sz="2400" b="1">
                <a:latin typeface="Consolas" panose="020B0609020204030204" pitchFamily="49" charset="0"/>
              </a:rPr>
              <a:t> facFood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sp>
        <p:nvSpPr>
          <p:cNvPr id="2" name="Højrepil 1"/>
          <p:cNvSpPr/>
          <p:nvPr/>
        </p:nvSpPr>
        <p:spPr>
          <a:xfrm flipH="1">
            <a:off x="8767482" y="981635"/>
            <a:ext cx="2225488" cy="12438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147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ZooV70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5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ZooV70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rundet rektangel 22"/>
          <p:cNvSpPr/>
          <p:nvPr/>
        </p:nvSpPr>
        <p:spPr>
          <a:xfrm>
            <a:off x="280492" y="4165596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AnimalFactory</a:t>
            </a:r>
          </a:p>
          <a:p>
            <a:pPr algn="ctr"/>
            <a:r>
              <a:rPr lang="da-DK" sz="2400" smtClean="0"/>
              <a:t>Cute</a:t>
            </a:r>
          </a:p>
        </p:txBody>
      </p:sp>
      <p:cxnSp>
        <p:nvCxnSpPr>
          <p:cNvPr id="24" name="Vinklet forbindelse 2"/>
          <p:cNvCxnSpPr>
            <a:stCxn id="23" idx="0"/>
            <a:endCxn id="15" idx="2"/>
          </p:cNvCxnSpPr>
          <p:nvPr/>
        </p:nvCxnSpPr>
        <p:spPr>
          <a:xfrm flipV="1">
            <a:off x="1480799" y="3470511"/>
            <a:ext cx="0" cy="69508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"/>
          <p:cNvCxnSpPr>
            <a:stCxn id="23" idx="2"/>
            <a:endCxn id="26" idx="0"/>
          </p:cNvCxnSpPr>
          <p:nvPr/>
        </p:nvCxnSpPr>
        <p:spPr>
          <a:xfrm>
            <a:off x="1480799" y="5083694"/>
            <a:ext cx="0" cy="58057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rundet rektangel 25"/>
          <p:cNvSpPr/>
          <p:nvPr/>
        </p:nvSpPr>
        <p:spPr>
          <a:xfrm>
            <a:off x="280492" y="566426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(cute animals)</a:t>
            </a:r>
          </a:p>
          <a:p>
            <a:endParaRPr lang="da-DK" sz="2800"/>
          </a:p>
        </p:txBody>
      </p:sp>
      <p:sp>
        <p:nvSpPr>
          <p:cNvPr id="29" name="Afrundet rektangel 28"/>
          <p:cNvSpPr/>
          <p:nvPr/>
        </p:nvSpPr>
        <p:spPr>
          <a:xfrm>
            <a:off x="7230734" y="5795243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FoodFactory</a:t>
            </a:r>
          </a:p>
          <a:p>
            <a:pPr algn="ctr"/>
            <a:r>
              <a:rPr lang="da-DK" sz="2400" smtClean="0"/>
              <a:t>Exotic</a:t>
            </a:r>
          </a:p>
        </p:txBody>
      </p:sp>
      <p:cxnSp>
        <p:nvCxnSpPr>
          <p:cNvPr id="30" name="Vinklet forbindelse 2"/>
          <p:cNvCxnSpPr>
            <a:stCxn id="29" idx="0"/>
            <a:endCxn id="12" idx="2"/>
          </p:cNvCxnSpPr>
          <p:nvPr/>
        </p:nvCxnSpPr>
        <p:spPr>
          <a:xfrm flipV="1">
            <a:off x="8431041" y="5118201"/>
            <a:ext cx="0" cy="67704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4067440" y="5795243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(exotic food)</a:t>
            </a:r>
          </a:p>
          <a:p>
            <a:endParaRPr lang="da-DK" sz="2800"/>
          </a:p>
        </p:txBody>
      </p:sp>
      <p:cxnSp>
        <p:nvCxnSpPr>
          <p:cNvPr id="34" name="Vinklet forbindelse 2"/>
          <p:cNvCxnSpPr>
            <a:stCxn id="29" idx="1"/>
            <a:endCxn id="33" idx="3"/>
          </p:cNvCxnSpPr>
          <p:nvPr/>
        </p:nvCxnSpPr>
        <p:spPr>
          <a:xfrm flipH="1">
            <a:off x="6468054" y="6254292"/>
            <a:ext cx="76268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2400" b="1" smtClean="0">
                <a:latin typeface="Consolas" panose="020B0609020204030204" pitchFamily="49" charset="0"/>
              </a:rPr>
              <a:t> CreateFood(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money);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IAnimal</a:t>
            </a:r>
            <a:r>
              <a:rPr lang="da-DK" sz="2400" b="1" smtClean="0">
                <a:latin typeface="Consolas" panose="020B0609020204030204" pitchFamily="49" charset="0"/>
              </a:rPr>
              <a:t> CreateAnimal(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age);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 (again)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7532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Petting Zoo </a:t>
            </a:r>
            <a:r>
              <a:rPr lang="da-DK" sz="3200" smtClean="0"/>
              <a:t>contains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child</a:t>
            </a:r>
          </a:p>
          <a:p>
            <a:pPr lvl="1"/>
            <a:r>
              <a:rPr lang="da-DK" sz="2800" smtClean="0"/>
              <a:t>An </a:t>
            </a:r>
            <a:r>
              <a:rPr lang="da-DK" sz="2800" b="1" smtClean="0"/>
              <a:t>animal</a:t>
            </a:r>
          </a:p>
          <a:p>
            <a:pPr lvl="1"/>
            <a:r>
              <a:rPr lang="da-DK" sz="2800" b="1" smtClean="0"/>
              <a:t>Food </a:t>
            </a:r>
            <a:r>
              <a:rPr lang="da-DK" sz="2800" smtClean="0"/>
              <a:t>for the animal</a:t>
            </a:r>
          </a:p>
          <a:p>
            <a:r>
              <a:rPr lang="da-DK" sz="3200" b="1" i="1" smtClean="0">
                <a:solidFill>
                  <a:srgbClr val="FF0000"/>
                </a:solidFill>
              </a:rPr>
              <a:t>How to create an animal which matches the child, AND food which matches the animal 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05" y="0"/>
            <a:ext cx="549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56511" y="645961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PettingZooElementsFactoryCute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 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 </a:t>
            </a:r>
            <a:r>
              <a:rPr lang="da-DK" sz="1600" b="1" smtClean="0">
                <a:latin typeface="Consolas" panose="020B0609020204030204" pitchFamily="49" charset="0"/>
              </a:rPr>
              <a:t>_ffCute;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 </a:t>
            </a:r>
            <a:r>
              <a:rPr lang="da-DK" sz="1600" b="1" smtClean="0">
                <a:latin typeface="Consolas" panose="020B0609020204030204" pitchFamily="49" charset="0"/>
              </a:rPr>
              <a:t>_afCute;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smtClean="0"/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PettingZooElementsFactoryCute()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ffCute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afCute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 </a:t>
            </a:r>
            <a:r>
              <a:rPr lang="da-DK" sz="1600" b="1" smtClean="0">
                <a:latin typeface="Consolas" panose="020B0609020204030204" pitchFamily="49" charset="0"/>
              </a:rPr>
              <a:t>CreateFood(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 money) 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return</a:t>
            </a:r>
            <a:r>
              <a:rPr lang="da-DK" sz="1600" b="1" smtClean="0">
                <a:latin typeface="Consolas" panose="020B0609020204030204" pitchFamily="49" charset="0"/>
              </a:rPr>
              <a:t> _</a:t>
            </a:r>
            <a:r>
              <a:rPr lang="da-DK" sz="1600" b="1">
                <a:latin typeface="Consolas" panose="020B0609020204030204" pitchFamily="49" charset="0"/>
              </a:rPr>
              <a:t>ffCute.CreateFood(money);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sz="1600" b="1" smtClean="0">
                <a:latin typeface="Consolas" panose="020B0609020204030204" pitchFamily="49" charset="0"/>
              </a:rPr>
              <a:t>CreateAnimal(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age) 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_</a:t>
            </a:r>
            <a:r>
              <a:rPr lang="da-DK" sz="1600" b="1">
                <a:latin typeface="Consolas" panose="020B0609020204030204" pitchFamily="49" charset="0"/>
              </a:rPr>
              <a:t>afCute.CreateAnimal(age);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2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56511" y="645961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PettingZooElementsFactoryExotic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 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 </a:t>
            </a:r>
            <a:r>
              <a:rPr lang="da-DK" sz="1600" b="1" smtClean="0">
                <a:latin typeface="Consolas" panose="020B0609020204030204" pitchFamily="49" charset="0"/>
              </a:rPr>
              <a:t>_ffExotic;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 </a:t>
            </a:r>
            <a:r>
              <a:rPr lang="da-DK" sz="1600" b="1" smtClean="0">
                <a:latin typeface="Consolas" panose="020B0609020204030204" pitchFamily="49" charset="0"/>
              </a:rPr>
              <a:t>_</a:t>
            </a:r>
            <a:r>
              <a:rPr lang="da-DK" sz="1600" b="1">
                <a:latin typeface="Consolas" panose="020B0609020204030204" pitchFamily="49" charset="0"/>
              </a:rPr>
              <a:t>afExotic;</a:t>
            </a:r>
          </a:p>
          <a:p>
            <a:endParaRPr lang="da-DK" sz="1600" smtClean="0"/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PettingZooElementsFactoryCute()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ffExotic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sz="1600" b="1" smtClean="0">
                <a:latin typeface="Consolas" panose="020B0609020204030204" pitchFamily="49" charset="0"/>
              </a:rPr>
              <a:t>();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afExotic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sz="1600" b="1" smtClean="0">
                <a:latin typeface="Consolas" panose="020B0609020204030204" pitchFamily="49" charset="0"/>
              </a:rPr>
              <a:t>();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 </a:t>
            </a:r>
            <a:r>
              <a:rPr lang="da-DK" sz="1600" b="1" smtClean="0">
                <a:latin typeface="Consolas" panose="020B0609020204030204" pitchFamily="49" charset="0"/>
              </a:rPr>
              <a:t>CreateFood(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 money) 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return</a:t>
            </a:r>
            <a:r>
              <a:rPr lang="da-DK" sz="1600" b="1" smtClean="0">
                <a:latin typeface="Consolas" panose="020B0609020204030204" pitchFamily="49" charset="0"/>
              </a:rPr>
              <a:t> _ffExotic.CreateFood(money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sz="1600" b="1" smtClean="0">
                <a:latin typeface="Consolas" panose="020B0609020204030204" pitchFamily="49" charset="0"/>
              </a:rPr>
              <a:t>CreateAnimal(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age) 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_af</a:t>
            </a:r>
            <a:r>
              <a:rPr lang="da-DK" sz="1600" b="1">
                <a:latin typeface="Consolas" panose="020B0609020204030204" pitchFamily="49" charset="0"/>
              </a:rPr>
              <a:t>Exotic</a:t>
            </a:r>
            <a:r>
              <a:rPr lang="da-DK" sz="1600" b="1" smtClean="0">
                <a:latin typeface="Consolas" panose="020B0609020204030204" pitchFamily="49" charset="0"/>
              </a:rPr>
              <a:t>.CreateAnimal(age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PettingZooV80(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 smtClean="0">
                <a:latin typeface="Consolas" panose="020B0609020204030204" pitchFamily="49" charset="0"/>
              </a:rPr>
              <a:t> aChild,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</a:t>
            </a:r>
            <a:r>
              <a:rPr lang="da-DK" sz="1600" b="1" smtClean="0">
                <a:latin typeface="Consolas" panose="020B0609020204030204" pitchFamily="49" charset="0"/>
              </a:rPr>
              <a:t> factory)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TheChild = </a:t>
            </a:r>
            <a:r>
              <a:rPr lang="da-DK" sz="1600" b="1">
                <a:latin typeface="Consolas" panose="020B0609020204030204" pitchFamily="49" charset="0"/>
              </a:rPr>
              <a:t>aChild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da-DK" sz="1600" b="1" smtClean="0">
                <a:latin typeface="Consolas" panose="020B0609020204030204" pitchFamily="49" charset="0"/>
              </a:rPr>
              <a:t>factory.CreateAnimal(aChild.Age)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TheFood = factory.CreateFood(aChild.MoneyLimit);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>
                <a:latin typeface="Consolas" panose="020B0609020204030204" pitchFamily="49" charset="0"/>
              </a:rPr>
              <a:t> TheChild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600" b="1">
                <a:latin typeface="Consolas" panose="020B0609020204030204" pitchFamily="49" charset="0"/>
              </a:rPr>
              <a:t> TheAnimal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1600" b="1" smtClean="0">
                <a:latin typeface="Consolas" panose="020B0609020204030204" pitchFamily="49" charset="0"/>
              </a:rPr>
              <a:t> TheFood </a:t>
            </a:r>
            <a:r>
              <a:rPr lang="da-DK" sz="1600" b="1">
                <a:latin typeface="Consolas" panose="020B0609020204030204" pitchFamily="49" charset="0"/>
              </a:rPr>
              <a:t>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latin typeface="Consolas" panose="020B0609020204030204" pitchFamily="49" charset="0"/>
              </a:rPr>
              <a:t> Interact()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feed and pet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damn thing...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/>
          <p:nvPr/>
        </p:nvCxnSpPr>
        <p:spPr>
          <a:xfrm flipH="1">
            <a:off x="2614553" y="1678405"/>
            <a:ext cx="1205473" cy="68737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643690" y="561739"/>
            <a:ext cx="108585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 </a:t>
            </a:r>
            <a:r>
              <a:rPr lang="da-DK" sz="2400" b="1" smtClean="0">
                <a:latin typeface="Consolas" panose="020B0609020204030204" pitchFamily="49" charset="0"/>
              </a:rPr>
              <a:t>factory;</a:t>
            </a:r>
          </a:p>
          <a:p>
            <a:r>
              <a:rPr lang="da-DK" sz="2400" b="1">
                <a:latin typeface="Consolas" panose="020B0609020204030204" pitchFamily="49" charset="0"/>
              </a:rPr>
              <a:t>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PettingZooElementsFactoryCute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r>
              <a:rPr lang="da-DK" sz="2400" b="1" smtClean="0">
                <a:latin typeface="Consolas" panose="020B0609020204030204" pitchFamily="49" charset="0"/>
              </a:rPr>
              <a:t>(c</a:t>
            </a:r>
            <a:r>
              <a:rPr lang="da-DK" sz="2400" b="1">
                <a:latin typeface="Consolas" panose="020B0609020204030204" pitchFamily="49" charset="0"/>
              </a:rPr>
              <a:t>, factory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/>
          <p:nvPr/>
        </p:nvCxnSpPr>
        <p:spPr>
          <a:xfrm flipH="1">
            <a:off x="2614553" y="1628369"/>
            <a:ext cx="1163363" cy="73740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/>
          <p:nvPr/>
        </p:nvCxnSpPr>
        <p:spPr>
          <a:xfrm flipH="1">
            <a:off x="2614553" y="1628369"/>
            <a:ext cx="1163363" cy="73740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rundet rektangel 19"/>
          <p:cNvSpPr/>
          <p:nvPr/>
        </p:nvSpPr>
        <p:spPr>
          <a:xfrm>
            <a:off x="3734892" y="4048950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Animal</a:t>
            </a:r>
          </a:p>
          <a:p>
            <a:pPr algn="ctr"/>
            <a:r>
              <a:rPr lang="da-DK" sz="2400" smtClean="0"/>
              <a:t>FactoryCute</a:t>
            </a:r>
          </a:p>
        </p:txBody>
      </p:sp>
      <p:sp>
        <p:nvSpPr>
          <p:cNvPr id="22" name="Afrundet rektangel 21"/>
          <p:cNvSpPr/>
          <p:nvPr/>
        </p:nvSpPr>
        <p:spPr>
          <a:xfrm>
            <a:off x="7189291" y="4048950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(cute animals)</a:t>
            </a:r>
          </a:p>
          <a:p>
            <a:endParaRPr lang="da-DK" sz="2800"/>
          </a:p>
        </p:txBody>
      </p:sp>
      <p:sp>
        <p:nvSpPr>
          <p:cNvPr id="30" name="Afrundet rektangel 29"/>
          <p:cNvSpPr/>
          <p:nvPr/>
        </p:nvSpPr>
        <p:spPr>
          <a:xfrm>
            <a:off x="280492" y="4356110"/>
            <a:ext cx="2400614" cy="14172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PettingZoo</a:t>
            </a:r>
          </a:p>
          <a:p>
            <a:pPr algn="ctr"/>
            <a:r>
              <a:rPr lang="da-DK" sz="2400" smtClean="0"/>
              <a:t>Elements</a:t>
            </a:r>
          </a:p>
          <a:p>
            <a:pPr algn="ctr"/>
            <a:r>
              <a:rPr lang="da-DK" sz="2400" smtClean="0"/>
              <a:t>FactoryCute</a:t>
            </a:r>
          </a:p>
        </p:txBody>
      </p:sp>
      <p:sp>
        <p:nvSpPr>
          <p:cNvPr id="31" name="Afrundet rektangel 30"/>
          <p:cNvSpPr/>
          <p:nvPr/>
        </p:nvSpPr>
        <p:spPr>
          <a:xfrm>
            <a:off x="3734892" y="531427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Food</a:t>
            </a:r>
          </a:p>
          <a:p>
            <a:pPr algn="ctr"/>
            <a:r>
              <a:rPr lang="da-DK" sz="2400" smtClean="0"/>
              <a:t>FactoryCute</a:t>
            </a:r>
          </a:p>
        </p:txBody>
      </p:sp>
      <p:cxnSp>
        <p:nvCxnSpPr>
          <p:cNvPr id="32" name="Vinklet forbindelse 2"/>
          <p:cNvCxnSpPr>
            <a:stCxn id="30" idx="3"/>
            <a:endCxn id="20" idx="1"/>
          </p:cNvCxnSpPr>
          <p:nvPr/>
        </p:nvCxnSpPr>
        <p:spPr>
          <a:xfrm flipV="1">
            <a:off x="2681106" y="4507999"/>
            <a:ext cx="1053786" cy="55671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30" idx="3"/>
            <a:endCxn id="31" idx="1"/>
          </p:cNvCxnSpPr>
          <p:nvPr/>
        </p:nvCxnSpPr>
        <p:spPr>
          <a:xfrm>
            <a:off x="2681106" y="5064715"/>
            <a:ext cx="1053786" cy="70860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2"/>
          <p:cNvCxnSpPr>
            <a:stCxn id="30" idx="0"/>
            <a:endCxn id="15" idx="2"/>
          </p:cNvCxnSpPr>
          <p:nvPr/>
        </p:nvCxnSpPr>
        <p:spPr>
          <a:xfrm flipV="1">
            <a:off x="1480799" y="3686443"/>
            <a:ext cx="0" cy="66966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inklet forbindelse 2"/>
          <p:cNvCxnSpPr/>
          <p:nvPr/>
        </p:nvCxnSpPr>
        <p:spPr>
          <a:xfrm>
            <a:off x="6135505" y="4507999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rundet rektangel 35"/>
          <p:cNvSpPr/>
          <p:nvPr/>
        </p:nvSpPr>
        <p:spPr>
          <a:xfrm>
            <a:off x="7189291" y="531427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(cute food)</a:t>
            </a:r>
          </a:p>
          <a:p>
            <a:endParaRPr lang="da-DK" sz="2800"/>
          </a:p>
        </p:txBody>
      </p:sp>
      <p:cxnSp>
        <p:nvCxnSpPr>
          <p:cNvPr id="37" name="Vinklet forbindelse 2"/>
          <p:cNvCxnSpPr>
            <a:stCxn id="31" idx="3"/>
            <a:endCxn id="36" idx="1"/>
          </p:cNvCxnSpPr>
          <p:nvPr/>
        </p:nvCxnSpPr>
        <p:spPr>
          <a:xfrm>
            <a:off x="6135506" y="5773320"/>
            <a:ext cx="10537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7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68419" y="3322634"/>
            <a:ext cx="2400614" cy="1825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6388881" y="3322633"/>
            <a:ext cx="2400614" cy="18250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PettingZoo</a:t>
            </a:r>
          </a:p>
          <a:p>
            <a:pPr algn="ctr"/>
            <a:r>
              <a:rPr lang="da-DK" sz="3200" smtClean="0"/>
              <a:t>Elements</a:t>
            </a:r>
          </a:p>
          <a:p>
            <a:pPr algn="ctr"/>
            <a:r>
              <a:rPr lang="da-DK" sz="3200" smtClean="0"/>
              <a:t>FactoryCute</a:t>
            </a:r>
          </a:p>
        </p:txBody>
      </p: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Vinklet forbindelse 2"/>
          <p:cNvCxnSpPr>
            <a:stCxn id="19" idx="2"/>
          </p:cNvCxnSpPr>
          <p:nvPr/>
        </p:nvCxnSpPr>
        <p:spPr>
          <a:xfrm flipH="1">
            <a:off x="3563601" y="1909675"/>
            <a:ext cx="1465356" cy="151798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</p:cNvCxnSpPr>
          <p:nvPr/>
        </p:nvCxnSpPr>
        <p:spPr>
          <a:xfrm>
            <a:off x="5028957" y="1909675"/>
            <a:ext cx="1439745" cy="151798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7324139" y="824162"/>
            <a:ext cx="2400614" cy="10855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Child</a:t>
            </a:r>
          </a:p>
        </p:txBody>
      </p:sp>
      <p:cxnSp>
        <p:nvCxnSpPr>
          <p:cNvPr id="9" name="Vinklet forbindelse 2"/>
          <p:cNvCxnSpPr>
            <a:endCxn id="8" idx="1"/>
          </p:cNvCxnSpPr>
          <p:nvPr/>
        </p:nvCxnSpPr>
        <p:spPr>
          <a:xfrm>
            <a:off x="6388881" y="1366919"/>
            <a:ext cx="9352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</a:p>
        </p:txBody>
      </p:sp>
    </p:spTree>
    <p:extLst>
      <p:ext uri="{BB962C8B-B14F-4D97-AF65-F5344CB8AC3E}">
        <p14:creationId xmlns:p14="http://schemas.microsoft.com/office/powerpoint/2010/main" val="39768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frundet rektangel 68"/>
          <p:cNvSpPr/>
          <p:nvPr/>
        </p:nvSpPr>
        <p:spPr>
          <a:xfrm>
            <a:off x="7560921" y="28983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sp>
        <p:nvSpPr>
          <p:cNvPr id="65" name="Afrundet rektangel 64"/>
          <p:cNvSpPr/>
          <p:nvPr/>
        </p:nvSpPr>
        <p:spPr>
          <a:xfrm>
            <a:off x="788565" y="28983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ProductAX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2227899" y="4414499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FactoryX</a:t>
            </a:r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3256241" y="2305037"/>
            <a:ext cx="1748768" cy="21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ProductBX</a:t>
            </a:r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frundet rektangel 70"/>
          <p:cNvSpPr/>
          <p:nvPr/>
        </p:nvSpPr>
        <p:spPr>
          <a:xfrm>
            <a:off x="5900356" y="4414499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FactoryY</a:t>
            </a:r>
          </a:p>
        </p:txBody>
      </p:sp>
      <p:cxnSp>
        <p:nvCxnSpPr>
          <p:cNvPr id="74" name="Vinklet forbindelse 2"/>
          <p:cNvCxnSpPr>
            <a:stCxn id="71" idx="0"/>
            <a:endCxn id="15" idx="2"/>
          </p:cNvCxnSpPr>
          <p:nvPr/>
        </p:nvCxnSpPr>
        <p:spPr>
          <a:xfrm flipH="1" flipV="1">
            <a:off x="5005009" y="2305037"/>
            <a:ext cx="1923689" cy="21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639592" cy="120946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stCxn id="33" idx="3"/>
          </p:cNvCxnSpPr>
          <p:nvPr/>
        </p:nvCxnSpPr>
        <p:spPr>
          <a:xfrm flipV="1">
            <a:off x="4284583" y="3664086"/>
            <a:ext cx="4194698" cy="120946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inklet forbindelse 2"/>
          <p:cNvCxnSpPr>
            <a:stCxn id="71" idx="1"/>
          </p:cNvCxnSpPr>
          <p:nvPr/>
        </p:nvCxnSpPr>
        <p:spPr>
          <a:xfrm flipH="1" flipV="1">
            <a:off x="2664064" y="3738879"/>
            <a:ext cx="3236292" cy="113466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inklet forbindelse 2"/>
          <p:cNvCxnSpPr>
            <a:stCxn id="71" idx="3"/>
            <a:endCxn id="69" idx="2"/>
          </p:cNvCxnSpPr>
          <p:nvPr/>
        </p:nvCxnSpPr>
        <p:spPr>
          <a:xfrm flipV="1">
            <a:off x="7957040" y="3816486"/>
            <a:ext cx="556023" cy="105706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ProductAX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3976666" y="4253556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FactoryX</a:t>
            </a:r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5005008" y="2305037"/>
            <a:ext cx="1" cy="194851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ProductBX</a:t>
            </a:r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2388359" cy="104851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endCxn id="66" idx="2"/>
          </p:cNvCxnSpPr>
          <p:nvPr/>
        </p:nvCxnSpPr>
        <p:spPr>
          <a:xfrm flipV="1">
            <a:off x="6033350" y="3664086"/>
            <a:ext cx="2327313" cy="10598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2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ProductAY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3976666" y="4253556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FactoryY</a:t>
            </a:r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5005008" y="2305037"/>
            <a:ext cx="1" cy="194851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ProductBY</a:t>
            </a:r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2388359" cy="104851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endCxn id="66" idx="2"/>
          </p:cNvCxnSpPr>
          <p:nvPr/>
        </p:nvCxnSpPr>
        <p:spPr>
          <a:xfrm flipV="1">
            <a:off x="6033350" y="3664086"/>
            <a:ext cx="2327313" cy="105987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757567" y="3395494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832591" y="3395494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</a:p>
        </p:txBody>
      </p:sp>
      <p:sp>
        <p:nvSpPr>
          <p:cNvPr id="55" name="Afrundet rektangel 54"/>
          <p:cNvSpPr/>
          <p:nvPr/>
        </p:nvSpPr>
        <p:spPr>
          <a:xfrm>
            <a:off x="7604947" y="3395494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</a:p>
        </p:txBody>
      </p:sp>
      <p:cxnSp>
        <p:nvCxnSpPr>
          <p:cNvPr id="17" name="Vinklet forbindelse 2"/>
          <p:cNvCxnSpPr>
            <a:stCxn id="16" idx="2"/>
            <a:endCxn id="15" idx="0"/>
          </p:cNvCxnSpPr>
          <p:nvPr/>
        </p:nvCxnSpPr>
        <p:spPr>
          <a:xfrm>
            <a:off x="5201434" y="1807900"/>
            <a:ext cx="1" cy="15875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16" idx="2"/>
            <a:endCxn id="55" idx="0"/>
          </p:cNvCxnSpPr>
          <p:nvPr/>
        </p:nvCxnSpPr>
        <p:spPr>
          <a:xfrm>
            <a:off x="5201434" y="1807900"/>
            <a:ext cx="3355655" cy="15875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inklet forbindelse 2"/>
          <p:cNvCxnSpPr>
            <a:stCxn id="16" idx="2"/>
            <a:endCxn id="14" idx="0"/>
          </p:cNvCxnSpPr>
          <p:nvPr/>
        </p:nvCxnSpPr>
        <p:spPr>
          <a:xfrm flipH="1">
            <a:off x="1784733" y="1807900"/>
            <a:ext cx="3416701" cy="15875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3757566" y="184888"/>
            <a:ext cx="2887735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330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Child(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latin typeface="Consolas" panose="020B0609020204030204" pitchFamily="49" charset="0"/>
              </a:rPr>
              <a:t> name,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Name </a:t>
            </a:r>
            <a:r>
              <a:rPr lang="da-DK" sz="2400" b="1">
                <a:latin typeface="Consolas" panose="020B0609020204030204" pitchFamily="49" charset="0"/>
              </a:rPr>
              <a:t>= name;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Age </a:t>
            </a:r>
            <a:r>
              <a:rPr lang="da-DK" sz="2400" b="1">
                <a:latin typeface="Consolas" panose="020B0609020204030204" pitchFamily="49" charset="0"/>
              </a:rPr>
              <a:t>= age;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Name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Age </a:t>
            </a:r>
            <a:r>
              <a:rPr lang="da-DK" sz="2400" b="1" smtClean="0">
                <a:latin typeface="Consolas" panose="020B0609020204030204" pitchFamily="49" charset="0"/>
              </a:rPr>
              <a:t>{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MoneyLimit {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Age * 3; </a:t>
            </a:r>
            <a:r>
              <a:rPr lang="da-DK" sz="2400" b="1" smtClean="0">
                <a:latin typeface="Consolas" panose="020B0609020204030204" pitchFamily="49" charset="0"/>
              </a:rPr>
              <a:t>}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AgeMinimum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2400" b="1" smtClean="0">
                <a:latin typeface="Consolas" panose="020B0609020204030204" pitchFamily="49" charset="0"/>
              </a:rPr>
              <a:t> CreateAnimal(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age);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4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PettingZooV60(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b="1" smtClean="0">
                <a:latin typeface="Consolas" panose="020B0609020204030204" pitchFamily="49" charset="0"/>
              </a:rPr>
              <a:t> aFactory)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TheAnimal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aFactory.CreateAnimal(aChild.Age)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TheAnimal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0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CostPerKg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932</Words>
  <Application>Microsoft Office PowerPoint</Application>
  <PresentationFormat>Widescreen</PresentationFormat>
  <Paragraphs>298</Paragraphs>
  <Slides>31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Office-tema</vt:lpstr>
      <vt:lpstr>Abstract Factory Design Pattern</vt:lpstr>
      <vt:lpstr>The Problem (again)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148</cp:revision>
  <dcterms:created xsi:type="dcterms:W3CDTF">2017-09-05T14:00:27Z</dcterms:created>
  <dcterms:modified xsi:type="dcterms:W3CDTF">2018-04-16T18:04:08Z</dcterms:modified>
</cp:coreProperties>
</file>