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7" r:id="rId3"/>
    <p:sldId id="477" r:id="rId4"/>
    <p:sldId id="436" r:id="rId5"/>
    <p:sldId id="444" r:id="rId6"/>
    <p:sldId id="446" r:id="rId7"/>
    <p:sldId id="455" r:id="rId8"/>
    <p:sldId id="454" r:id="rId9"/>
    <p:sldId id="456" r:id="rId10"/>
    <p:sldId id="457" r:id="rId11"/>
    <p:sldId id="459" r:id="rId12"/>
    <p:sldId id="458" r:id="rId13"/>
    <p:sldId id="460" r:id="rId14"/>
    <p:sldId id="465" r:id="rId15"/>
    <p:sldId id="463" r:id="rId16"/>
    <p:sldId id="464" r:id="rId17"/>
    <p:sldId id="467" r:id="rId18"/>
    <p:sldId id="466" r:id="rId19"/>
    <p:sldId id="468" r:id="rId20"/>
    <p:sldId id="469" r:id="rId21"/>
    <p:sldId id="470" r:id="rId22"/>
    <p:sldId id="471" r:id="rId23"/>
    <p:sldId id="472" r:id="rId24"/>
    <p:sldId id="473" r:id="rId25"/>
    <p:sldId id="474" r:id="rId26"/>
    <p:sldId id="475" r:id="rId27"/>
    <p:sldId id="476" r:id="rId2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3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 smtClean="0"/>
              <a:t>Proxy</a:t>
            </a:r>
            <a:br>
              <a:rPr lang="da-DK" sz="9600" smtClean="0"/>
            </a:br>
            <a:r>
              <a:rPr lang="da-DK" sz="5300" smtClean="0"/>
              <a:t>Design Pattern</a:t>
            </a:r>
            <a:endParaRPr lang="da-DK" sz="53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Configurator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latin typeface="Consolas" panose="020B0609020204030204" pitchFamily="49" charset="0"/>
              </a:rPr>
              <a:t>Run()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aContext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aClient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aSubject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aClient.UseSubject(aSubject</a:t>
            </a:r>
            <a:r>
              <a:rPr lang="da-DK" sz="2400" b="1">
                <a:latin typeface="Consolas" panose="020B0609020204030204" pitchFamily="49" charset="0"/>
              </a:rPr>
              <a:t>, aContext);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46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frundet rektangel 5"/>
          <p:cNvSpPr/>
          <p:nvPr/>
        </p:nvSpPr>
        <p:spPr>
          <a:xfrm>
            <a:off x="4324438" y="1104093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ISubject</a:t>
            </a:r>
          </a:p>
        </p:txBody>
      </p:sp>
      <p:cxnSp>
        <p:nvCxnSpPr>
          <p:cNvPr id="7" name="Vinklet forbindelse 2"/>
          <p:cNvCxnSpPr>
            <a:stCxn id="10" idx="0"/>
            <a:endCxn id="6" idx="2"/>
          </p:cNvCxnSpPr>
          <p:nvPr/>
        </p:nvCxnSpPr>
        <p:spPr>
          <a:xfrm flipV="1">
            <a:off x="5224668" y="2022191"/>
            <a:ext cx="0" cy="179274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4324438" y="3814938"/>
            <a:ext cx="1800460" cy="207108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</a:p>
        </p:txBody>
      </p:sp>
      <p:cxnSp>
        <p:nvCxnSpPr>
          <p:cNvPr id="12" name="Vinklet forbindelse 2"/>
          <p:cNvCxnSpPr/>
          <p:nvPr/>
        </p:nvCxnSpPr>
        <p:spPr>
          <a:xfrm>
            <a:off x="2993813" y="2228427"/>
            <a:ext cx="1435947" cy="1679786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2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4324438" y="3814938"/>
            <a:ext cx="1800460" cy="207108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24438" y="1104093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ISubject</a:t>
            </a:r>
          </a:p>
        </p:txBody>
      </p:sp>
      <p:cxnSp>
        <p:nvCxnSpPr>
          <p:cNvPr id="7" name="Vinklet forbindelse 2"/>
          <p:cNvCxnSpPr>
            <a:stCxn id="11" idx="0"/>
            <a:endCxn id="6" idx="2"/>
          </p:cNvCxnSpPr>
          <p:nvPr/>
        </p:nvCxnSpPr>
        <p:spPr>
          <a:xfrm flipV="1">
            <a:off x="5224668" y="2022191"/>
            <a:ext cx="0" cy="179274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2"/>
          <p:cNvCxnSpPr/>
          <p:nvPr/>
        </p:nvCxnSpPr>
        <p:spPr>
          <a:xfrm flipV="1">
            <a:off x="2648373" y="1950720"/>
            <a:ext cx="1676065" cy="195749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2"/>
          <p:cNvCxnSpPr>
            <a:stCxn id="8" idx="3"/>
            <a:endCxn id="11" idx="1"/>
          </p:cNvCxnSpPr>
          <p:nvPr/>
        </p:nvCxnSpPr>
        <p:spPr>
          <a:xfrm>
            <a:off x="2767376" y="4824940"/>
            <a:ext cx="1557062" cy="2554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966916" y="3789397"/>
            <a:ext cx="1800460" cy="207108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</a:p>
          <a:p>
            <a:pPr algn="ctr"/>
            <a:r>
              <a:rPr lang="da-DK" sz="3600" smtClean="0"/>
              <a:t>Proxy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Simple</a:t>
            </a:r>
          </a:p>
        </p:txBody>
      </p:sp>
      <p:cxnSp>
        <p:nvCxnSpPr>
          <p:cNvPr id="28" name="Vinklet forbindelse 2"/>
          <p:cNvCxnSpPr/>
          <p:nvPr/>
        </p:nvCxnSpPr>
        <p:spPr>
          <a:xfrm>
            <a:off x="2993813" y="2228427"/>
            <a:ext cx="1435947" cy="1679786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20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SubjectProxySimple</a:t>
            </a:r>
            <a:r>
              <a:rPr lang="da-DK" sz="2000" b="1">
                <a:latin typeface="Consolas" panose="020B0609020204030204" pitchFamily="49" charset="0"/>
              </a:rPr>
              <a:t> :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2000" b="1">
                <a:latin typeface="Consolas" panose="020B0609020204030204" pitchFamily="49" charset="0"/>
              </a:rPr>
              <a:t> _subject;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SubjectProxySimple(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2000" b="1">
                <a:latin typeface="Consolas" panose="020B0609020204030204" pitchFamily="49" charset="0"/>
              </a:rPr>
              <a:t> subject)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_</a:t>
            </a:r>
            <a:r>
              <a:rPr lang="da-DK" sz="2000" b="1">
                <a:latin typeface="Consolas" panose="020B0609020204030204" pitchFamily="49" charset="0"/>
              </a:rPr>
              <a:t>subject = subject;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2000" b="1">
                <a:latin typeface="Consolas" panose="020B0609020204030204" pitchFamily="49" charset="0"/>
              </a:rPr>
              <a:t>Calculate(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000" b="1">
                <a:latin typeface="Consolas" panose="020B0609020204030204" pitchFamily="49" charset="0"/>
              </a:rPr>
              <a:t> c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_subject.Calculate(c);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88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99628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Configurator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latin typeface="Consolas" panose="020B0609020204030204" pitchFamily="49" charset="0"/>
              </a:rPr>
              <a:t>Run()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aContext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aClient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aSubject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2400" b="1" smtClean="0">
                <a:latin typeface="Consolas" panose="020B0609020204030204" pitchFamily="49" charset="0"/>
              </a:rPr>
              <a:t> aProxy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SubjectProxySimple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da-DK" sz="2400" b="1">
                <a:latin typeface="Consolas" panose="020B0609020204030204" pitchFamily="49" charset="0"/>
              </a:rPr>
              <a:t>aSubject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aClient.UseSubject(</a:t>
            </a:r>
            <a:r>
              <a:rPr lang="da-DK" sz="2400" b="1">
                <a:latin typeface="Consolas" panose="020B0609020204030204" pitchFamily="49" charset="0"/>
              </a:rPr>
              <a:t>aProxy</a:t>
            </a:r>
            <a:r>
              <a:rPr lang="da-DK" sz="2400" b="1" smtClean="0">
                <a:latin typeface="Consolas" panose="020B0609020204030204" pitchFamily="49" charset="0"/>
              </a:rPr>
              <a:t>, </a:t>
            </a:r>
            <a:r>
              <a:rPr lang="da-DK" sz="2400" b="1">
                <a:latin typeface="Consolas" panose="020B0609020204030204" pitchFamily="49" charset="0"/>
              </a:rPr>
              <a:t>aContext);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13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4324438" y="3814938"/>
            <a:ext cx="1800460" cy="207108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24438" y="1104093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ISubject</a:t>
            </a:r>
          </a:p>
        </p:txBody>
      </p:sp>
      <p:cxnSp>
        <p:nvCxnSpPr>
          <p:cNvPr id="7" name="Vinklet forbindelse 2"/>
          <p:cNvCxnSpPr>
            <a:stCxn id="11" idx="0"/>
            <a:endCxn id="6" idx="2"/>
          </p:cNvCxnSpPr>
          <p:nvPr/>
        </p:nvCxnSpPr>
        <p:spPr>
          <a:xfrm flipV="1">
            <a:off x="5224668" y="2022191"/>
            <a:ext cx="0" cy="179274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2"/>
          <p:cNvCxnSpPr/>
          <p:nvPr/>
        </p:nvCxnSpPr>
        <p:spPr>
          <a:xfrm flipV="1">
            <a:off x="2648373" y="1950720"/>
            <a:ext cx="1676065" cy="195749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2"/>
          <p:cNvCxnSpPr>
            <a:stCxn id="8" idx="3"/>
            <a:endCxn id="11" idx="1"/>
          </p:cNvCxnSpPr>
          <p:nvPr/>
        </p:nvCxnSpPr>
        <p:spPr>
          <a:xfrm>
            <a:off x="2767376" y="4824940"/>
            <a:ext cx="1557062" cy="2554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966916" y="3789397"/>
            <a:ext cx="1800460" cy="207108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</a:p>
          <a:p>
            <a:pPr algn="ctr"/>
            <a:r>
              <a:rPr lang="da-DK" sz="3600" smtClean="0"/>
              <a:t>Proxy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Simple</a:t>
            </a:r>
          </a:p>
        </p:txBody>
      </p:sp>
      <p:cxnSp>
        <p:nvCxnSpPr>
          <p:cNvPr id="28" name="Vinklet forbindelse 2"/>
          <p:cNvCxnSpPr/>
          <p:nvPr/>
        </p:nvCxnSpPr>
        <p:spPr>
          <a:xfrm>
            <a:off x="2993813" y="2228427"/>
            <a:ext cx="1435947" cy="1679786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4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46353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4324438" y="3814938"/>
            <a:ext cx="1800460" cy="207108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24438" y="1104093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ISubject</a:t>
            </a:r>
          </a:p>
        </p:txBody>
      </p:sp>
      <p:cxnSp>
        <p:nvCxnSpPr>
          <p:cNvPr id="7" name="Vinklet forbindelse 2"/>
          <p:cNvCxnSpPr>
            <a:stCxn id="11" idx="0"/>
            <a:endCxn id="6" idx="2"/>
          </p:cNvCxnSpPr>
          <p:nvPr/>
        </p:nvCxnSpPr>
        <p:spPr>
          <a:xfrm flipV="1">
            <a:off x="5224668" y="2022191"/>
            <a:ext cx="0" cy="179274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2"/>
          <p:cNvCxnSpPr/>
          <p:nvPr/>
        </p:nvCxnSpPr>
        <p:spPr>
          <a:xfrm flipV="1">
            <a:off x="2648373" y="1950720"/>
            <a:ext cx="1676065" cy="195749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2"/>
          <p:cNvCxnSpPr>
            <a:stCxn id="8" idx="3"/>
            <a:endCxn id="11" idx="1"/>
          </p:cNvCxnSpPr>
          <p:nvPr/>
        </p:nvCxnSpPr>
        <p:spPr>
          <a:xfrm>
            <a:off x="2767376" y="4824940"/>
            <a:ext cx="1557062" cy="2554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966916" y="3789397"/>
            <a:ext cx="1800460" cy="207108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</a:p>
          <a:p>
            <a:pPr algn="ctr"/>
            <a:r>
              <a:rPr lang="da-DK" sz="3600" smtClean="0"/>
              <a:t>Proxy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Simple</a:t>
            </a:r>
          </a:p>
        </p:txBody>
      </p:sp>
      <p:cxnSp>
        <p:nvCxnSpPr>
          <p:cNvPr id="28" name="Vinklet forbindelse 2"/>
          <p:cNvCxnSpPr>
            <a:stCxn id="4" idx="2"/>
            <a:endCxn id="8" idx="0"/>
          </p:cNvCxnSpPr>
          <p:nvPr/>
        </p:nvCxnSpPr>
        <p:spPr>
          <a:xfrm>
            <a:off x="1867146" y="2344796"/>
            <a:ext cx="0" cy="1444601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771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Why use a Proxy?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914813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Object is </a:t>
            </a:r>
            <a:r>
              <a:rPr lang="da-DK" sz="3200" b="1" smtClean="0"/>
              <a:t>expensive</a:t>
            </a:r>
            <a:r>
              <a:rPr lang="da-DK" sz="3200" smtClean="0"/>
              <a:t> to </a:t>
            </a:r>
            <a:r>
              <a:rPr lang="da-DK" sz="3200" b="1" smtClean="0"/>
              <a:t>create</a:t>
            </a:r>
          </a:p>
          <a:p>
            <a:r>
              <a:rPr lang="da-DK" sz="3200"/>
              <a:t>Object is </a:t>
            </a:r>
            <a:r>
              <a:rPr lang="da-DK" sz="3200" b="1"/>
              <a:t>expensive</a:t>
            </a:r>
            <a:r>
              <a:rPr lang="da-DK" sz="3200"/>
              <a:t> to </a:t>
            </a:r>
            <a:r>
              <a:rPr lang="da-DK" sz="3200" b="1" smtClean="0"/>
              <a:t>use</a:t>
            </a:r>
          </a:p>
          <a:p>
            <a:r>
              <a:rPr lang="da-DK" sz="3200"/>
              <a:t>Object </a:t>
            </a:r>
            <a:r>
              <a:rPr lang="da-DK" sz="3200" smtClean="0"/>
              <a:t>must only be </a:t>
            </a:r>
            <a:r>
              <a:rPr lang="da-DK" sz="3200" b="1" smtClean="0"/>
              <a:t>accessed</a:t>
            </a:r>
            <a:r>
              <a:rPr lang="da-DK" sz="3200" smtClean="0"/>
              <a:t> by callers with </a:t>
            </a:r>
            <a:r>
              <a:rPr lang="da-DK" sz="3200" b="1" smtClean="0"/>
              <a:t>permissions</a:t>
            </a:r>
          </a:p>
          <a:p>
            <a:r>
              <a:rPr lang="da-DK" sz="3200" smtClean="0"/>
              <a:t>Need for </a:t>
            </a:r>
            <a:r>
              <a:rPr lang="da-DK" sz="3200" b="1" smtClean="0"/>
              <a:t>additional operations</a:t>
            </a:r>
            <a:r>
              <a:rPr lang="da-DK" sz="3200" smtClean="0"/>
              <a:t>, e.g. bookkeeping</a:t>
            </a:r>
            <a:endParaRPr lang="da-DK" sz="3200"/>
          </a:p>
        </p:txBody>
      </p:sp>
      <p:pic>
        <p:nvPicPr>
          <p:cNvPr id="1026" name="Picture 2" descr="Billedresultat for mone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068" y="830687"/>
            <a:ext cx="2149475" cy="214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restricted are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431" y="2484229"/>
            <a:ext cx="1579770" cy="157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ledresultat for bookkeeping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000" y="4281698"/>
            <a:ext cx="1407901" cy="140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71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Object is </a:t>
            </a:r>
            <a:r>
              <a:rPr lang="da-DK" b="1" smtClean="0">
                <a:solidFill>
                  <a:srgbClr val="FF0000"/>
                </a:solidFill>
              </a:rPr>
              <a:t>expensive</a:t>
            </a:r>
            <a:r>
              <a:rPr lang="da-DK" b="1" smtClean="0"/>
              <a:t> to </a:t>
            </a:r>
            <a:r>
              <a:rPr lang="da-DK" b="1" smtClean="0">
                <a:solidFill>
                  <a:srgbClr val="FF0000"/>
                </a:solidFill>
              </a:rPr>
              <a:t>create</a:t>
            </a:r>
            <a:endParaRPr lang="da-DK" b="1">
              <a:solidFill>
                <a:srgbClr val="FF0000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80200" cy="4351338"/>
          </a:xfrm>
        </p:spPr>
        <p:txBody>
          <a:bodyPr/>
          <a:lstStyle/>
          <a:p>
            <a:r>
              <a:rPr lang="da-DK" sz="3200" smtClean="0"/>
              <a:t>Use proxy to </a:t>
            </a:r>
            <a:r>
              <a:rPr lang="da-DK" sz="3200" b="1" smtClean="0"/>
              <a:t>delay</a:t>
            </a:r>
            <a:r>
              <a:rPr lang="da-DK" sz="3200" smtClean="0"/>
              <a:t> creation</a:t>
            </a:r>
          </a:p>
          <a:p>
            <a:r>
              <a:rPr lang="da-DK" sz="3200" smtClean="0"/>
              <a:t>Lazy creation, Just-in-Time creation</a:t>
            </a:r>
          </a:p>
          <a:p>
            <a:r>
              <a:rPr lang="da-DK" sz="3200" smtClean="0"/>
              <a:t>A.k.a. </a:t>
            </a:r>
            <a:r>
              <a:rPr lang="da-DK" sz="3200" b="1" smtClean="0"/>
              <a:t>Virtual Proxy</a:t>
            </a:r>
            <a:endParaRPr lang="da-DK" sz="3200" b="1"/>
          </a:p>
        </p:txBody>
      </p:sp>
      <p:pic>
        <p:nvPicPr>
          <p:cNvPr id="4" name="Picture 2" descr="Billedresultat for mone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160" y="2151487"/>
            <a:ext cx="2711766" cy="271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36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SubjectProxyVirtual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: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1600" b="1">
                <a:latin typeface="Consolas" panose="020B0609020204030204" pitchFamily="49" charset="0"/>
              </a:rPr>
              <a:t> _subject;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SubjectProxyVirtual()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NB!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_</a:t>
            </a:r>
            <a:r>
              <a:rPr lang="da-DK" sz="1600" b="1">
                <a:latin typeface="Consolas" panose="020B0609020204030204" pitchFamily="49" charset="0"/>
              </a:rPr>
              <a:t>subject =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1600" b="1" smtClean="0">
                <a:latin typeface="Consolas" panose="020B0609020204030204" pitchFamily="49" charset="0"/>
              </a:rPr>
              <a:t>;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600" b="1">
                <a:latin typeface="Consolas" panose="020B0609020204030204" pitchFamily="49" charset="0"/>
              </a:rPr>
              <a:t>Calculate(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1600" b="1">
                <a:latin typeface="Consolas" panose="020B0609020204030204" pitchFamily="49" charset="0"/>
              </a:rPr>
              <a:t> c</a:t>
            </a:r>
            <a:r>
              <a:rPr lang="da-DK" sz="16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InitSubject();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_subject.Calculate(c);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void </a:t>
            </a:r>
            <a:r>
              <a:rPr lang="da-DK" sz="1600" b="1" smtClean="0">
                <a:latin typeface="Consolas" panose="020B0609020204030204" pitchFamily="49" charset="0"/>
              </a:rPr>
              <a:t>InitSubject()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_subject = </a:t>
            </a:r>
            <a:r>
              <a:rPr lang="da-DK" sz="1600" b="1">
                <a:latin typeface="Consolas" panose="020B0609020204030204" pitchFamily="49" charset="0"/>
              </a:rPr>
              <a:t>_</a:t>
            </a:r>
            <a:r>
              <a:rPr lang="da-DK" sz="1600" b="1" smtClean="0">
                <a:latin typeface="Consolas" panose="020B0609020204030204" pitchFamily="49" charset="0"/>
              </a:rPr>
              <a:t>subject ??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</a:t>
            </a:r>
            <a:r>
              <a:rPr lang="da-DK" sz="1600" b="1" smtClean="0">
                <a:latin typeface="Consolas" panose="020B0609020204030204" pitchFamily="49" charset="0"/>
              </a:rPr>
              <a:t>();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//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Or use Factory…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  }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Problem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1335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certain functionality is available</a:t>
            </a:r>
          </a:p>
          <a:p>
            <a:pPr lvl="1"/>
            <a:r>
              <a:rPr lang="da-DK" sz="2800" smtClean="0"/>
              <a:t>We want to use the functionality offered by a class </a:t>
            </a:r>
            <a:r>
              <a:rPr lang="da-DK" sz="2800" b="1" smtClean="0"/>
              <a:t>Subject</a:t>
            </a:r>
          </a:p>
          <a:p>
            <a:pPr lvl="1"/>
            <a:r>
              <a:rPr lang="da-DK" sz="2800" smtClean="0"/>
              <a:t>There might be reasons to restrict direct access to a </a:t>
            </a:r>
            <a:r>
              <a:rPr lang="da-DK" sz="2800" b="1" smtClean="0"/>
              <a:t>Subject</a:t>
            </a:r>
            <a:r>
              <a:rPr lang="da-DK" sz="2800" smtClean="0"/>
              <a:t> object</a:t>
            </a:r>
            <a:endParaRPr lang="da-DK" sz="2800" b="1" smtClean="0"/>
          </a:p>
        </p:txBody>
      </p:sp>
      <p:sp>
        <p:nvSpPr>
          <p:cNvPr id="5" name="Afrundet rektangel 4"/>
          <p:cNvSpPr/>
          <p:nvPr/>
        </p:nvSpPr>
        <p:spPr>
          <a:xfrm>
            <a:off x="8881866" y="1087813"/>
            <a:ext cx="2473047" cy="9180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880753" y="46130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Subject</a:t>
            </a:r>
          </a:p>
        </p:txBody>
      </p:sp>
      <p:sp>
        <p:nvSpPr>
          <p:cNvPr id="4" name="Opad-nedadgående pil 3"/>
          <p:cNvSpPr/>
          <p:nvPr/>
        </p:nvSpPr>
        <p:spPr>
          <a:xfrm>
            <a:off x="9706375" y="1895356"/>
            <a:ext cx="819574" cy="281111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66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99628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Configurator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latin typeface="Consolas" panose="020B0609020204030204" pitchFamily="49" charset="0"/>
              </a:rPr>
              <a:t>Run()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aContext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aClient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2400" b="1" smtClean="0">
                <a:latin typeface="Consolas" panose="020B0609020204030204" pitchFamily="49" charset="0"/>
              </a:rPr>
              <a:t> aProxy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SubjectProxyVirtual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aClient.UseSubject(</a:t>
            </a:r>
            <a:r>
              <a:rPr lang="da-DK" sz="2400" b="1">
                <a:latin typeface="Consolas" panose="020B0609020204030204" pitchFamily="49" charset="0"/>
              </a:rPr>
              <a:t>aProxy</a:t>
            </a:r>
            <a:r>
              <a:rPr lang="da-DK" sz="2400" b="1" smtClean="0">
                <a:latin typeface="Consolas" panose="020B0609020204030204" pitchFamily="49" charset="0"/>
              </a:rPr>
              <a:t>, </a:t>
            </a:r>
            <a:r>
              <a:rPr lang="da-DK" sz="2400" b="1">
                <a:latin typeface="Consolas" panose="020B0609020204030204" pitchFamily="49" charset="0"/>
              </a:rPr>
              <a:t>aContext);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29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Object is </a:t>
            </a:r>
            <a:r>
              <a:rPr lang="da-DK" b="1" smtClean="0">
                <a:solidFill>
                  <a:srgbClr val="FF0000"/>
                </a:solidFill>
              </a:rPr>
              <a:t>expensive</a:t>
            </a:r>
            <a:r>
              <a:rPr lang="da-DK" b="1" smtClean="0"/>
              <a:t> to </a:t>
            </a:r>
            <a:r>
              <a:rPr lang="da-DK" b="1" smtClean="0">
                <a:solidFill>
                  <a:srgbClr val="FF0000"/>
                </a:solidFill>
              </a:rPr>
              <a:t>use</a:t>
            </a:r>
            <a:endParaRPr lang="da-DK" b="1">
              <a:solidFill>
                <a:srgbClr val="FF0000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122920" cy="4351338"/>
          </a:xfrm>
        </p:spPr>
        <p:txBody>
          <a:bodyPr>
            <a:normAutofit/>
          </a:bodyPr>
          <a:lstStyle/>
          <a:p>
            <a:r>
              <a:rPr lang="da-DK" smtClean="0"/>
              <a:t>Use proxy to </a:t>
            </a:r>
            <a:r>
              <a:rPr lang="da-DK" b="1" smtClean="0"/>
              <a:t>reuse</a:t>
            </a:r>
            <a:r>
              <a:rPr lang="da-DK" smtClean="0"/>
              <a:t> results from previous operations</a:t>
            </a:r>
          </a:p>
          <a:p>
            <a:r>
              <a:rPr lang="da-DK" smtClean="0"/>
              <a:t>Operation is expensive to execute (e.g. network call)</a:t>
            </a:r>
          </a:p>
          <a:p>
            <a:r>
              <a:rPr lang="da-DK" smtClean="0"/>
              <a:t>Given same input, operation always produces same result (important!)</a:t>
            </a:r>
          </a:p>
          <a:p>
            <a:r>
              <a:rPr lang="da-DK" smtClean="0"/>
              <a:t>Proxy maintains cache of previous results</a:t>
            </a:r>
          </a:p>
          <a:p>
            <a:r>
              <a:rPr lang="da-DK" smtClean="0"/>
              <a:t>A.k.a. </a:t>
            </a:r>
            <a:r>
              <a:rPr lang="da-DK" b="1" smtClean="0"/>
              <a:t>Remote Proxy</a:t>
            </a:r>
            <a:endParaRPr lang="da-DK" b="1"/>
          </a:p>
        </p:txBody>
      </p:sp>
      <p:pic>
        <p:nvPicPr>
          <p:cNvPr id="5" name="Picture 2" descr="Billedresultat for mone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160" y="2151487"/>
            <a:ext cx="2711766" cy="271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25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SubjectProxyRemote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: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1400" b="1">
                <a:latin typeface="Consolas" panose="020B0609020204030204" pitchFamily="49" charset="0"/>
              </a:rPr>
              <a:t> _subject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1400" b="1" smtClean="0">
                <a:latin typeface="Consolas" panose="020B0609020204030204" pitchFamily="49" charset="0"/>
              </a:rPr>
              <a:t>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1400" b="1" smtClean="0">
                <a:latin typeface="Consolas" panose="020B0609020204030204" pitchFamily="49" charset="0"/>
              </a:rPr>
              <a:t>,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int</a:t>
            </a:r>
            <a:r>
              <a:rPr lang="da-DK" sz="1400" b="1" smtClean="0">
                <a:latin typeface="Consolas" panose="020B0609020204030204" pitchFamily="49" charset="0"/>
              </a:rPr>
              <a:t>&gt; _cache;</a:t>
            </a:r>
            <a:endParaRPr lang="da-DK" sz="1400" b="1">
              <a:latin typeface="Consolas" panose="020B0609020204030204" pitchFamily="49" charset="0"/>
            </a:endParaRPr>
          </a:p>
          <a:p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SubjectProxyRemote(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1400" b="1" smtClean="0">
                <a:latin typeface="Consolas" panose="020B0609020204030204" pitchFamily="49" charset="0"/>
              </a:rPr>
              <a:t> subject)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{</a:t>
            </a:r>
          </a:p>
          <a:p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   _cache =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1400" b="1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int</a:t>
            </a:r>
            <a:r>
              <a:rPr lang="da-DK" sz="1400" b="1" smtClean="0">
                <a:latin typeface="Consolas" panose="020B0609020204030204" pitchFamily="49" charset="0"/>
              </a:rPr>
              <a:t>&gt;();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   _</a:t>
            </a:r>
            <a:r>
              <a:rPr lang="da-DK" sz="1400" b="1">
                <a:latin typeface="Consolas" panose="020B0609020204030204" pitchFamily="49" charset="0"/>
              </a:rPr>
              <a:t>subject = </a:t>
            </a:r>
            <a:r>
              <a:rPr lang="da-DK" sz="1400" b="1" smtClean="0">
                <a:latin typeface="Consolas" panose="020B0609020204030204" pitchFamily="49" charset="0"/>
              </a:rPr>
              <a:t>subject;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}</a:t>
            </a:r>
            <a:endParaRPr lang="da-DK" sz="1400" b="1">
              <a:latin typeface="Consolas" panose="020B0609020204030204" pitchFamily="49" charset="0"/>
            </a:endParaRPr>
          </a:p>
          <a:p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400" b="1">
                <a:latin typeface="Consolas" panose="020B0609020204030204" pitchFamily="49" charset="0"/>
              </a:rPr>
              <a:t>Calculate(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1400" b="1">
                <a:latin typeface="Consolas" panose="020B0609020204030204" pitchFamily="49" charset="0"/>
              </a:rPr>
              <a:t> c</a:t>
            </a:r>
            <a:r>
              <a:rPr lang="da-DK" sz="14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(!_cache.ContainsKey(c</a:t>
            </a:r>
            <a:r>
              <a:rPr lang="da-DK" sz="1400" b="1" smtClean="0">
                <a:latin typeface="Consolas" panose="020B0609020204030204" pitchFamily="49" charset="0"/>
              </a:rPr>
              <a:t>))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NB!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>
                <a:latin typeface="Consolas" panose="020B0609020204030204" pitchFamily="49" charset="0"/>
              </a:rPr>
              <a:t>      </a:t>
            </a: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result = _subject.Calculate(c);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   _</a:t>
            </a:r>
            <a:r>
              <a:rPr lang="da-DK" sz="1400" b="1">
                <a:latin typeface="Consolas" panose="020B0609020204030204" pitchFamily="49" charset="0"/>
              </a:rPr>
              <a:t>cache.Add(c, result</a:t>
            </a:r>
            <a:r>
              <a:rPr lang="da-DK" sz="14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result;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}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return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_</a:t>
            </a:r>
            <a:r>
              <a:rPr lang="da-DK" sz="1400" b="1" smtClean="0">
                <a:latin typeface="Consolas" panose="020B0609020204030204" pitchFamily="49" charset="0"/>
              </a:rPr>
              <a:t>cache[c</a:t>
            </a:r>
            <a:r>
              <a:rPr lang="da-DK" sz="1400" b="1">
                <a:latin typeface="Consolas" panose="020B0609020204030204" pitchFamily="49" charset="0"/>
              </a:rPr>
              <a:t>]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0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Object access is </a:t>
            </a:r>
            <a:r>
              <a:rPr lang="da-DK" b="1" smtClean="0">
                <a:solidFill>
                  <a:srgbClr val="FF0000"/>
                </a:solidFill>
              </a:rPr>
              <a:t>restricted</a:t>
            </a:r>
            <a:endParaRPr lang="da-DK" b="1">
              <a:solidFill>
                <a:srgbClr val="FF0000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608147" cy="4351338"/>
          </a:xfrm>
        </p:spPr>
        <p:txBody>
          <a:bodyPr/>
          <a:lstStyle/>
          <a:p>
            <a:r>
              <a:rPr lang="da-DK" sz="3200" b="1" smtClean="0"/>
              <a:t>Separate</a:t>
            </a:r>
            <a:r>
              <a:rPr lang="da-DK" sz="3200" smtClean="0"/>
              <a:t> access management from operation logic (single responsibility)</a:t>
            </a:r>
          </a:p>
          <a:p>
            <a:r>
              <a:rPr lang="da-DK" sz="3200" smtClean="0"/>
              <a:t>Proxy is gatekeeper w.r.t. object access</a:t>
            </a:r>
          </a:p>
          <a:p>
            <a:r>
              <a:rPr lang="da-DK" sz="3200" smtClean="0"/>
              <a:t>A.k.a. </a:t>
            </a:r>
            <a:r>
              <a:rPr lang="da-DK" sz="3200" b="1" smtClean="0"/>
              <a:t>Protective Proxy</a:t>
            </a:r>
            <a:endParaRPr lang="da-DK" sz="3200" b="1"/>
          </a:p>
        </p:txBody>
      </p:sp>
      <p:pic>
        <p:nvPicPr>
          <p:cNvPr id="4" name="Picture 4" descr="Billedresultat for restricted are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991" y="2484229"/>
            <a:ext cx="1925210" cy="192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79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42206" y="647165"/>
            <a:ext cx="100944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SubjectProxyProtective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: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1600" b="1">
                <a:latin typeface="Consolas" panose="020B0609020204030204" pitchFamily="49" charset="0"/>
              </a:rPr>
              <a:t> _subject;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SubjectProxyProtective(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1600" b="1">
                <a:latin typeface="Consolas" panose="020B0609020204030204" pitchFamily="49" charset="0"/>
              </a:rPr>
              <a:t> subject</a:t>
            </a:r>
            <a:r>
              <a:rPr lang="da-DK" sz="1600" b="1" smtClean="0">
                <a:latin typeface="Consolas" panose="020B0609020204030204" pitchFamily="49" charset="0"/>
              </a:rPr>
              <a:t>)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_</a:t>
            </a:r>
            <a:r>
              <a:rPr lang="da-DK" sz="1600" b="1">
                <a:latin typeface="Consolas" panose="020B0609020204030204" pitchFamily="49" charset="0"/>
              </a:rPr>
              <a:t>subject = </a:t>
            </a:r>
            <a:r>
              <a:rPr lang="da-DK" sz="1600" b="1" smtClean="0">
                <a:latin typeface="Consolas" panose="020B0609020204030204" pitchFamily="49" charset="0"/>
              </a:rPr>
              <a:t>subject;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600" b="1">
                <a:latin typeface="Consolas" panose="020B0609020204030204" pitchFamily="49" charset="0"/>
              </a:rPr>
              <a:t>Calculate(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1600" b="1">
                <a:latin typeface="Consolas" panose="020B0609020204030204" pitchFamily="49" charset="0"/>
              </a:rPr>
              <a:t> c</a:t>
            </a:r>
            <a:r>
              <a:rPr lang="da-DK" sz="16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600" b="1" smtClean="0">
                <a:latin typeface="Consolas" panose="020B0609020204030204" pitchFamily="49" charset="0"/>
              </a:rPr>
              <a:t> (CheckCredentials(c.UserCredentials</a:t>
            </a:r>
            <a:r>
              <a:rPr lang="da-DK" sz="1600" b="1">
                <a:latin typeface="Consolas" panose="020B0609020204030204" pitchFamily="49" charset="0"/>
              </a:rPr>
              <a:t>)</a:t>
            </a:r>
            <a:r>
              <a:rPr lang="da-DK" sz="16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 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_subject.Calculate(c</a:t>
            </a:r>
            <a:r>
              <a:rPr lang="da-DK" sz="16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}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{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throw new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ArgumentException</a:t>
            </a:r>
            <a:r>
              <a:rPr lang="da-DK" sz="1600" b="1" smtClean="0">
                <a:latin typeface="Consolas" panose="020B0609020204030204" pitchFamily="49" charset="0"/>
              </a:rPr>
              <a:t>();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…or other handling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}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58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Additional operations</a:t>
            </a:r>
            <a:r>
              <a:rPr lang="da-DK" b="1" smtClean="0"/>
              <a:t> are needed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608147" cy="4351338"/>
          </a:xfrm>
        </p:spPr>
        <p:txBody>
          <a:bodyPr/>
          <a:lstStyle/>
          <a:p>
            <a:r>
              <a:rPr lang="da-DK" sz="3200" smtClean="0"/>
              <a:t>Examples:</a:t>
            </a:r>
          </a:p>
          <a:p>
            <a:pPr lvl="1"/>
            <a:r>
              <a:rPr lang="da-DK" sz="2800" smtClean="0"/>
              <a:t>Usage statistics</a:t>
            </a:r>
          </a:p>
          <a:p>
            <a:pPr lvl="1"/>
            <a:r>
              <a:rPr lang="da-DK" sz="2800" smtClean="0"/>
              <a:t>Exclusive access (threading issues)</a:t>
            </a:r>
          </a:p>
          <a:p>
            <a:pPr lvl="1"/>
            <a:r>
              <a:rPr lang="da-DK" sz="2800" smtClean="0"/>
              <a:t>Logging</a:t>
            </a:r>
          </a:p>
          <a:p>
            <a:pPr lvl="1"/>
            <a:r>
              <a:rPr lang="da-DK" sz="2800" smtClean="0"/>
              <a:t>…?</a:t>
            </a:r>
            <a:endParaRPr lang="da-DK" sz="3200" smtClean="0"/>
          </a:p>
          <a:p>
            <a:r>
              <a:rPr lang="da-DK" sz="3200" smtClean="0"/>
              <a:t>A.k.a. </a:t>
            </a:r>
            <a:r>
              <a:rPr lang="da-DK" sz="3200" b="1" smtClean="0"/>
              <a:t>Smart Proxy</a:t>
            </a:r>
            <a:endParaRPr lang="da-DK" sz="3200" b="1"/>
          </a:p>
        </p:txBody>
      </p:sp>
      <p:pic>
        <p:nvPicPr>
          <p:cNvPr id="5" name="Picture 6" descr="Billedresultat for bookkeep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413" y="2459671"/>
            <a:ext cx="2020413" cy="202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74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SubjectProxySmart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: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b="1">
                <a:latin typeface="Consolas" panose="020B0609020204030204" pitchFamily="49" charset="0"/>
              </a:rPr>
              <a:t> _subject</a:t>
            </a:r>
            <a:r>
              <a:rPr lang="da-DK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int</a:t>
            </a:r>
            <a:r>
              <a:rPr lang="da-DK" b="1" smtClean="0">
                <a:latin typeface="Consolas" panose="020B0609020204030204" pitchFamily="49" charset="0"/>
              </a:rPr>
              <a:t> CallsToCalculate 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set</a:t>
            </a:r>
            <a:r>
              <a:rPr lang="da-DK" b="1" smtClean="0">
                <a:latin typeface="Consolas" panose="020B0609020204030204" pitchFamily="49" charset="0"/>
              </a:rPr>
              <a:t>; };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SubjectProxySmart(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subject)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_</a:t>
            </a:r>
            <a:r>
              <a:rPr lang="da-DK" b="1">
                <a:latin typeface="Consolas" panose="020B0609020204030204" pitchFamily="49" charset="0"/>
              </a:rPr>
              <a:t>subject = subject</a:t>
            </a:r>
            <a:r>
              <a:rPr lang="da-DK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   CallsToCalculate = 0;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b="1">
                <a:latin typeface="Consolas" panose="020B0609020204030204" pitchFamily="49" charset="0"/>
              </a:rPr>
              <a:t>Calculate(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b="1">
                <a:latin typeface="Consolas" panose="020B0609020204030204" pitchFamily="49" charset="0"/>
              </a:rPr>
              <a:t> c</a:t>
            </a:r>
            <a:r>
              <a:rPr lang="da-DK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  CallsToCalculate++;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_subject.Calculate(c);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17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Proxy vs. Decorator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914813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Both implement </a:t>
            </a:r>
            <a:r>
              <a:rPr lang="da-DK" sz="2400" b="1" smtClean="0"/>
              <a:t>same interface </a:t>
            </a:r>
            <a:r>
              <a:rPr lang="da-DK" sz="2400" smtClean="0"/>
              <a:t>as subject</a:t>
            </a:r>
          </a:p>
          <a:p>
            <a:r>
              <a:rPr lang="da-DK" sz="2400" b="1" smtClean="0"/>
              <a:t>Proxy</a:t>
            </a:r>
            <a:r>
              <a:rPr lang="da-DK" sz="2400" smtClean="0"/>
              <a:t>: will often be responsible for </a:t>
            </a:r>
            <a:r>
              <a:rPr lang="da-DK" sz="2400" b="1" smtClean="0"/>
              <a:t>object creation</a:t>
            </a:r>
            <a:r>
              <a:rPr lang="da-DK" sz="2400" smtClean="0"/>
              <a:t>, either directly or through a factory</a:t>
            </a:r>
          </a:p>
          <a:p>
            <a:r>
              <a:rPr lang="da-DK" sz="2400" b="1" smtClean="0"/>
              <a:t>Decorator</a:t>
            </a:r>
            <a:r>
              <a:rPr lang="da-DK" sz="2400" smtClean="0"/>
              <a:t>:  will receive an </a:t>
            </a:r>
            <a:r>
              <a:rPr lang="da-DK" sz="2400" b="1" smtClean="0"/>
              <a:t>already created object </a:t>
            </a:r>
            <a:r>
              <a:rPr lang="da-DK" sz="2400" smtClean="0"/>
              <a:t>for ”decoration”</a:t>
            </a:r>
          </a:p>
          <a:p>
            <a:r>
              <a:rPr lang="da-DK" sz="2400" smtClean="0"/>
              <a:t>Decorator offers more flexibility w.r.t. run-time configuration</a:t>
            </a:r>
          </a:p>
          <a:p>
            <a:r>
              <a:rPr lang="da-DK" sz="2400" smtClean="0"/>
              <a:t>Scope for Decorator is smaller – no control over object creation</a:t>
            </a:r>
            <a:endParaRPr lang="da-DK" sz="2400"/>
          </a:p>
        </p:txBody>
      </p:sp>
      <p:pic>
        <p:nvPicPr>
          <p:cNvPr id="2050" name="Picture 2" descr="Billedresultat for sibling do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327" y="0"/>
            <a:ext cx="49006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17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Problem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1335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certain functionality is available</a:t>
            </a:r>
          </a:p>
          <a:p>
            <a:pPr lvl="1"/>
            <a:r>
              <a:rPr lang="da-DK" sz="2800" smtClean="0"/>
              <a:t>We want to use the functionality offered by a class </a:t>
            </a:r>
            <a:r>
              <a:rPr lang="da-DK" sz="2800" b="1" smtClean="0"/>
              <a:t>Subject</a:t>
            </a:r>
          </a:p>
          <a:p>
            <a:pPr lvl="1"/>
            <a:r>
              <a:rPr lang="da-DK" sz="2800" smtClean="0"/>
              <a:t>There might be reasons to restrict direct access to a </a:t>
            </a:r>
            <a:r>
              <a:rPr lang="da-DK" sz="2800" b="1" smtClean="0"/>
              <a:t>Subject</a:t>
            </a:r>
            <a:r>
              <a:rPr lang="da-DK" sz="2800" smtClean="0"/>
              <a:t> object</a:t>
            </a:r>
            <a:endParaRPr lang="da-DK" sz="2800" b="1" smtClean="0"/>
          </a:p>
          <a:p>
            <a:r>
              <a:rPr lang="da-DK" sz="3200" b="1" i="1" smtClean="0">
                <a:solidFill>
                  <a:srgbClr val="FF0000"/>
                </a:solidFill>
              </a:rPr>
              <a:t>How to offer the services of Subject, but also implement management of restrictions in a transparent way.</a:t>
            </a:r>
            <a:endParaRPr lang="da-DK" sz="3200" b="1" i="1">
              <a:solidFill>
                <a:srgbClr val="FF00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881866" y="1087813"/>
            <a:ext cx="2473047" cy="9180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880753" y="46130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Subject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878525" y="2850438"/>
            <a:ext cx="2475275" cy="918098"/>
          </a:xfrm>
          <a:prstGeom prst="roundRect">
            <a:avLst/>
          </a:prstGeom>
          <a:solidFill>
            <a:srgbClr val="C0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Proxy</a:t>
            </a:r>
          </a:p>
        </p:txBody>
      </p:sp>
      <p:sp>
        <p:nvSpPr>
          <p:cNvPr id="4" name="Opad-nedadgående pil 3"/>
          <p:cNvSpPr/>
          <p:nvPr/>
        </p:nvSpPr>
        <p:spPr>
          <a:xfrm>
            <a:off x="9706375" y="1895356"/>
            <a:ext cx="819574" cy="111082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pad-nedadgående pil 8"/>
          <p:cNvSpPr/>
          <p:nvPr/>
        </p:nvSpPr>
        <p:spPr>
          <a:xfrm>
            <a:off x="9706375" y="3610519"/>
            <a:ext cx="819574" cy="111082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916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76910" y="2809587"/>
            <a:ext cx="334707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Base Class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1066243" y="245713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5976910" y="4282195"/>
            <a:ext cx="334707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5976910" y="1336979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85421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8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2534536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3346042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4339113" y="2886993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val="96319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4339113" y="2886993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24438" y="1104093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ISubject</a:t>
            </a:r>
          </a:p>
        </p:txBody>
      </p:sp>
      <p:cxnSp>
        <p:nvCxnSpPr>
          <p:cNvPr id="7" name="Vinklet forbindelse 2"/>
          <p:cNvCxnSpPr>
            <a:stCxn id="11" idx="0"/>
            <a:endCxn id="6" idx="2"/>
          </p:cNvCxnSpPr>
          <p:nvPr/>
        </p:nvCxnSpPr>
        <p:spPr>
          <a:xfrm flipH="1" flipV="1">
            <a:off x="5224668" y="2022191"/>
            <a:ext cx="14675" cy="8648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13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interface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Calculate(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>
                <a:latin typeface="Consolas" panose="020B0609020204030204" pitchFamily="49" charset="0"/>
              </a:rPr>
              <a:t> c);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8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</a:t>
            </a:r>
            <a:r>
              <a:rPr lang="da-DK" sz="2400" b="1">
                <a:latin typeface="Consolas" panose="020B0609020204030204" pitchFamily="49" charset="0"/>
              </a:rPr>
              <a:t> :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400" b="1" smtClean="0">
                <a:latin typeface="Consolas" panose="020B0609020204030204" pitchFamily="49" charset="0"/>
              </a:rPr>
              <a:t>Calculate(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c</a:t>
            </a:r>
            <a:r>
              <a:rPr lang="da-DK" sz="2400" b="1" smtClean="0">
                <a:latin typeface="Consolas" panose="020B0609020204030204" pitchFamily="49" charset="0"/>
              </a:rPr>
              <a:t>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Code for calculation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0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latin typeface="Consolas" panose="020B0609020204030204" pitchFamily="49" charset="0"/>
              </a:rPr>
              <a:t>UseSubject(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2400" b="1" smtClean="0">
                <a:latin typeface="Consolas" panose="020B0609020204030204" pitchFamily="49" charset="0"/>
              </a:rPr>
              <a:t> subject,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 smtClean="0">
                <a:latin typeface="Consolas" panose="020B0609020204030204" pitchFamily="49" charset="0"/>
              </a:rPr>
              <a:t> c)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result = subject.Calculate(c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//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Code for calculation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4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Kontor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1847</TotalTime>
  <Words>838</Words>
  <Application>Microsoft Office PowerPoint</Application>
  <PresentationFormat>Widescreen</PresentationFormat>
  <Paragraphs>224</Paragraphs>
  <Slides>27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Office-tema</vt:lpstr>
      <vt:lpstr>Proxy Design Pattern</vt:lpstr>
      <vt:lpstr>The Problem</vt:lpstr>
      <vt:lpstr>The Problem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Why use a Proxy?</vt:lpstr>
      <vt:lpstr>Object is expensive to create</vt:lpstr>
      <vt:lpstr>PowerPoint-præsentation</vt:lpstr>
      <vt:lpstr>PowerPoint-præsentation</vt:lpstr>
      <vt:lpstr>Object is expensive to use</vt:lpstr>
      <vt:lpstr>PowerPoint-præsentation</vt:lpstr>
      <vt:lpstr>Object access is restricted</vt:lpstr>
      <vt:lpstr>PowerPoint-præsentation</vt:lpstr>
      <vt:lpstr>Additional operations are needed</vt:lpstr>
      <vt:lpstr>PowerPoint-præsentation</vt:lpstr>
      <vt:lpstr>Proxy vs. Decorator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160</cp:revision>
  <dcterms:created xsi:type="dcterms:W3CDTF">2017-09-05T14:00:27Z</dcterms:created>
  <dcterms:modified xsi:type="dcterms:W3CDTF">2018-04-16T07:30:25Z</dcterms:modified>
</cp:coreProperties>
</file>