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4" r:id="rId4"/>
    <p:sldId id="436" r:id="rId5"/>
    <p:sldId id="444" r:id="rId6"/>
    <p:sldId id="455" r:id="rId7"/>
    <p:sldId id="456" r:id="rId8"/>
    <p:sldId id="457" r:id="rId9"/>
    <p:sldId id="465" r:id="rId10"/>
    <p:sldId id="458" r:id="rId11"/>
    <p:sldId id="466" r:id="rId12"/>
    <p:sldId id="459" r:id="rId13"/>
    <p:sldId id="467" r:id="rId14"/>
    <p:sldId id="460" r:id="rId15"/>
    <p:sldId id="468" r:id="rId16"/>
    <p:sldId id="464" r:id="rId17"/>
    <p:sldId id="478" r:id="rId18"/>
    <p:sldId id="477" r:id="rId19"/>
    <p:sldId id="476" r:id="rId20"/>
    <p:sldId id="469" r:id="rId21"/>
    <p:sldId id="470" r:id="rId22"/>
    <p:sldId id="471" r:id="rId23"/>
    <p:sldId id="479" r:id="rId24"/>
    <p:sldId id="472" r:id="rId25"/>
    <p:sldId id="473" r:id="rId26"/>
    <p:sldId id="480" r:id="rId27"/>
    <p:sldId id="474" r:id="rId28"/>
    <p:sldId id="475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Template Method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738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fighterA.Reset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fighterB.Reset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</a:t>
            </a:r>
            <a:r>
              <a:rPr lang="da-DK" sz="2000" b="1" smtClean="0">
                <a:latin typeface="Consolas" panose="020B0609020204030204" pitchFamily="49" charset="0"/>
              </a:rPr>
              <a:t>fighterA.Stop </a:t>
            </a:r>
            <a:r>
              <a:rPr lang="da-DK" sz="2000" b="1">
                <a:latin typeface="Consolas" panose="020B0609020204030204" pitchFamily="49" charset="0"/>
              </a:rPr>
              <a:t>&amp;&amp; !</a:t>
            </a:r>
            <a:r>
              <a:rPr lang="da-DK" sz="2000" b="1" smtClean="0">
                <a:latin typeface="Consolas" panose="020B0609020204030204" pitchFamily="49" charset="0"/>
              </a:rPr>
              <a:t>fighterB.Stop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20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7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4626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SingleFight(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smtClean="0">
                <a:latin typeface="Consolas" panose="020B0609020204030204" pitchFamily="49" charset="0"/>
              </a:rPr>
              <a:t>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fighterA.Reset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fighterB.Reset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someone gives up (Rule #3)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(!</a:t>
            </a:r>
            <a:r>
              <a:rPr lang="da-DK" sz="1200" b="1" smtClean="0">
                <a:latin typeface="Consolas" panose="020B0609020204030204" pitchFamily="49" charset="0"/>
              </a:rPr>
              <a:t>fighterA.Stop </a:t>
            </a:r>
            <a:r>
              <a:rPr lang="da-DK" sz="1200" b="1">
                <a:latin typeface="Consolas" panose="020B0609020204030204" pitchFamily="49" charset="0"/>
              </a:rPr>
              <a:t>&amp;&amp; !</a:t>
            </a:r>
            <a:r>
              <a:rPr lang="da-DK" sz="1200" b="1" smtClean="0">
                <a:latin typeface="Consolas" panose="020B0609020204030204" pitchFamily="49" charset="0"/>
              </a:rPr>
              <a:t>fighterB.Stop</a:t>
            </a:r>
            <a:r>
              <a:rPr lang="da-DK" sz="1200" b="1">
                <a:latin typeface="Consolas" panose="020B0609020204030204" pitchFamily="49" charset="0"/>
              </a:rPr>
              <a:t>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ExchangeBlows(fighterA</a:t>
            </a:r>
            <a:r>
              <a:rPr lang="da-DK" sz="1200" b="1">
                <a:latin typeface="Consolas" panose="020B0609020204030204" pitchFamily="49" charset="0"/>
              </a:rPr>
              <a:t>, fighterB);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fixed</a:t>
            </a:r>
            <a:r>
              <a:rPr lang="da-DK" sz="2800" smtClean="0"/>
              <a:t>, </a:t>
            </a: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private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207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57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Console.WriteLine</a:t>
            </a:r>
            <a:r>
              <a:rPr lang="da-DK" sz="2000" b="1">
                <a:latin typeface="Consolas" panose="020B0609020204030204" pitchFamily="49" charset="0"/>
              </a:rPr>
              <a:t>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$"Result of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Console.WriteLine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197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Report(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winsA,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2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Console.WriteLine</a:t>
            </a:r>
            <a:r>
              <a:rPr lang="da-DK" sz="1200" b="1">
                <a:latin typeface="Consolas" panose="020B0609020204030204" pitchFamily="49" charset="0"/>
              </a:rPr>
              <a:t>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$"Result of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simulation:"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Console.WriteLine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Console.WriteLine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</a:t>
            </a:r>
            <a:r>
              <a:rPr lang="da-DK" sz="2800" smtClean="0"/>
              <a:t> a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May</a:t>
            </a:r>
            <a:r>
              <a:rPr lang="da-DK" sz="2800" smtClean="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virtual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20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001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1200" b="1" smtClean="0">
                <a:latin typeface="Consolas" panose="020B0609020204030204" pitchFamily="49" charset="0"/>
              </a:rPr>
              <a:t>ExchangeBlows(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fb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839957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Step is </a:t>
            </a:r>
            <a:r>
              <a:rPr lang="da-DK" sz="2800" b="1" smtClean="0"/>
              <a:t>variable</a:t>
            </a:r>
            <a:r>
              <a:rPr lang="da-DK" sz="2800" smtClean="0"/>
              <a:t>, and </a:t>
            </a:r>
            <a:r>
              <a:rPr lang="da-DK" sz="2800" b="1" smtClean="0"/>
              <a:t>has no</a:t>
            </a:r>
            <a:r>
              <a:rPr lang="da-DK" sz="2800" smtClean="0"/>
              <a:t>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Must</a:t>
            </a:r>
            <a:r>
              <a:rPr lang="da-DK" sz="2800" smtClean="0"/>
              <a:t> be defined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is therefore defined as </a:t>
            </a:r>
            <a:r>
              <a:rPr lang="da-DK" sz="2800" b="1" smtClean="0"/>
              <a:t>protected abstract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635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13113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0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percent = GeneratePercent();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first = percent &gt; 50 ? fa : fb;</a:t>
            </a:r>
          </a:p>
          <a:p>
            <a:r>
              <a:rPr lang="en-US" sz="2000" b="1" smtClean="0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 smtClean="0">
                <a:latin typeface="Consolas" panose="020B0609020204030204" pitchFamily="49" charset="0"/>
              </a:rPr>
              <a:t> </a:t>
            </a:r>
            <a:r>
              <a:rPr lang="en-US" sz="2000" b="1">
                <a:latin typeface="Consolas" panose="020B0609020204030204" pitchFamily="49" charset="0"/>
              </a:rPr>
              <a:t>last = percent &gt; 50 ? fb : fa;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last.ReceiveDamage(first.DealDamage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(!last.Stop)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first.ReceiveDamage(last.DealDamage</a:t>
            </a:r>
            <a:r>
              <a:rPr lang="da-DK" sz="2000" b="1">
                <a:latin typeface="Consolas" panose="020B0609020204030204" pitchFamily="49" charset="0"/>
              </a:rPr>
              <a:t>());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  Console.WriteLine</a:t>
            </a:r>
            <a:r>
              <a:rPr lang="en-US" sz="2000" b="1"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$"Fair Fight Club results: 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.Report(winsA</a:t>
            </a:r>
            <a:r>
              <a:rPr lang="da-DK" sz="2000" b="1">
                <a:latin typeface="Consolas" panose="020B0609020204030204" pitchFamily="49" charset="0"/>
              </a:rPr>
              <a:t>, winsB);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2"/>
          <p:cNvCxnSpPr/>
          <p:nvPr/>
        </p:nvCxnSpPr>
        <p:spPr>
          <a:xfrm flipH="1">
            <a:off x="6045868" y="2975369"/>
            <a:ext cx="1395664" cy="71231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363050" y="1645733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BiasedA</a:t>
            </a:r>
          </a:p>
        </p:txBody>
      </p:sp>
    </p:spTree>
    <p:extLst>
      <p:ext uri="{BB962C8B-B14F-4D97-AF65-F5344CB8AC3E}">
        <p14:creationId xmlns:p14="http://schemas.microsoft.com/office/powerpoint/2010/main" val="18578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_club;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Client(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 smtClean="0">
                <a:latin typeface="Consolas" panose="020B0609020204030204" pitchFamily="49" charset="0"/>
              </a:rPr>
              <a:t>club)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_club = club;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Run()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fA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"Ragnar"</a:t>
            </a:r>
            <a:r>
              <a:rPr lang="da-DK" b="1">
                <a:latin typeface="Consolas" panose="020B0609020204030204" pitchFamily="49" charset="0"/>
              </a:rPr>
              <a:t>, 200, 25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 smtClean="0">
                <a:latin typeface="Consolas" panose="020B0609020204030204" pitchFamily="49" charset="0"/>
              </a:rPr>
              <a:t> fB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b="1" smtClean="0">
                <a:solidFill>
                  <a:srgbClr val="C00000"/>
                </a:solidFill>
                <a:latin typeface="Consolas" panose="020B0609020204030204" pitchFamily="49" charset="0"/>
              </a:rPr>
              <a:t>Rollo"</a:t>
            </a:r>
            <a:r>
              <a:rPr lang="da-DK" b="1" smtClean="0">
                <a:latin typeface="Consolas" panose="020B0609020204030204" pitchFamily="49" charset="0"/>
              </a:rPr>
              <a:t>, 230</a:t>
            </a:r>
            <a:r>
              <a:rPr lang="da-DK" b="1">
                <a:latin typeface="Consolas" panose="020B0609020204030204" pitchFamily="49" charset="0"/>
              </a:rPr>
              <a:t>, </a:t>
            </a:r>
            <a:r>
              <a:rPr lang="da-DK" b="1" smtClean="0">
                <a:latin typeface="Consolas" panose="020B0609020204030204" pitchFamily="49" charset="0"/>
              </a:rPr>
              <a:t>20);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   _club.Fight(fA,fB);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Fight</a:t>
            </a:r>
          </a:p>
          <a:p>
            <a:pPr algn="ctr"/>
            <a:r>
              <a:rPr lang="da-DK" sz="2800" smtClean="0"/>
              <a:t>Club</a:t>
            </a:r>
          </a:p>
          <a:p>
            <a:pPr algn="ctr"/>
            <a:r>
              <a:rPr lang="da-DK" sz="2800" smtClean="0"/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39822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Run()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IFightClub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club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FightClubFair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Client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(club);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c.Run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59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Method classification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3115"/>
              </p:ext>
            </p:extLst>
          </p:nvPr>
        </p:nvGraphicFramePr>
        <p:xfrm>
          <a:off x="937126" y="1634067"/>
          <a:ext cx="8127999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848">
                  <a:extLst>
                    <a:ext uri="{9D8B030D-6E8A-4147-A177-3AD203B41FA5}">
                      <a16:colId xmlns:a16="http://schemas.microsoft.com/office/drawing/2014/main" val="3709905342"/>
                    </a:ext>
                  </a:extLst>
                </a:gridCol>
                <a:gridCol w="4078704">
                  <a:extLst>
                    <a:ext uri="{9D8B030D-6E8A-4147-A177-3AD203B41FA5}">
                      <a16:colId xmlns:a16="http://schemas.microsoft.com/office/drawing/2014/main" val="1354570982"/>
                    </a:ext>
                  </a:extLst>
                </a:gridCol>
                <a:gridCol w="1948447">
                  <a:extLst>
                    <a:ext uri="{9D8B030D-6E8A-4147-A177-3AD203B41FA5}">
                      <a16:colId xmlns:a16="http://schemas.microsoft.com/office/drawing/2014/main" val="427415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 smtClean="0"/>
                        <a:t>Category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Description</a:t>
                      </a:r>
                      <a:endParaRPr lang="da-DK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smtClean="0"/>
                        <a:t>In example</a:t>
                      </a:r>
                      <a:endParaRPr lang="da-DK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Template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smtClean="0"/>
                        <a:t>Defines the </a:t>
                      </a:r>
                      <a:r>
                        <a:rPr lang="da-DK" sz="1400" b="1" smtClean="0"/>
                        <a:t>complete </a:t>
                      </a:r>
                      <a:r>
                        <a:rPr lang="da-DK" sz="1400" smtClean="0"/>
                        <a:t>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public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Concrete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Fully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Cannot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private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SingleFight</a:t>
                      </a:r>
                      <a:r>
                        <a:rPr lang="da-DK" smtClean="0"/>
                        <a:t> </a:t>
                      </a:r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</a:t>
                      </a:r>
                      <a:r>
                        <a:rPr lang="da-DK" smtClean="0"/>
                        <a:t>)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Hook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May</a:t>
                      </a:r>
                      <a:r>
                        <a:rPr lang="da-DK" sz="1400" smtClean="0"/>
                        <a:t> be changed by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virtual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Report</a:t>
                      </a:r>
                      <a:endParaRPr lang="da-DK" smtClean="0"/>
                    </a:p>
                    <a:p>
                      <a:r>
                        <a:rPr lang="da-DK" smtClean="0"/>
                        <a:t>(in </a:t>
                      </a:r>
                      <a:r>
                        <a:rPr lang="da-DK" b="1" smtClean="0"/>
                        <a:t>FightClub </a:t>
                      </a:r>
                      <a:r>
                        <a:rPr lang="da-DK" b="0" smtClean="0"/>
                        <a:t>and </a:t>
                      </a:r>
                    </a:p>
                    <a:p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Primitive Operation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Step</a:t>
                      </a:r>
                      <a:r>
                        <a:rPr lang="da-DK" sz="1400" smtClean="0"/>
                        <a:t> in central algorithm.</a:t>
                      </a:r>
                    </a:p>
                    <a:p>
                      <a:r>
                        <a:rPr lang="da-DK" sz="1400" b="1" smtClean="0"/>
                        <a:t>Not defined</a:t>
                      </a:r>
                      <a:r>
                        <a:rPr lang="da-DK" sz="1400" smtClean="0"/>
                        <a:t> in base class. </a:t>
                      </a:r>
                    </a:p>
                    <a:p>
                      <a:r>
                        <a:rPr lang="da-DK" sz="1400" b="1" smtClean="0"/>
                        <a:t>Must</a:t>
                      </a:r>
                      <a:r>
                        <a:rPr lang="da-DK" sz="1400" smtClean="0"/>
                        <a:t> be defined in derived classes.</a:t>
                      </a:r>
                    </a:p>
                    <a:p>
                      <a:r>
                        <a:rPr lang="da-DK" sz="1400" smtClean="0"/>
                        <a:t>Defined as </a:t>
                      </a:r>
                      <a:r>
                        <a:rPr lang="da-DK" sz="1400" b="1" smtClean="0"/>
                        <a:t>protected abstract</a:t>
                      </a:r>
                      <a:r>
                        <a:rPr lang="da-DK" sz="140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ExchangeBlows</a:t>
                      </a:r>
                      <a:endParaRPr lang="da-DK" smtClean="0"/>
                    </a:p>
                    <a:p>
                      <a:r>
                        <a:rPr lang="da-DK" smtClean="0"/>
                        <a:t>(in</a:t>
                      </a:r>
                      <a:r>
                        <a:rPr lang="da-DK" b="0" baseline="0" smtClean="0"/>
                        <a:t> </a:t>
                      </a:r>
                      <a:r>
                        <a:rPr lang="da-DK" b="0" smtClean="0"/>
                        <a:t>derived classes</a:t>
                      </a:r>
                      <a:r>
                        <a:rPr lang="da-DK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We have defined a general algorithm</a:t>
            </a:r>
          </a:p>
          <a:p>
            <a:pPr lvl="1"/>
            <a:r>
              <a:rPr lang="da-DK" sz="2800" smtClean="0"/>
              <a:t>Some steps are always the same…</a:t>
            </a:r>
            <a:endParaRPr lang="da-DK" sz="2800" b="1" smtClean="0"/>
          </a:p>
          <a:p>
            <a:pPr lvl="1"/>
            <a:r>
              <a:rPr lang="da-DK" sz="2800" smtClean="0"/>
              <a:t>…but some steps are situation-specific</a:t>
            </a:r>
            <a:endParaRPr lang="da-DK" sz="2800" b="1" smtClean="0"/>
          </a:p>
          <a:p>
            <a:r>
              <a:rPr lang="da-DK" sz="3200" b="1" i="1" smtClean="0">
                <a:solidFill>
                  <a:srgbClr val="FF0000"/>
                </a:solidFill>
              </a:rPr>
              <a:t>How to implement general algorithm once, but still allow specialised versions to be defined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8795084" y="3567531"/>
            <a:ext cx="1161465" cy="433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CODE</a:t>
            </a:r>
            <a:r>
              <a:rPr lang="da-DK" b="1" smtClean="0">
                <a:solidFill>
                  <a:srgbClr val="FFFF00"/>
                </a:solidFill>
                <a:latin typeface="Freestyle Script" panose="030804020302050B0404" pitchFamily="66" charset="0"/>
              </a:rPr>
              <a:t>!!</a:t>
            </a:r>
            <a:endParaRPr lang="da-DK" b="1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4956468" y="3137943"/>
            <a:ext cx="1361839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318307" y="2678894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3156008" y="2425782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Fight</a:t>
            </a:r>
          </a:p>
          <a:p>
            <a:pPr algn="ctr"/>
            <a:r>
              <a:rPr lang="da-DK" sz="3600" smtClean="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Stop 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{…}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Reset()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DealDamage() {…}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 smtClean="0">
                <a:latin typeface="Consolas" panose="020B0609020204030204" pitchFamily="49" charset="0"/>
              </a:rPr>
              <a:t>ReceiveDamage(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damage) </a:t>
            </a:r>
            <a:r>
              <a:rPr lang="da-DK" sz="2400" b="1">
                <a:latin typeface="Consolas" panose="020B0609020204030204" pitchFamily="49" charset="0"/>
              </a:rPr>
              <a:t>{…}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SingleFight(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</a:t>
            </a:r>
            <a:r>
              <a:rPr lang="da-DK" sz="20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virtual void </a:t>
            </a:r>
            <a:r>
              <a:rPr lang="da-DK" sz="2000" b="1" smtClean="0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 smtClean="0">
                <a:latin typeface="Consolas" panose="020B0609020204030204" pitchFamily="49" charset="0"/>
              </a:rPr>
              <a:t>winsB) {…}</a:t>
            </a:r>
          </a:p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protected abstract void </a:t>
            </a:r>
            <a:r>
              <a:rPr lang="da-DK" sz="2000" b="1" smtClean="0">
                <a:latin typeface="Consolas" panose="020B0609020204030204" pitchFamily="49" charset="0"/>
              </a:rPr>
              <a:t>ExchangeBlows(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6472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 smtClean="0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 smtClean="0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winsB = 0;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nn-NO" sz="2000" b="1" smtClean="0">
                <a:latin typeface="Consolas" panose="020B0609020204030204" pitchFamily="49" charset="0"/>
              </a:rPr>
              <a:t>   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smtClean="0">
                <a:latin typeface="Consolas" panose="020B0609020204030204" pitchFamily="49" charset="0"/>
              </a:rPr>
              <a:t> </a:t>
            </a:r>
            <a:r>
              <a:rPr lang="nn-NO" sz="2000" b="1">
                <a:latin typeface="Consolas" panose="020B0609020204030204" pitchFamily="49" charset="0"/>
              </a:rPr>
              <a:t>(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   SingleFight(fa</a:t>
            </a:r>
            <a:r>
              <a:rPr lang="da-DK" sz="20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winsA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fa.Stop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   winsB </a:t>
            </a:r>
            <a:r>
              <a:rPr lang="da-DK" sz="2000" b="1">
                <a:latin typeface="Consolas" panose="020B0609020204030204" pitchFamily="49" charset="0"/>
              </a:rPr>
              <a:t>+= </a:t>
            </a:r>
            <a:r>
              <a:rPr lang="da-DK" sz="2000" b="1" smtClean="0">
                <a:latin typeface="Consolas" panose="020B0609020204030204" pitchFamily="49" charset="0"/>
              </a:rPr>
              <a:t>fb.Stop </a:t>
            </a:r>
            <a:r>
              <a:rPr lang="da-DK" sz="20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   Report(winsA</a:t>
            </a:r>
            <a:r>
              <a:rPr lang="da-DK" sz="2000" b="1">
                <a:latin typeface="Consolas" panose="020B0609020204030204" pitchFamily="49" charset="0"/>
              </a:rPr>
              <a:t>, winsB</a:t>
            </a:r>
            <a:r>
              <a:rPr lang="da-DK" sz="2000" b="1" smtClean="0">
                <a:latin typeface="Consolas" panose="020B0609020204030204" pitchFamily="49" charset="0"/>
              </a:rPr>
              <a:t>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6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3970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Fight(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 smtClean="0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 smtClean="0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winsA = 0;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winsB = 0;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nn-NO" sz="1200" b="1" smtClean="0">
                <a:latin typeface="Consolas" panose="020B0609020204030204" pitchFamily="49" charset="0"/>
              </a:rPr>
              <a:t>   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smtClean="0">
                <a:latin typeface="Consolas" panose="020B0609020204030204" pitchFamily="49" charset="0"/>
              </a:rPr>
              <a:t> </a:t>
            </a:r>
            <a:r>
              <a:rPr lang="nn-NO" sz="1200" b="1">
                <a:latin typeface="Consolas" panose="020B0609020204030204" pitchFamily="49" charset="0"/>
              </a:rPr>
              <a:t>(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12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 smtClean="0">
                <a:latin typeface="Consolas" panose="020B0609020204030204" pitchFamily="49" charset="0"/>
              </a:rPr>
              <a:t>  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SingleFight(fa</a:t>
            </a:r>
            <a:r>
              <a:rPr lang="da-DK" sz="1200" b="1">
                <a:latin typeface="Consolas" panose="020B0609020204030204" pitchFamily="49" charset="0"/>
              </a:rPr>
              <a:t>, fb);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winsA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fa.Stop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winsB </a:t>
            </a:r>
            <a:r>
              <a:rPr lang="da-DK" sz="1200" b="1">
                <a:latin typeface="Consolas" panose="020B0609020204030204" pitchFamily="49" charset="0"/>
              </a:rPr>
              <a:t>+= </a:t>
            </a:r>
            <a:r>
              <a:rPr lang="da-DK" sz="1200" b="1" smtClean="0">
                <a:latin typeface="Consolas" panose="020B0609020204030204" pitchFamily="49" charset="0"/>
              </a:rPr>
              <a:t>fb.Stop </a:t>
            </a:r>
            <a:r>
              <a:rPr lang="da-DK" sz="1200" b="1">
                <a:latin typeface="Consolas" panose="020B0609020204030204" pitchFamily="49" charset="0"/>
              </a:rPr>
              <a:t>? 0 : 1;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Report(winsA</a:t>
            </a:r>
            <a:r>
              <a:rPr lang="da-DK" sz="1200" b="1">
                <a:latin typeface="Consolas" panose="020B0609020204030204" pitchFamily="49" charset="0"/>
              </a:rPr>
              <a:t>, winsB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6280486" y="1012925"/>
            <a:ext cx="4788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smtClean="0"/>
              <a:t>Method defines </a:t>
            </a:r>
            <a:r>
              <a:rPr lang="da-DK" sz="2800" b="1" smtClean="0"/>
              <a:t>general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 smtClean="0"/>
              <a:t>Cannot</a:t>
            </a:r>
            <a:r>
              <a:rPr lang="da-DK" sz="2800" smtClean="0"/>
              <a:t> be changed by derived classes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733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946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Freestyle Script</vt:lpstr>
      <vt:lpstr>Office-tema</vt:lpstr>
      <vt:lpstr>Template Method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 classification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160</cp:revision>
  <dcterms:created xsi:type="dcterms:W3CDTF">2017-09-05T14:00:27Z</dcterms:created>
  <dcterms:modified xsi:type="dcterms:W3CDTF">2018-04-16T07:33:37Z</dcterms:modified>
</cp:coreProperties>
</file>