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7" r:id="rId3"/>
    <p:sldId id="472" r:id="rId4"/>
    <p:sldId id="473" r:id="rId5"/>
    <p:sldId id="475" r:id="rId6"/>
    <p:sldId id="476" r:id="rId7"/>
    <p:sldId id="477" r:id="rId8"/>
    <p:sldId id="478" r:id="rId9"/>
    <p:sldId id="481" r:id="rId10"/>
    <p:sldId id="485" r:id="rId11"/>
    <p:sldId id="482" r:id="rId12"/>
    <p:sldId id="483" r:id="rId13"/>
    <p:sldId id="484" r:id="rId14"/>
    <p:sldId id="486" r:id="rId15"/>
    <p:sldId id="487" r:id="rId16"/>
    <p:sldId id="488" r:id="rId17"/>
    <p:sldId id="490" r:id="rId1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5CA2ED-ED0A-41E1-BF77-02C55B43883B}" type="doc">
      <dgm:prSet loTypeId="urn:microsoft.com/office/officeart/2008/layout/AlternatingHexagons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da-DK"/>
        </a:p>
      </dgm:t>
    </dgm:pt>
    <dgm:pt modelId="{00B0607C-280F-4E12-B0E4-5204117A6BFC}">
      <dgm:prSet phldrT="[Tekst]" custT="1"/>
      <dgm:spPr/>
      <dgm:t>
        <a:bodyPr/>
        <a:lstStyle/>
        <a:p>
          <a:r>
            <a:rPr lang="da-DK" sz="2800" smtClean="0">
              <a:solidFill>
                <a:srgbClr val="FFFF00"/>
              </a:solidFill>
            </a:rPr>
            <a:t>Zero Errors</a:t>
          </a:r>
          <a:endParaRPr lang="da-DK" sz="2800">
            <a:solidFill>
              <a:srgbClr val="FFFF00"/>
            </a:solidFill>
          </a:endParaRPr>
        </a:p>
      </dgm:t>
    </dgm:pt>
    <dgm:pt modelId="{884C3324-C1DC-44EE-B971-306DF80085D8}" type="parTrans" cxnId="{742B2E38-7916-4080-9BF6-D4EB0E02CA04}">
      <dgm:prSet/>
      <dgm:spPr/>
      <dgm:t>
        <a:bodyPr/>
        <a:lstStyle/>
        <a:p>
          <a:endParaRPr lang="da-DK"/>
        </a:p>
      </dgm:t>
    </dgm:pt>
    <dgm:pt modelId="{A9E75E77-8FB3-45DE-9123-969DE5B22126}" type="sibTrans" cxnId="{742B2E38-7916-4080-9BF6-D4EB0E02CA04}">
      <dgm:prSet/>
      <dgm:spPr/>
      <dgm:t>
        <a:bodyPr/>
        <a:lstStyle/>
        <a:p>
          <a:r>
            <a:rPr lang="da-DK" smtClean="0">
              <a:solidFill>
                <a:srgbClr val="FFFF00"/>
              </a:solidFill>
            </a:rPr>
            <a:t>Easy to reuse</a:t>
          </a:r>
          <a:endParaRPr lang="da-DK">
            <a:solidFill>
              <a:srgbClr val="FFFF00"/>
            </a:solidFill>
          </a:endParaRPr>
        </a:p>
      </dgm:t>
    </dgm:pt>
    <dgm:pt modelId="{50EF342E-9392-41DE-85EB-4CC44880E75E}">
      <dgm:prSet phldrT="[Tekst]" custT="1"/>
      <dgm:spPr/>
      <dgm:t>
        <a:bodyPr/>
        <a:lstStyle/>
        <a:p>
          <a:r>
            <a:rPr lang="da-DK" sz="2800" smtClean="0">
              <a:solidFill>
                <a:srgbClr val="FFFF00"/>
              </a:solidFill>
            </a:rPr>
            <a:t>Secure</a:t>
          </a:r>
          <a:endParaRPr lang="da-DK" sz="2800">
            <a:solidFill>
              <a:srgbClr val="FFFF00"/>
            </a:solidFill>
          </a:endParaRPr>
        </a:p>
      </dgm:t>
    </dgm:pt>
    <dgm:pt modelId="{FDA88CFE-F8C2-441B-BAB4-6B551A24AA24}" type="parTrans" cxnId="{CAB61154-F87C-4820-9572-DC364A6AD636}">
      <dgm:prSet/>
      <dgm:spPr/>
      <dgm:t>
        <a:bodyPr/>
        <a:lstStyle/>
        <a:p>
          <a:endParaRPr lang="da-DK"/>
        </a:p>
      </dgm:t>
    </dgm:pt>
    <dgm:pt modelId="{C9969D46-A184-41B5-B22D-7F20831E2703}" type="sibTrans" cxnId="{CAB61154-F87C-4820-9572-DC364A6AD636}">
      <dgm:prSet/>
      <dgm:spPr/>
      <dgm:t>
        <a:bodyPr/>
        <a:lstStyle/>
        <a:p>
          <a:r>
            <a:rPr lang="da-DK" smtClean="0">
              <a:solidFill>
                <a:srgbClr val="FFFF00"/>
              </a:solidFill>
            </a:rPr>
            <a:t>Easy to use</a:t>
          </a:r>
          <a:endParaRPr lang="da-DK">
            <a:solidFill>
              <a:srgbClr val="FFFF00"/>
            </a:solidFill>
          </a:endParaRPr>
        </a:p>
      </dgm:t>
    </dgm:pt>
    <dgm:pt modelId="{FCBDDB3D-C000-4789-B45E-46487E3A699D}">
      <dgm:prSet phldrT="[Tekst]"/>
      <dgm:spPr/>
      <dgm:t>
        <a:bodyPr/>
        <a:lstStyle/>
        <a:p>
          <a:r>
            <a:rPr lang="da-DK" smtClean="0">
              <a:solidFill>
                <a:srgbClr val="FFFF00"/>
              </a:solidFill>
            </a:rPr>
            <a:t>Fast</a:t>
          </a:r>
          <a:endParaRPr lang="da-DK"/>
        </a:p>
      </dgm:t>
    </dgm:pt>
    <dgm:pt modelId="{E689C637-B49F-4F94-AD0E-629311818C07}" type="parTrans" cxnId="{784D1B75-62A8-4294-A297-0DC5089E387A}">
      <dgm:prSet/>
      <dgm:spPr/>
      <dgm:t>
        <a:bodyPr/>
        <a:lstStyle/>
        <a:p>
          <a:endParaRPr lang="da-DK"/>
        </a:p>
      </dgm:t>
    </dgm:pt>
    <dgm:pt modelId="{CCE25166-4AFA-40E5-A5E4-88EFE2AB3C27}" type="sibTrans" cxnId="{784D1B75-62A8-4294-A297-0DC5089E387A}">
      <dgm:prSet/>
      <dgm:spPr/>
      <dgm:t>
        <a:bodyPr/>
        <a:lstStyle/>
        <a:p>
          <a:r>
            <a:rPr lang="da-DK" smtClean="0">
              <a:solidFill>
                <a:srgbClr val="FFFF00"/>
              </a:solidFill>
            </a:rPr>
            <a:t>Easy to extend</a:t>
          </a:r>
          <a:endParaRPr lang="da-DK">
            <a:solidFill>
              <a:srgbClr val="FFFF00"/>
            </a:solidFill>
          </a:endParaRPr>
        </a:p>
      </dgm:t>
    </dgm:pt>
    <dgm:pt modelId="{E334FE65-E42B-48D7-AD78-E96203C02AD7}" type="pres">
      <dgm:prSet presAssocID="{AC5CA2ED-ED0A-41E1-BF77-02C55B43883B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a-DK"/>
        </a:p>
      </dgm:t>
    </dgm:pt>
    <dgm:pt modelId="{E772E9F9-8903-4BDE-B9C3-710641C52FB7}" type="pres">
      <dgm:prSet presAssocID="{00B0607C-280F-4E12-B0E4-5204117A6BFC}" presName="composite" presStyleCnt="0"/>
      <dgm:spPr/>
    </dgm:pt>
    <dgm:pt modelId="{64A34219-B995-425E-9D3A-F650CD2083CB}" type="pres">
      <dgm:prSet presAssocID="{00B0607C-280F-4E12-B0E4-5204117A6BFC}" presName="Parent1" presStyleLbl="node1" presStyleIdx="0" presStyleCnt="6" custLinFactNeighborX="1721" custLinFactNeighborY="-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2DFFE3E4-13DF-4525-9C89-060FCB7531A0}" type="pres">
      <dgm:prSet presAssocID="{00B0607C-280F-4E12-B0E4-5204117A6BFC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F960DFC9-E576-47FA-A043-5CF29CC72EC2}" type="pres">
      <dgm:prSet presAssocID="{00B0607C-280F-4E12-B0E4-5204117A6BFC}" presName="BalanceSpacing" presStyleCnt="0"/>
      <dgm:spPr/>
    </dgm:pt>
    <dgm:pt modelId="{77E87E00-D629-4235-A6E7-5C20A64EBB37}" type="pres">
      <dgm:prSet presAssocID="{00B0607C-280F-4E12-B0E4-5204117A6BFC}" presName="BalanceSpacing1" presStyleCnt="0"/>
      <dgm:spPr/>
    </dgm:pt>
    <dgm:pt modelId="{8025F85F-B3E9-4175-9F4D-318D1500A2C0}" type="pres">
      <dgm:prSet presAssocID="{A9E75E77-8FB3-45DE-9123-969DE5B22126}" presName="Accent1Text" presStyleLbl="node1" presStyleIdx="1" presStyleCnt="6" custLinFactNeighborX="1033" custLinFactNeighborY="300"/>
      <dgm:spPr/>
      <dgm:t>
        <a:bodyPr/>
        <a:lstStyle/>
        <a:p>
          <a:endParaRPr lang="da-DK"/>
        </a:p>
      </dgm:t>
    </dgm:pt>
    <dgm:pt modelId="{2A7C7CB9-EDD8-4959-A2C2-97FB07E59EDA}" type="pres">
      <dgm:prSet presAssocID="{A9E75E77-8FB3-45DE-9123-969DE5B22126}" presName="spaceBetweenRectangles" presStyleCnt="0"/>
      <dgm:spPr/>
    </dgm:pt>
    <dgm:pt modelId="{AD8366C8-A9AD-4000-BE54-35848BD0B729}" type="pres">
      <dgm:prSet presAssocID="{50EF342E-9392-41DE-85EB-4CC44880E75E}" presName="composite" presStyleCnt="0"/>
      <dgm:spPr/>
    </dgm:pt>
    <dgm:pt modelId="{34060922-BF33-4C26-913C-0E73BFD9F3E9}" type="pres">
      <dgm:prSet presAssocID="{50EF342E-9392-41DE-85EB-4CC44880E75E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B419D0F7-E030-4149-B5A0-4BADF17E6C06}" type="pres">
      <dgm:prSet presAssocID="{50EF342E-9392-41DE-85EB-4CC44880E75E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654D1934-B4DD-4BE7-8FA8-C5643F165D14}" type="pres">
      <dgm:prSet presAssocID="{50EF342E-9392-41DE-85EB-4CC44880E75E}" presName="BalanceSpacing" presStyleCnt="0"/>
      <dgm:spPr/>
    </dgm:pt>
    <dgm:pt modelId="{096F0D44-BF4B-45E0-B073-04FE2FC6CD67}" type="pres">
      <dgm:prSet presAssocID="{50EF342E-9392-41DE-85EB-4CC44880E75E}" presName="BalanceSpacing1" presStyleCnt="0"/>
      <dgm:spPr/>
    </dgm:pt>
    <dgm:pt modelId="{884A26AF-5E43-4310-8316-D06C8EE71FC1}" type="pres">
      <dgm:prSet presAssocID="{C9969D46-A184-41B5-B22D-7F20831E2703}" presName="Accent1Text" presStyleLbl="node1" presStyleIdx="3" presStyleCnt="6" custLinFactNeighborX="1721" custLinFactNeighborY="898"/>
      <dgm:spPr/>
      <dgm:t>
        <a:bodyPr/>
        <a:lstStyle/>
        <a:p>
          <a:endParaRPr lang="da-DK"/>
        </a:p>
      </dgm:t>
    </dgm:pt>
    <dgm:pt modelId="{638D7EA2-61A5-44FC-90FD-0ADA106082E8}" type="pres">
      <dgm:prSet presAssocID="{C9969D46-A184-41B5-B22D-7F20831E2703}" presName="spaceBetweenRectangles" presStyleCnt="0"/>
      <dgm:spPr/>
    </dgm:pt>
    <dgm:pt modelId="{EE34D484-BA88-474E-AF2F-5BAE6A6EF7F8}" type="pres">
      <dgm:prSet presAssocID="{FCBDDB3D-C000-4789-B45E-46487E3A699D}" presName="composite" presStyleCnt="0"/>
      <dgm:spPr/>
    </dgm:pt>
    <dgm:pt modelId="{5C8C54F5-8829-44B5-91E1-6C9588FDB61B}" type="pres">
      <dgm:prSet presAssocID="{FCBDDB3D-C000-4789-B45E-46487E3A699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AF176208-5F01-4057-BB2A-2A7FA9689313}" type="pres">
      <dgm:prSet presAssocID="{FCBDDB3D-C000-4789-B45E-46487E3A699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F6F2494A-034F-4973-8109-F0D232D1A0F1}" type="pres">
      <dgm:prSet presAssocID="{FCBDDB3D-C000-4789-B45E-46487E3A699D}" presName="BalanceSpacing" presStyleCnt="0"/>
      <dgm:spPr/>
    </dgm:pt>
    <dgm:pt modelId="{1AA40EF1-711F-43B3-BC82-219AFB62DFBB}" type="pres">
      <dgm:prSet presAssocID="{FCBDDB3D-C000-4789-B45E-46487E3A699D}" presName="BalanceSpacing1" presStyleCnt="0"/>
      <dgm:spPr/>
    </dgm:pt>
    <dgm:pt modelId="{57930C3D-A80F-4D84-ADEF-A2881A023904}" type="pres">
      <dgm:prSet presAssocID="{CCE25166-4AFA-40E5-A5E4-88EFE2AB3C27}" presName="Accent1Text" presStyleLbl="node1" presStyleIdx="5" presStyleCnt="6"/>
      <dgm:spPr/>
      <dgm:t>
        <a:bodyPr/>
        <a:lstStyle/>
        <a:p>
          <a:endParaRPr lang="da-DK"/>
        </a:p>
      </dgm:t>
    </dgm:pt>
  </dgm:ptLst>
  <dgm:cxnLst>
    <dgm:cxn modelId="{0C9979FA-C22E-4D4E-99DA-51E9B1BC8D35}" type="presOf" srcId="{FCBDDB3D-C000-4789-B45E-46487E3A699D}" destId="{5C8C54F5-8829-44B5-91E1-6C9588FDB61B}" srcOrd="0" destOrd="0" presId="urn:microsoft.com/office/officeart/2008/layout/AlternatingHexagons"/>
    <dgm:cxn modelId="{D34D6788-708B-4B1A-BA25-A8B6FF562A59}" type="presOf" srcId="{A9E75E77-8FB3-45DE-9123-969DE5B22126}" destId="{8025F85F-B3E9-4175-9F4D-318D1500A2C0}" srcOrd="0" destOrd="0" presId="urn:microsoft.com/office/officeart/2008/layout/AlternatingHexagons"/>
    <dgm:cxn modelId="{784D1B75-62A8-4294-A297-0DC5089E387A}" srcId="{AC5CA2ED-ED0A-41E1-BF77-02C55B43883B}" destId="{FCBDDB3D-C000-4789-B45E-46487E3A699D}" srcOrd="2" destOrd="0" parTransId="{E689C637-B49F-4F94-AD0E-629311818C07}" sibTransId="{CCE25166-4AFA-40E5-A5E4-88EFE2AB3C27}"/>
    <dgm:cxn modelId="{C803C28C-2082-481D-92AE-FBCEBBBAEBA0}" type="presOf" srcId="{CCE25166-4AFA-40E5-A5E4-88EFE2AB3C27}" destId="{57930C3D-A80F-4D84-ADEF-A2881A023904}" srcOrd="0" destOrd="0" presId="urn:microsoft.com/office/officeart/2008/layout/AlternatingHexagons"/>
    <dgm:cxn modelId="{2A30F459-9D02-4323-82E0-E23ECE268D25}" type="presOf" srcId="{AC5CA2ED-ED0A-41E1-BF77-02C55B43883B}" destId="{E334FE65-E42B-48D7-AD78-E96203C02AD7}" srcOrd="0" destOrd="0" presId="urn:microsoft.com/office/officeart/2008/layout/AlternatingHexagons"/>
    <dgm:cxn modelId="{77A4AE94-AF35-45AF-9B03-9CD245E800F3}" type="presOf" srcId="{00B0607C-280F-4E12-B0E4-5204117A6BFC}" destId="{64A34219-B995-425E-9D3A-F650CD2083CB}" srcOrd="0" destOrd="0" presId="urn:microsoft.com/office/officeart/2008/layout/AlternatingHexagons"/>
    <dgm:cxn modelId="{CAB61154-F87C-4820-9572-DC364A6AD636}" srcId="{AC5CA2ED-ED0A-41E1-BF77-02C55B43883B}" destId="{50EF342E-9392-41DE-85EB-4CC44880E75E}" srcOrd="1" destOrd="0" parTransId="{FDA88CFE-F8C2-441B-BAB4-6B551A24AA24}" sibTransId="{C9969D46-A184-41B5-B22D-7F20831E2703}"/>
    <dgm:cxn modelId="{FD9D9A5D-20E9-4C45-B132-0BA7DA204C6C}" type="presOf" srcId="{50EF342E-9392-41DE-85EB-4CC44880E75E}" destId="{34060922-BF33-4C26-913C-0E73BFD9F3E9}" srcOrd="0" destOrd="0" presId="urn:microsoft.com/office/officeart/2008/layout/AlternatingHexagons"/>
    <dgm:cxn modelId="{742B2E38-7916-4080-9BF6-D4EB0E02CA04}" srcId="{AC5CA2ED-ED0A-41E1-BF77-02C55B43883B}" destId="{00B0607C-280F-4E12-B0E4-5204117A6BFC}" srcOrd="0" destOrd="0" parTransId="{884C3324-C1DC-44EE-B971-306DF80085D8}" sibTransId="{A9E75E77-8FB3-45DE-9123-969DE5B22126}"/>
    <dgm:cxn modelId="{48022CDA-03B5-4BA5-8B07-506CE87956E2}" type="presOf" srcId="{C9969D46-A184-41B5-B22D-7F20831E2703}" destId="{884A26AF-5E43-4310-8316-D06C8EE71FC1}" srcOrd="0" destOrd="0" presId="urn:microsoft.com/office/officeart/2008/layout/AlternatingHexagons"/>
    <dgm:cxn modelId="{07CA5600-4E92-42A5-A4D6-4B87502C31A8}" type="presParOf" srcId="{E334FE65-E42B-48D7-AD78-E96203C02AD7}" destId="{E772E9F9-8903-4BDE-B9C3-710641C52FB7}" srcOrd="0" destOrd="0" presId="urn:microsoft.com/office/officeart/2008/layout/AlternatingHexagons"/>
    <dgm:cxn modelId="{C0D3255F-2CC6-4BDF-BF73-CFCF085F2298}" type="presParOf" srcId="{E772E9F9-8903-4BDE-B9C3-710641C52FB7}" destId="{64A34219-B995-425E-9D3A-F650CD2083CB}" srcOrd="0" destOrd="0" presId="urn:microsoft.com/office/officeart/2008/layout/AlternatingHexagons"/>
    <dgm:cxn modelId="{52369D4B-3386-43AA-982E-C0B408ABFB15}" type="presParOf" srcId="{E772E9F9-8903-4BDE-B9C3-710641C52FB7}" destId="{2DFFE3E4-13DF-4525-9C89-060FCB7531A0}" srcOrd="1" destOrd="0" presId="urn:microsoft.com/office/officeart/2008/layout/AlternatingHexagons"/>
    <dgm:cxn modelId="{2894B2BF-4139-491F-A46B-1EFE46246F0E}" type="presParOf" srcId="{E772E9F9-8903-4BDE-B9C3-710641C52FB7}" destId="{F960DFC9-E576-47FA-A043-5CF29CC72EC2}" srcOrd="2" destOrd="0" presId="urn:microsoft.com/office/officeart/2008/layout/AlternatingHexagons"/>
    <dgm:cxn modelId="{6EC66813-4F82-4B4D-9ED6-AE4CF22B1BD9}" type="presParOf" srcId="{E772E9F9-8903-4BDE-B9C3-710641C52FB7}" destId="{77E87E00-D629-4235-A6E7-5C20A64EBB37}" srcOrd="3" destOrd="0" presId="urn:microsoft.com/office/officeart/2008/layout/AlternatingHexagons"/>
    <dgm:cxn modelId="{8AAC17D6-C929-4B37-BD60-CECB70C4D49F}" type="presParOf" srcId="{E772E9F9-8903-4BDE-B9C3-710641C52FB7}" destId="{8025F85F-B3E9-4175-9F4D-318D1500A2C0}" srcOrd="4" destOrd="0" presId="urn:microsoft.com/office/officeart/2008/layout/AlternatingHexagons"/>
    <dgm:cxn modelId="{4612BD16-63F7-4A75-8D00-78DDAEC34F0E}" type="presParOf" srcId="{E334FE65-E42B-48D7-AD78-E96203C02AD7}" destId="{2A7C7CB9-EDD8-4959-A2C2-97FB07E59EDA}" srcOrd="1" destOrd="0" presId="urn:microsoft.com/office/officeart/2008/layout/AlternatingHexagons"/>
    <dgm:cxn modelId="{F7D91230-2462-4AB8-B7D1-D5ED25EE434D}" type="presParOf" srcId="{E334FE65-E42B-48D7-AD78-E96203C02AD7}" destId="{AD8366C8-A9AD-4000-BE54-35848BD0B729}" srcOrd="2" destOrd="0" presId="urn:microsoft.com/office/officeart/2008/layout/AlternatingHexagons"/>
    <dgm:cxn modelId="{564B7F7F-4996-4C3C-BD3D-9EADCE86483B}" type="presParOf" srcId="{AD8366C8-A9AD-4000-BE54-35848BD0B729}" destId="{34060922-BF33-4C26-913C-0E73BFD9F3E9}" srcOrd="0" destOrd="0" presId="urn:microsoft.com/office/officeart/2008/layout/AlternatingHexagons"/>
    <dgm:cxn modelId="{011C1C3A-F159-40D5-AE33-789E106449E6}" type="presParOf" srcId="{AD8366C8-A9AD-4000-BE54-35848BD0B729}" destId="{B419D0F7-E030-4149-B5A0-4BADF17E6C06}" srcOrd="1" destOrd="0" presId="urn:microsoft.com/office/officeart/2008/layout/AlternatingHexagons"/>
    <dgm:cxn modelId="{601865B8-00F7-41D1-ADA8-DCE2AED2D550}" type="presParOf" srcId="{AD8366C8-A9AD-4000-BE54-35848BD0B729}" destId="{654D1934-B4DD-4BE7-8FA8-C5643F165D14}" srcOrd="2" destOrd="0" presId="urn:microsoft.com/office/officeart/2008/layout/AlternatingHexagons"/>
    <dgm:cxn modelId="{0BAE08B8-362F-4BC9-8F15-D7B0B7042457}" type="presParOf" srcId="{AD8366C8-A9AD-4000-BE54-35848BD0B729}" destId="{096F0D44-BF4B-45E0-B073-04FE2FC6CD67}" srcOrd="3" destOrd="0" presId="urn:microsoft.com/office/officeart/2008/layout/AlternatingHexagons"/>
    <dgm:cxn modelId="{049FE0B2-7381-4436-A294-79E9E87D1E27}" type="presParOf" srcId="{AD8366C8-A9AD-4000-BE54-35848BD0B729}" destId="{884A26AF-5E43-4310-8316-D06C8EE71FC1}" srcOrd="4" destOrd="0" presId="urn:microsoft.com/office/officeart/2008/layout/AlternatingHexagons"/>
    <dgm:cxn modelId="{191ABAC6-8086-4BCA-80EE-D5E9EB92C490}" type="presParOf" srcId="{E334FE65-E42B-48D7-AD78-E96203C02AD7}" destId="{638D7EA2-61A5-44FC-90FD-0ADA106082E8}" srcOrd="3" destOrd="0" presId="urn:microsoft.com/office/officeart/2008/layout/AlternatingHexagons"/>
    <dgm:cxn modelId="{78CBF8FD-9B5F-4B13-A8AE-3004F5161483}" type="presParOf" srcId="{E334FE65-E42B-48D7-AD78-E96203C02AD7}" destId="{EE34D484-BA88-474E-AF2F-5BAE6A6EF7F8}" srcOrd="4" destOrd="0" presId="urn:microsoft.com/office/officeart/2008/layout/AlternatingHexagons"/>
    <dgm:cxn modelId="{21FC46F8-8FD8-4AEF-9986-12DF6A8D115A}" type="presParOf" srcId="{EE34D484-BA88-474E-AF2F-5BAE6A6EF7F8}" destId="{5C8C54F5-8829-44B5-91E1-6C9588FDB61B}" srcOrd="0" destOrd="0" presId="urn:microsoft.com/office/officeart/2008/layout/AlternatingHexagons"/>
    <dgm:cxn modelId="{C5170E82-F12C-4466-B845-001336B24B99}" type="presParOf" srcId="{EE34D484-BA88-474E-AF2F-5BAE6A6EF7F8}" destId="{AF176208-5F01-4057-BB2A-2A7FA9689313}" srcOrd="1" destOrd="0" presId="urn:microsoft.com/office/officeart/2008/layout/AlternatingHexagons"/>
    <dgm:cxn modelId="{FEC1B437-E447-49EB-BEA9-BAB9E7828AC7}" type="presParOf" srcId="{EE34D484-BA88-474E-AF2F-5BAE6A6EF7F8}" destId="{F6F2494A-034F-4973-8109-F0D232D1A0F1}" srcOrd="2" destOrd="0" presId="urn:microsoft.com/office/officeart/2008/layout/AlternatingHexagons"/>
    <dgm:cxn modelId="{021077CF-5CFA-4DC1-BB5F-F011274F7DE8}" type="presParOf" srcId="{EE34D484-BA88-474E-AF2F-5BAE6A6EF7F8}" destId="{1AA40EF1-711F-43B3-BC82-219AFB62DFBB}" srcOrd="3" destOrd="0" presId="urn:microsoft.com/office/officeart/2008/layout/AlternatingHexagons"/>
    <dgm:cxn modelId="{B9338A00-805E-40B2-A0A6-6E3033706189}" type="presParOf" srcId="{EE34D484-BA88-474E-AF2F-5BAE6A6EF7F8}" destId="{57930C3D-A80F-4D84-ADEF-A2881A02390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34219-B995-425E-9D3A-F650CD2083CB}">
      <dsp:nvSpPr>
        <dsp:cNvPr id="0" name=""/>
        <dsp:cNvSpPr/>
      </dsp:nvSpPr>
      <dsp:spPr>
        <a:xfrm rot="5400000">
          <a:off x="3536881" y="130560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800" kern="1200" smtClean="0">
              <a:solidFill>
                <a:srgbClr val="FFFF00"/>
              </a:solidFill>
            </a:rPr>
            <a:t>Zero Errors</a:t>
          </a:r>
          <a:endParaRPr lang="da-DK" sz="2800" kern="1200">
            <a:solidFill>
              <a:srgbClr val="FFFF00"/>
            </a:solidFill>
          </a:endParaRPr>
        </a:p>
      </dsp:txBody>
      <dsp:txXfrm rot="-5400000">
        <a:off x="3939762" y="313010"/>
        <a:ext cx="1202866" cy="1382606"/>
      </dsp:txXfrm>
    </dsp:sp>
    <dsp:sp modelId="{2DFFE3E4-13DF-4525-9C89-060FCB7531A0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5F85F-B3E9-4175-9F4D-318D1500A2C0}">
      <dsp:nvSpPr>
        <dsp:cNvPr id="0" name=""/>
        <dsp:cNvSpPr/>
      </dsp:nvSpPr>
      <dsp:spPr>
        <a:xfrm rot="5400000">
          <a:off x="1637550" y="136682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1470669"/>
                <a:satOff val="-2046"/>
                <a:lumOff val="-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470669"/>
                <a:satOff val="-2046"/>
                <a:lumOff val="-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470669"/>
                <a:satOff val="-2046"/>
                <a:lumOff val="-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300" kern="1200" smtClean="0">
              <a:solidFill>
                <a:srgbClr val="FFFF00"/>
              </a:solidFill>
            </a:rPr>
            <a:t>Easy to reuse</a:t>
          </a:r>
          <a:endParaRPr lang="da-DK" sz="3300" kern="1200">
            <a:solidFill>
              <a:srgbClr val="FFFF00"/>
            </a:solidFill>
          </a:endParaRPr>
        </a:p>
      </dsp:txBody>
      <dsp:txXfrm rot="-5400000">
        <a:off x="2040431" y="319132"/>
        <a:ext cx="1202866" cy="1382606"/>
      </dsp:txXfrm>
    </dsp:sp>
    <dsp:sp modelId="{34060922-BF33-4C26-913C-0E73BFD9F3E9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2941338"/>
                <a:satOff val="-4091"/>
                <a:lumOff val="-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941338"/>
                <a:satOff val="-4091"/>
                <a:lumOff val="-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941338"/>
                <a:satOff val="-4091"/>
                <a:lumOff val="-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800" kern="1200" smtClean="0">
              <a:solidFill>
                <a:srgbClr val="FFFF00"/>
              </a:solidFill>
            </a:rPr>
            <a:t>Secure</a:t>
          </a:r>
          <a:endParaRPr lang="da-DK" sz="2800" kern="1200">
            <a:solidFill>
              <a:srgbClr val="FFFF00"/>
            </a:solidFill>
          </a:endParaRPr>
        </a:p>
      </dsp:txBody>
      <dsp:txXfrm rot="-5400000">
        <a:off x="2962418" y="2018030"/>
        <a:ext cx="1202866" cy="1382606"/>
      </dsp:txXfrm>
    </dsp:sp>
    <dsp:sp modelId="{B419D0F7-E030-4149-B5A0-4BADF17E6C06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A26AF-5E43-4310-8316-D06C8EE71FC1}">
      <dsp:nvSpPr>
        <dsp:cNvPr id="0" name=""/>
        <dsp:cNvSpPr/>
      </dsp:nvSpPr>
      <dsp:spPr>
        <a:xfrm rot="5400000">
          <a:off x="4476919" y="1853617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4412007"/>
                <a:satOff val="-6137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412007"/>
                <a:satOff val="-6137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412007"/>
                <a:satOff val="-6137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600" kern="1200" smtClean="0">
              <a:solidFill>
                <a:srgbClr val="FFFF00"/>
              </a:solidFill>
            </a:rPr>
            <a:t>Easy to use</a:t>
          </a:r>
          <a:endParaRPr lang="da-DK" sz="3600" kern="1200">
            <a:solidFill>
              <a:srgbClr val="FFFF00"/>
            </a:solidFill>
          </a:endParaRPr>
        </a:p>
      </dsp:txBody>
      <dsp:txXfrm rot="-5400000">
        <a:off x="4879800" y="2036067"/>
        <a:ext cx="1202866" cy="1382606"/>
      </dsp:txXfrm>
    </dsp:sp>
    <dsp:sp modelId="{5C8C54F5-8829-44B5-91E1-6C9588FDB61B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5882676"/>
                <a:satOff val="-8182"/>
                <a:lumOff val="-31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882676"/>
                <a:satOff val="-8182"/>
                <a:lumOff val="-31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882676"/>
                <a:satOff val="-8182"/>
                <a:lumOff val="-31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4200" kern="1200" smtClean="0">
              <a:solidFill>
                <a:srgbClr val="FFFF00"/>
              </a:solidFill>
            </a:rPr>
            <a:t>Fast</a:t>
          </a:r>
          <a:endParaRPr lang="da-DK" sz="4200" kern="1200"/>
        </a:p>
      </dsp:txBody>
      <dsp:txXfrm rot="-5400000">
        <a:off x="3909687" y="3722953"/>
        <a:ext cx="1202866" cy="1382606"/>
      </dsp:txXfrm>
    </dsp:sp>
    <dsp:sp modelId="{AF176208-5F01-4057-BB2A-2A7FA9689313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30C3D-A80F-4D84-ADEF-A2881A023904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300" kern="1200" smtClean="0">
              <a:solidFill>
                <a:srgbClr val="FFFF00"/>
              </a:solidFill>
            </a:rPr>
            <a:t>Easy to extend</a:t>
          </a:r>
          <a:endParaRPr lang="da-DK" sz="3300" kern="1200">
            <a:solidFill>
              <a:srgbClr val="FFFF00"/>
            </a:solidFill>
          </a:endParaRPr>
        </a:p>
      </dsp:txBody>
      <dsp:txXfrm rot="-5400000">
        <a:off x="2022380" y="3722953"/>
        <a:ext cx="1202866" cy="138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14-04-2018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14-04-2018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14-04-2018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14-04-2018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1869"/>
            <a:ext cx="11534274" cy="4995694"/>
          </a:xfrm>
        </p:spPr>
        <p:txBody>
          <a:bodyPr>
            <a:normAutofit/>
          </a:bodyPr>
          <a:lstStyle/>
          <a:p>
            <a:r>
              <a:rPr lang="en-US" sz="7200" b="1"/>
              <a:t>Object-Oriented </a:t>
            </a:r>
            <a:r>
              <a:rPr lang="en-US" sz="7200" b="1" smtClean="0"/>
              <a:t>Programming</a:t>
            </a:r>
            <a:r>
              <a:rPr lang="da-DK" sz="1800" smtClean="0"/>
              <a:t/>
            </a:r>
            <a:br>
              <a:rPr lang="da-DK" sz="1800" smtClean="0"/>
            </a:br>
            <a:r>
              <a:rPr lang="da-DK" sz="4800"/>
              <a:t/>
            </a:r>
            <a:br>
              <a:rPr lang="da-DK" sz="4800"/>
            </a:br>
            <a:r>
              <a:rPr lang="en-US" sz="4800" smtClean="0"/>
              <a:t>Design </a:t>
            </a:r>
            <a:r>
              <a:rPr lang="en-US" sz="4800"/>
              <a:t>Patterns and Best </a:t>
            </a:r>
            <a:r>
              <a:rPr lang="en-US" sz="4800" smtClean="0"/>
              <a:t>Practices</a:t>
            </a:r>
            <a:br>
              <a:rPr lang="en-US" sz="4800" smtClean="0"/>
            </a:br>
            <a:r>
              <a:rPr lang="en-US" sz="4800" smtClean="0"/>
              <a:t/>
            </a:r>
            <a:br>
              <a:rPr lang="en-US" sz="4800" smtClean="0"/>
            </a:br>
            <a:r>
              <a:rPr lang="en-US" sz="3200" i="1" smtClean="0"/>
              <a:t>Per Storgård Laursen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1184" y="1136985"/>
            <a:ext cx="11534274" cy="4042610"/>
          </a:xfrm>
        </p:spPr>
        <p:txBody>
          <a:bodyPr anchor="t">
            <a:normAutofit/>
          </a:bodyPr>
          <a:lstStyle/>
          <a:p>
            <a:r>
              <a:rPr lang="en-US" sz="9600" b="1"/>
              <a:t>What </a:t>
            </a:r>
            <a:r>
              <a:rPr lang="en-US" sz="9600" b="1" smtClean="0"/>
              <a:t>is Quality?</a:t>
            </a:r>
            <a:br>
              <a:rPr lang="en-US" sz="9600" b="1" smtClean="0"/>
            </a:br>
            <a:r>
              <a:rPr lang="en-US" sz="7200" b="1"/>
              <a:t/>
            </a:r>
            <a:br>
              <a:rPr lang="en-US" sz="7200" b="1"/>
            </a:br>
            <a:r>
              <a:rPr lang="en-US" sz="7200" b="1" i="1">
                <a:solidFill>
                  <a:srgbClr val="FF0000"/>
                </a:solidFill>
              </a:rPr>
              <a:t>“it depends…”</a:t>
            </a:r>
            <a:endParaRPr lang="da-DK" sz="7200" i="1"/>
          </a:p>
        </p:txBody>
      </p:sp>
    </p:spTree>
    <p:extLst>
      <p:ext uri="{BB962C8B-B14F-4D97-AF65-F5344CB8AC3E}">
        <p14:creationId xmlns:p14="http://schemas.microsoft.com/office/powerpoint/2010/main" val="141757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ledresultat for mobile game flappy bi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2" y="475247"/>
            <a:ext cx="10600454" cy="596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82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illedresultat for spac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049" y="162426"/>
            <a:ext cx="9781673" cy="652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23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1221206"/>
            <a:ext cx="11534274" cy="4042610"/>
          </a:xfrm>
        </p:spPr>
        <p:txBody>
          <a:bodyPr anchor="t">
            <a:normAutofit/>
          </a:bodyPr>
          <a:lstStyle/>
          <a:p>
            <a:r>
              <a:rPr lang="en-US" sz="9600" b="1"/>
              <a:t>What </a:t>
            </a:r>
            <a:r>
              <a:rPr lang="en-US" sz="9600" b="1" smtClean="0"/>
              <a:t>is Quality?</a:t>
            </a:r>
            <a:br>
              <a:rPr lang="en-US" sz="9600" b="1" smtClean="0"/>
            </a:br>
            <a:r>
              <a:rPr lang="en-US" sz="7200" b="1"/>
              <a:t/>
            </a:r>
            <a:br>
              <a:rPr lang="en-US" sz="7200" b="1"/>
            </a:br>
            <a:r>
              <a:rPr lang="en-US" sz="7200" b="1" i="1" smtClean="0">
                <a:solidFill>
                  <a:srgbClr val="FF0000"/>
                </a:solidFill>
              </a:rPr>
              <a:t>“words ending with …bility”</a:t>
            </a:r>
            <a:endParaRPr lang="da-DK" sz="7200" i="1"/>
          </a:p>
        </p:txBody>
      </p:sp>
    </p:spTree>
    <p:extLst>
      <p:ext uri="{BB962C8B-B14F-4D97-AF65-F5344CB8AC3E}">
        <p14:creationId xmlns:p14="http://schemas.microsoft.com/office/powerpoint/2010/main" val="19477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1221206"/>
            <a:ext cx="11534274" cy="404261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400" b="1" smtClean="0"/>
              <a:t>Usa</a:t>
            </a:r>
            <a:r>
              <a:rPr lang="en-US" sz="4400" b="1" smtClean="0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r>
              <a:rPr lang="en-US" sz="4400" b="1" smtClean="0"/>
              <a:t>Relia</a:t>
            </a:r>
            <a:r>
              <a:rPr lang="en-US" sz="4400" b="1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r>
              <a:rPr lang="en-US" sz="4400" b="1" smtClean="0"/>
              <a:t>Extensi</a:t>
            </a:r>
            <a:r>
              <a:rPr lang="en-US" sz="4400" b="1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r>
              <a:rPr lang="en-US" sz="4400" b="1" smtClean="0"/>
              <a:t>Reusa</a:t>
            </a:r>
            <a:r>
              <a:rPr lang="en-US" sz="4400" b="1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r>
              <a:rPr lang="en-US" sz="4400" b="1" smtClean="0"/>
              <a:t>Maintaina</a:t>
            </a:r>
            <a:r>
              <a:rPr lang="en-US" sz="4400" b="1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r>
              <a:rPr lang="en-US" sz="4400" b="1" smtClean="0"/>
              <a:t>Porta</a:t>
            </a:r>
            <a:r>
              <a:rPr lang="en-US" sz="4400" b="1" smtClean="0">
                <a:solidFill>
                  <a:srgbClr val="FF0000"/>
                </a:solidFill>
              </a:rPr>
              <a:t>bility</a:t>
            </a:r>
            <a:br>
              <a:rPr lang="en-US" sz="4400" b="1" smtClean="0">
                <a:solidFill>
                  <a:srgbClr val="FF0000"/>
                </a:solidFill>
              </a:rPr>
            </a:br>
            <a:r>
              <a:rPr lang="en-US" sz="4400" b="1" smtClean="0"/>
              <a:t>…</a:t>
            </a:r>
            <a:r>
              <a:rPr lang="en-US" sz="4400" b="1" smtClean="0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endParaRPr lang="da-DK" sz="4400" i="1"/>
          </a:p>
        </p:txBody>
      </p:sp>
    </p:spTree>
    <p:extLst>
      <p:ext uri="{BB962C8B-B14F-4D97-AF65-F5344CB8AC3E}">
        <p14:creationId xmlns:p14="http://schemas.microsoft.com/office/powerpoint/2010/main" val="122389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481264"/>
            <a:ext cx="11534274" cy="6154152"/>
          </a:xfrm>
        </p:spPr>
        <p:txBody>
          <a:bodyPr anchor="t">
            <a:normAutofit/>
          </a:bodyPr>
          <a:lstStyle/>
          <a:p>
            <a:pPr algn="l"/>
            <a:r>
              <a:rPr lang="en-US" sz="9600" b="1" smtClean="0"/>
              <a:t/>
            </a:r>
            <a:br>
              <a:rPr lang="en-US" sz="9600" b="1" smtClean="0"/>
            </a:br>
            <a:r>
              <a:rPr lang="en-US" sz="9600" b="1" smtClean="0"/>
              <a:t>Reusa</a:t>
            </a:r>
            <a:r>
              <a:rPr lang="en-US" sz="9600" b="1" smtClean="0">
                <a:solidFill>
                  <a:srgbClr val="FF0000"/>
                </a:solidFill>
              </a:rPr>
              <a:t>bility</a:t>
            </a:r>
            <a:r>
              <a:rPr lang="en-US" sz="9600" b="1" smtClean="0"/>
              <a:t/>
            </a:r>
            <a:br>
              <a:rPr lang="en-US" sz="9600" b="1" smtClean="0"/>
            </a:br>
            <a:r>
              <a:rPr lang="en-US" sz="9600" b="1" smtClean="0"/>
              <a:t>Extensi</a:t>
            </a:r>
            <a:r>
              <a:rPr lang="en-US" sz="9600" b="1" smtClean="0">
                <a:solidFill>
                  <a:srgbClr val="FF0000"/>
                </a:solidFill>
              </a:rPr>
              <a:t>bility</a:t>
            </a:r>
            <a:br>
              <a:rPr lang="en-US" sz="9600" b="1" smtClean="0">
                <a:solidFill>
                  <a:srgbClr val="FF0000"/>
                </a:solidFill>
              </a:rPr>
            </a:br>
            <a:endParaRPr lang="da-DK" sz="72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30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481264"/>
            <a:ext cx="11534274" cy="6154152"/>
          </a:xfrm>
        </p:spPr>
        <p:txBody>
          <a:bodyPr anchor="t">
            <a:normAutofit/>
          </a:bodyPr>
          <a:lstStyle/>
          <a:p>
            <a:pPr algn="l"/>
            <a:r>
              <a:rPr lang="en-US" sz="7200" i="1" smtClean="0"/>
              <a:t>How do we achieve…</a:t>
            </a:r>
            <a:r>
              <a:rPr lang="en-US" sz="9600" b="1" smtClean="0"/>
              <a:t/>
            </a:r>
            <a:br>
              <a:rPr lang="en-US" sz="9600" b="1" smtClean="0"/>
            </a:br>
            <a:r>
              <a:rPr lang="en-US" sz="9600" b="1" smtClean="0"/>
              <a:t>Reusa</a:t>
            </a:r>
            <a:r>
              <a:rPr lang="en-US" sz="9600" b="1" smtClean="0">
                <a:solidFill>
                  <a:srgbClr val="FF0000"/>
                </a:solidFill>
              </a:rPr>
              <a:t>bility</a:t>
            </a:r>
            <a:r>
              <a:rPr lang="en-US" sz="9600" b="1" smtClean="0"/>
              <a:t/>
            </a:r>
            <a:br>
              <a:rPr lang="en-US" sz="9600" b="1" smtClean="0"/>
            </a:br>
            <a:r>
              <a:rPr lang="en-US" sz="9600" b="1" smtClean="0"/>
              <a:t>Extensi</a:t>
            </a:r>
            <a:r>
              <a:rPr lang="en-US" sz="9600" b="1" smtClean="0">
                <a:solidFill>
                  <a:srgbClr val="FF0000"/>
                </a:solidFill>
              </a:rPr>
              <a:t>bility</a:t>
            </a:r>
            <a:br>
              <a:rPr lang="en-US" sz="9600" b="1" smtClean="0">
                <a:solidFill>
                  <a:srgbClr val="FF0000"/>
                </a:solidFill>
              </a:rPr>
            </a:br>
            <a:endParaRPr lang="da-DK" sz="72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2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8205" y="318837"/>
            <a:ext cx="12003507" cy="6027821"/>
          </a:xfrm>
        </p:spPr>
        <p:txBody>
          <a:bodyPr anchor="ctr">
            <a:normAutofit/>
          </a:bodyPr>
          <a:lstStyle/>
          <a:p>
            <a:r>
              <a:rPr lang="en-US" sz="19200" b="1" smtClean="0"/>
              <a:t>SOLID</a:t>
            </a:r>
            <a:endParaRPr lang="da-DK" sz="192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8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About me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194258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Teacher</a:t>
            </a:r>
            <a:r>
              <a:rPr lang="da-DK" sz="3200" smtClean="0"/>
              <a:t> at Zealand Institute of Business and Technology</a:t>
            </a:r>
          </a:p>
          <a:p>
            <a:r>
              <a:rPr lang="da-DK" sz="3200" smtClean="0"/>
              <a:t>Ph.D. in </a:t>
            </a:r>
            <a:r>
              <a:rPr lang="da-DK" sz="3200" b="1" smtClean="0"/>
              <a:t>Computer Science</a:t>
            </a:r>
            <a:r>
              <a:rPr lang="da-DK" sz="3200" smtClean="0"/>
              <a:t> (1994)</a:t>
            </a:r>
          </a:p>
          <a:p>
            <a:r>
              <a:rPr lang="da-DK" sz="3200" smtClean="0"/>
              <a:t>Employed as </a:t>
            </a:r>
            <a:r>
              <a:rPr lang="da-DK" sz="3200" b="1" smtClean="0"/>
              <a:t>Software Developer</a:t>
            </a:r>
            <a:r>
              <a:rPr lang="da-DK" sz="3200" smtClean="0"/>
              <a:t> in private sector (1995-2008)</a:t>
            </a:r>
          </a:p>
          <a:p>
            <a:r>
              <a:rPr lang="da-DK" sz="3200" smtClean="0"/>
              <a:t>Teacher since 2008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159" y="1311442"/>
            <a:ext cx="3518841" cy="414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This talk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317832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Primarily about </a:t>
            </a:r>
            <a:r>
              <a:rPr lang="da-DK" sz="3200" b="1" smtClean="0"/>
              <a:t>Design Patterns</a:t>
            </a:r>
            <a:r>
              <a:rPr lang="da-DK" sz="3200" smtClean="0"/>
              <a:t>, in the context of </a:t>
            </a:r>
            <a:r>
              <a:rPr lang="da-DK" sz="3200" b="1" smtClean="0"/>
              <a:t>Object-Oriented Programming</a:t>
            </a:r>
            <a:r>
              <a:rPr lang="da-DK" sz="3200" smtClean="0"/>
              <a:t> (OOP)</a:t>
            </a:r>
          </a:p>
          <a:p>
            <a:pPr lvl="1"/>
            <a:r>
              <a:rPr lang="da-DK" sz="2800" smtClean="0"/>
              <a:t>Motivation</a:t>
            </a:r>
          </a:p>
          <a:p>
            <a:pPr lvl="1"/>
            <a:r>
              <a:rPr lang="da-DK" sz="2800" smtClean="0"/>
              <a:t>Brief recap of some key OOP features</a:t>
            </a:r>
          </a:p>
          <a:p>
            <a:pPr lvl="1"/>
            <a:r>
              <a:rPr lang="da-DK" sz="2800" smtClean="0"/>
              <a:t>OO principles (Dependency Injection and Open/Closed</a:t>
            </a:r>
          </a:p>
          <a:p>
            <a:pPr lvl="1"/>
            <a:r>
              <a:rPr lang="da-DK" sz="2800" smtClean="0"/>
              <a:t>Closer look at some Design Patterns</a:t>
            </a:r>
          </a:p>
          <a:p>
            <a:r>
              <a:rPr lang="da-DK" sz="3200" smtClean="0"/>
              <a:t>Approx. 3 x 45 minutes, with a couple of breaks along the way </a:t>
            </a:r>
            <a:r>
              <a:rPr lang="da-DK" sz="3200" smtClean="0">
                <a:sym typeface="Wingdings" panose="05000000000000000000" pitchFamily="2" charset="2"/>
              </a:rPr>
              <a:t></a:t>
            </a:r>
            <a:endParaRPr lang="da-DK" sz="3200" smtClean="0"/>
          </a:p>
          <a:p>
            <a:endParaRPr lang="da-DK" sz="3200" smtClean="0"/>
          </a:p>
          <a:p>
            <a:endParaRPr lang="da-DK" sz="3200" smtClean="0"/>
          </a:p>
          <a:p>
            <a:endParaRPr lang="da-DK" sz="3200" b="1" smtClean="0"/>
          </a:p>
        </p:txBody>
      </p:sp>
    </p:spTree>
    <p:extLst>
      <p:ext uri="{BB962C8B-B14F-4D97-AF65-F5344CB8AC3E}">
        <p14:creationId xmlns:p14="http://schemas.microsoft.com/office/powerpoint/2010/main" val="139427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Format and Prerequisites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4041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Some knowledge about Object-Oriented Programming is required.</a:t>
            </a:r>
          </a:p>
          <a:p>
            <a:r>
              <a:rPr lang="da-DK" sz="3200" smtClean="0"/>
              <a:t>Code examples are in C# (but will be explained)</a:t>
            </a:r>
          </a:p>
          <a:p>
            <a:r>
              <a:rPr lang="da-DK" sz="3200" smtClean="0"/>
              <a:t>We don’t have much time, so mostly me talking, but…</a:t>
            </a:r>
          </a:p>
          <a:p>
            <a:r>
              <a:rPr lang="da-DK" sz="3200" b="1" smtClean="0">
                <a:solidFill>
                  <a:srgbClr val="FF0000"/>
                </a:solidFill>
              </a:rPr>
              <a:t>FEEL FREE TO ASK QUESTIONS!</a:t>
            </a:r>
          </a:p>
          <a:p>
            <a:r>
              <a:rPr lang="da-DK" sz="3200" smtClean="0"/>
              <a:t>All materials will be available online</a:t>
            </a:r>
            <a:endParaRPr lang="da-DK" sz="3200"/>
          </a:p>
          <a:p>
            <a:endParaRPr lang="da-DK" sz="3200" smtClean="0"/>
          </a:p>
          <a:p>
            <a:endParaRPr lang="da-DK" sz="3200" b="1" smtClean="0"/>
          </a:p>
        </p:txBody>
      </p:sp>
    </p:spTree>
    <p:extLst>
      <p:ext uri="{BB962C8B-B14F-4D97-AF65-F5344CB8AC3E}">
        <p14:creationId xmlns:p14="http://schemas.microsoft.com/office/powerpoint/2010/main" val="318716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1869"/>
            <a:ext cx="11534274" cy="4995694"/>
          </a:xfrm>
        </p:spPr>
        <p:txBody>
          <a:bodyPr anchor="ctr">
            <a:normAutofit/>
          </a:bodyPr>
          <a:lstStyle/>
          <a:p>
            <a:r>
              <a:rPr lang="da-DK" sz="7200" b="1" smtClean="0"/>
              <a:t>What is a ”Best Practice”?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48241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ledresultat for speedomet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5" y="75792"/>
            <a:ext cx="11907532" cy="669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21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1869"/>
            <a:ext cx="11534274" cy="4995694"/>
          </a:xfrm>
        </p:spPr>
        <p:txBody>
          <a:bodyPr anchor="ctr">
            <a:normAutofit/>
          </a:bodyPr>
          <a:lstStyle/>
          <a:p>
            <a:r>
              <a:rPr lang="en-US" sz="7200" b="1"/>
              <a:t>What goals do we strive at, </a:t>
            </a:r>
            <a:r>
              <a:rPr lang="en-US" sz="7200" b="1" smtClean="0"/>
              <a:t/>
            </a:r>
            <a:br>
              <a:rPr lang="en-US" sz="7200" b="1" smtClean="0"/>
            </a:br>
            <a:r>
              <a:rPr lang="en-US" sz="7200" b="1" smtClean="0"/>
              <a:t>when </a:t>
            </a:r>
            <a:r>
              <a:rPr lang="en-US" sz="7200" b="1"/>
              <a:t>we develop software?</a:t>
            </a:r>
            <a:endParaRPr lang="da-DK" sz="7200" i="1"/>
          </a:p>
        </p:txBody>
      </p:sp>
    </p:spTree>
    <p:extLst>
      <p:ext uri="{BB962C8B-B14F-4D97-AF65-F5344CB8AC3E}">
        <p14:creationId xmlns:p14="http://schemas.microsoft.com/office/powerpoint/2010/main" val="174431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934943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319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1184" y="1136985"/>
            <a:ext cx="11534274" cy="4042610"/>
          </a:xfrm>
        </p:spPr>
        <p:txBody>
          <a:bodyPr anchor="t">
            <a:normAutofit/>
          </a:bodyPr>
          <a:lstStyle/>
          <a:p>
            <a:r>
              <a:rPr lang="en-US" sz="9600" b="1"/>
              <a:t>What </a:t>
            </a:r>
            <a:r>
              <a:rPr lang="en-US" sz="9600" b="1" smtClean="0"/>
              <a:t>is Quality?</a:t>
            </a:r>
            <a:endParaRPr lang="da-DK" sz="9600" i="1"/>
          </a:p>
        </p:txBody>
      </p:sp>
    </p:spTree>
    <p:extLst>
      <p:ext uri="{BB962C8B-B14F-4D97-AF65-F5344CB8AC3E}">
        <p14:creationId xmlns:p14="http://schemas.microsoft.com/office/powerpoint/2010/main" val="1443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</TotalTime>
  <Words>180</Words>
  <Application>Microsoft Office PowerPoint</Application>
  <PresentationFormat>Widescreen</PresentationFormat>
  <Paragraphs>35</Paragraphs>
  <Slides>17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Office-tema</vt:lpstr>
      <vt:lpstr>Object-Oriented Programming  Design Patterns and Best Practices  Per Storgård Laursen</vt:lpstr>
      <vt:lpstr>About me</vt:lpstr>
      <vt:lpstr>This talk</vt:lpstr>
      <vt:lpstr>Format and Prerequisites</vt:lpstr>
      <vt:lpstr>What is a ”Best Practice”?</vt:lpstr>
      <vt:lpstr>PowerPoint-præsentation</vt:lpstr>
      <vt:lpstr>What goals do we strive at,  when we develop software?</vt:lpstr>
      <vt:lpstr>PowerPoint-præsentation</vt:lpstr>
      <vt:lpstr>What is Quality?</vt:lpstr>
      <vt:lpstr>What is Quality?  “it depends…”</vt:lpstr>
      <vt:lpstr>PowerPoint-præsentation</vt:lpstr>
      <vt:lpstr>PowerPoint-præsentation</vt:lpstr>
      <vt:lpstr>What is Quality?  “words ending with …bility”</vt:lpstr>
      <vt:lpstr>Usability Reliability Extensibility Reusability Maintainability Portability …bility </vt:lpstr>
      <vt:lpstr> Reusability Extensibility </vt:lpstr>
      <vt:lpstr>How do we achieve… Reusability Extensibility </vt:lpstr>
      <vt:lpstr>SOLID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178</cp:revision>
  <dcterms:created xsi:type="dcterms:W3CDTF">2017-09-05T14:00:27Z</dcterms:created>
  <dcterms:modified xsi:type="dcterms:W3CDTF">2018-04-14T08:15:17Z</dcterms:modified>
</cp:coreProperties>
</file>