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89" r:id="rId3"/>
    <p:sldId id="491" r:id="rId4"/>
    <p:sldId id="454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436" r:id="rId14"/>
    <p:sldId id="503" r:id="rId15"/>
    <p:sldId id="502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4" r:id="rId26"/>
    <p:sldId id="513" r:id="rId27"/>
    <p:sldId id="515" r:id="rId28"/>
    <p:sldId id="516" r:id="rId29"/>
    <p:sldId id="517" r:id="rId30"/>
    <p:sldId id="518" r:id="rId31"/>
    <p:sldId id="519" r:id="rId32"/>
    <p:sldId id="520" r:id="rId33"/>
    <p:sldId id="522" r:id="rId34"/>
    <p:sldId id="523" r:id="rId35"/>
    <p:sldId id="524" r:id="rId36"/>
    <p:sldId id="526" r:id="rId37"/>
    <p:sldId id="529" r:id="rId38"/>
    <p:sldId id="528" r:id="rId39"/>
    <p:sldId id="527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XML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 smtClean="0"/>
            <a:t>DB</a:t>
          </a:r>
          <a:endParaRPr lang="da-DK"/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 smtClean="0">
              <a:solidFill>
                <a:srgbClr val="FFFF00"/>
              </a:solidFill>
            </a:rPr>
            <a:t>Convert</a:t>
          </a:r>
          <a:endParaRPr lang="da-DK" i="1">
            <a:solidFill>
              <a:srgbClr val="FFFF00"/>
            </a:solidFill>
          </a:endParaRP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 smtClean="0"/>
            <a:t>JSON</a:t>
          </a:r>
          <a:endParaRPr lang="da-DK"/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a-DK"/>
        </a:p>
      </dgm:t>
    </dgm:pt>
  </dgm:ptLst>
  <dgm:cxnLst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5374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DB</a:t>
          </a:r>
          <a:endParaRPr lang="da-DK" sz="61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i="1" kern="1200" smtClean="0">
              <a:solidFill>
                <a:srgbClr val="FFFF00"/>
              </a:solidFill>
            </a:rPr>
            <a:t>Convert</a:t>
          </a:r>
          <a:endParaRPr lang="da-DK" sz="61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XML</a:t>
          </a:r>
          <a:endParaRPr lang="da-DK" sz="6100" kern="1200"/>
        </a:p>
      </dsp:txBody>
      <dsp:txXfrm>
        <a:off x="8277556" y="2386531"/>
        <a:ext cx="2757433" cy="1838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5374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DB</a:t>
          </a:r>
          <a:endParaRPr lang="da-DK" sz="6100" kern="1200"/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i="1" kern="1200" smtClean="0">
              <a:solidFill>
                <a:srgbClr val="FFFF00"/>
              </a:solidFill>
            </a:rPr>
            <a:t>Convert</a:t>
          </a:r>
          <a:endParaRPr lang="da-DK" sz="6100" i="1" kern="1200">
            <a:solidFill>
              <a:srgbClr val="FFFF00"/>
            </a:solidFill>
          </a:endParaRP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031" tIns="162687" rIns="81344" bIns="162687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6100" kern="1200" smtClean="0"/>
            <a:t>JSON</a:t>
          </a:r>
          <a:endParaRPr lang="da-DK" sz="6100" kern="1200"/>
        </a:p>
      </dsp:txBody>
      <dsp:txXfrm>
        <a:off x="8277556" y="2386531"/>
        <a:ext cx="2757433" cy="1838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14-04-2018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>
            <a:normAutofit/>
          </a:bodyPr>
          <a:lstStyle/>
          <a:p>
            <a:r>
              <a:rPr lang="en-US" sz="14400" b="1" smtClean="0"/>
              <a:t>SOLID</a:t>
            </a:r>
            <a:r>
              <a:rPr lang="da-DK" sz="1800" smtClean="0"/>
              <a:t/>
            </a:r>
            <a:br>
              <a:rPr lang="da-DK" sz="1800" smtClean="0"/>
            </a:br>
            <a:r>
              <a:rPr lang="en-US" sz="4800" smtClean="0"/>
              <a:t>Design Principles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sz="4800" smtClean="0"/>
              <a:t/>
            </a:r>
            <a:br>
              <a:rPr lang="en-US" sz="4800" smtClean="0"/>
            </a:br>
            <a:r>
              <a:rPr lang="en-US" sz="3200" i="1" smtClean="0"/>
              <a:t>Per Storgård Laursen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XML format</a:t>
            </a:r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ConvertData(conn, </a:t>
            </a:r>
            <a:r>
              <a:rPr lang="en-US" sz="2400" b="1" smtClean="0">
                <a:latin typeface="Consolas" panose="020B0609020204030204" pitchFamily="49" charset="0"/>
              </a:rPr>
              <a:t>query,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RecToXMLConverter</a:t>
            </a:r>
            <a:r>
              <a:rPr lang="da-DK" sz="2400" b="1" smtClean="0">
                <a:latin typeface="Consolas" panose="020B0609020204030204" pitchFamily="49" charset="0"/>
              </a:rPr>
              <a:t>()</a:t>
            </a:r>
            <a:r>
              <a:rPr lang="en-US" sz="2400" b="1" smtClean="0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 smtClean="0">
                <a:latin typeface="Consolas" panose="020B0609020204030204" pitchFamily="49" charset="0"/>
              </a:rPr>
              <a:t>  new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da-DK" sz="2400" b="1" smtClean="0">
                <a:latin typeface="Consolas" panose="020B0609020204030204" pitchFamily="49" charset="0"/>
              </a:rPr>
              <a:t>(), </a:t>
            </a:r>
            <a:r>
              <a:rPr lang="en-US" sz="2400" b="1" smtClean="0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JSON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format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ConvertData(conn, </a:t>
            </a:r>
            <a:r>
              <a:rPr lang="en-US" sz="2400" b="1">
                <a:latin typeface="Consolas" panose="020B0609020204030204" pitchFamily="49" charset="0"/>
              </a:rPr>
              <a:t>query, </a:t>
            </a: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RecToJSONConverter</a:t>
            </a:r>
            <a:r>
              <a:rPr lang="da-DK" sz="2400" b="1">
                <a:latin typeface="Consolas" panose="020B0609020204030204" pitchFamily="49" charset="0"/>
              </a:rPr>
              <a:t>()</a:t>
            </a:r>
            <a:r>
              <a:rPr lang="en-US" sz="2400" b="1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</a:t>
            </a:r>
            <a:r>
              <a:rPr lang="da-DK" sz="2400" b="1">
                <a:latin typeface="Consolas" panose="020B0609020204030204" pitchFamily="49" charset="0"/>
              </a:rPr>
              <a:t>(), </a:t>
            </a:r>
            <a:r>
              <a:rPr lang="en-US" sz="2400" b="1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 smtClean="0"/>
              <a:t>iskov Substitution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 smtClean="0"/>
              <a:t>Principle relating to how to create inheritance hierarchies</a:t>
            </a:r>
          </a:p>
          <a:p>
            <a:r>
              <a:rPr lang="da-DK" sz="3200" smtClean="0"/>
              <a:t>Ensures that a client can use subclasses of provided classes without changing the expected behavior</a:t>
            </a:r>
          </a:p>
          <a:p>
            <a:r>
              <a:rPr lang="da-DK" sz="3200" smtClean="0"/>
              <a:t>Maybe another time…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  <p:pic>
        <p:nvPicPr>
          <p:cNvPr id="5122" name="Picture 2" descr="Billedresultat for detou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8" y="2083037"/>
            <a:ext cx="3336424" cy="319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I</a:t>
            </a:r>
            <a:r>
              <a:rPr lang="da-DK" b="1" smtClean="0"/>
              <a:t>nterface Segregation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 smtClean="0"/>
              <a:t>Interfaces</a:t>
            </a:r>
            <a:r>
              <a:rPr lang="da-DK" sz="3200" smtClean="0"/>
              <a:t>: abstract definitions of behavior</a:t>
            </a:r>
          </a:p>
          <a:p>
            <a:r>
              <a:rPr lang="da-DK" sz="3200" smtClean="0"/>
              <a:t>Clients should ”see” objects through interfaces</a:t>
            </a:r>
          </a:p>
          <a:p>
            <a:r>
              <a:rPr lang="da-DK" sz="3200" smtClean="0"/>
              <a:t>Smaller interfaces =&gt; </a:t>
            </a:r>
            <a:r>
              <a:rPr lang="da-DK" sz="3200" b="1" smtClean="0"/>
              <a:t>less dependency </a:t>
            </a:r>
            <a:r>
              <a:rPr lang="da-DK" sz="3200" smtClean="0"/>
              <a:t>between clients and objects</a:t>
            </a:r>
          </a:p>
          <a:p>
            <a:r>
              <a:rPr lang="da-DK" sz="3200" b="1" smtClean="0"/>
              <a:t>One</a:t>
            </a:r>
            <a:r>
              <a:rPr lang="da-DK" sz="3200" smtClean="0"/>
              <a:t> object may implement </a:t>
            </a:r>
            <a:r>
              <a:rPr lang="da-DK" sz="3200" b="1" smtClean="0"/>
              <a:t>many</a:t>
            </a:r>
            <a:r>
              <a:rPr lang="da-DK" sz="3200" smtClean="0"/>
              <a:t> interfaces</a:t>
            </a:r>
          </a:p>
          <a:p>
            <a:r>
              <a:rPr lang="da-DK" sz="3200" smtClean="0"/>
              <a:t>Keep interfaces </a:t>
            </a:r>
            <a:r>
              <a:rPr lang="da-DK" sz="3200" b="1" smtClean="0"/>
              <a:t>small</a:t>
            </a:r>
            <a:r>
              <a:rPr lang="da-DK" sz="3200" smtClean="0"/>
              <a:t> and </a:t>
            </a:r>
            <a:r>
              <a:rPr lang="da-DK" sz="3200" b="1" smtClean="0"/>
              <a:t>focused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0459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8" idx="1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 </a:t>
            </a:r>
            <a:r>
              <a:rPr lang="da-DK" sz="2400" b="1" smtClean="0">
                <a:latin typeface="Consolas" panose="020B0609020204030204" pitchFamily="49" charset="0"/>
              </a:rPr>
              <a:t>abc)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abc;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 (only involving ”b” part)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18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194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latin typeface="Consolas" panose="020B0609020204030204" pitchFamily="49" charset="0"/>
              </a:rPr>
              <a:t> _b;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b)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_b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b;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_b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357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8997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InterfaceB</a:t>
            </a:r>
          </a:p>
        </p:txBody>
      </p:sp>
    </p:spTree>
    <p:extLst>
      <p:ext uri="{BB962C8B-B14F-4D97-AF65-F5344CB8AC3E}">
        <p14:creationId xmlns:p14="http://schemas.microsoft.com/office/powerpoint/2010/main" val="11243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 smtClean="0">
                <a:solidFill>
                  <a:srgbClr val="FF0000"/>
                </a:solidFill>
              </a:rPr>
              <a:t>S</a:t>
            </a:r>
            <a:r>
              <a:rPr lang="en-US" sz="7200" b="1" smtClean="0"/>
              <a:t>ingle responsibility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O</a:t>
            </a:r>
            <a:r>
              <a:rPr lang="en-US" sz="7200" b="1" smtClean="0"/>
              <a:t>pen/Closed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L</a:t>
            </a:r>
            <a:r>
              <a:rPr lang="en-US" sz="7200" b="1" smtClean="0"/>
              <a:t>iskov Substitution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I</a:t>
            </a:r>
            <a:r>
              <a:rPr lang="en-US" sz="7200" b="1" smtClean="0"/>
              <a:t>nterface Segregation</a:t>
            </a:r>
            <a:br>
              <a:rPr lang="en-US" sz="7200" b="1" smtClean="0"/>
            </a:br>
            <a:r>
              <a:rPr lang="en-US" sz="7200" b="1" smtClean="0">
                <a:solidFill>
                  <a:srgbClr val="FF0000"/>
                </a:solidFill>
              </a:rPr>
              <a:t>D</a:t>
            </a:r>
            <a:r>
              <a:rPr lang="en-US" sz="7200" b="1" smtClean="0"/>
              <a:t>edendency Injection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D</a:t>
            </a:r>
            <a:r>
              <a:rPr lang="da-DK" b="1" smtClean="0"/>
              <a:t>ependency Injection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smtClean="0"/>
              <a:t>A class should </a:t>
            </a:r>
            <a:r>
              <a:rPr lang="da-DK" sz="3200" u="sng" smtClean="0"/>
              <a:t>not</a:t>
            </a:r>
            <a:r>
              <a:rPr lang="da-DK" sz="3200" smtClean="0"/>
              <a:t> itself establish (too) tight dependencies to other classes</a:t>
            </a:r>
          </a:p>
          <a:p>
            <a:r>
              <a:rPr lang="da-DK" sz="3200" smtClean="0"/>
              <a:t>Dependencies should be </a:t>
            </a:r>
            <a:r>
              <a:rPr lang="da-DK" sz="3200" b="1" smtClean="0"/>
              <a:t>injected</a:t>
            </a:r>
            <a:r>
              <a:rPr lang="da-DK" sz="3200" smtClean="0"/>
              <a:t> by a third party, by means of interfaces</a:t>
            </a:r>
          </a:p>
          <a:p>
            <a:r>
              <a:rPr lang="da-DK" sz="3200" smtClean="0"/>
              <a:t>Can also be applied at lower levels…</a:t>
            </a:r>
          </a:p>
        </p:txBody>
      </p:sp>
    </p:spTree>
    <p:extLst>
      <p:ext uri="{BB962C8B-B14F-4D97-AF65-F5344CB8AC3E}">
        <p14:creationId xmlns:p14="http://schemas.microsoft.com/office/powerpoint/2010/main" val="361522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881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29673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7126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();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4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591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20321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44167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 smtClean="0">
                <a:latin typeface="Consolas" panose="020B0609020204030204" pitchFamily="49" charset="0"/>
              </a:rPr>
              <a:t> _abc;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 </a:t>
            </a:r>
            <a:r>
              <a:rPr lang="da-DK" sz="2400" b="1" smtClean="0">
                <a:latin typeface="Consolas" panose="020B0609020204030204" pitchFamily="49" charset="0"/>
              </a:rPr>
              <a:t>abc)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_abc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abc;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_abc for something</a:t>
            </a:r>
          </a:p>
          <a:p>
            <a:r>
              <a:rPr lang="da-DK" sz="2400" b="1" smtClean="0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 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da-DK" sz="2800" b="1">
                <a:latin typeface="Consolas" panose="020B0609020204030204" pitchFamily="49" charset="0"/>
              </a:rPr>
              <a:t>abc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3505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S</a:t>
            </a:r>
            <a:r>
              <a:rPr lang="da-DK" b="1" smtClean="0"/>
              <a:t>ingle Responsibility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 smtClean="0"/>
              <a:t>Classes should only have </a:t>
            </a:r>
            <a:r>
              <a:rPr lang="da-DK" sz="3200" b="1" smtClean="0"/>
              <a:t>one</a:t>
            </a:r>
            <a:r>
              <a:rPr lang="da-DK" sz="3200" smtClean="0"/>
              <a:t> main responsibility</a:t>
            </a:r>
          </a:p>
          <a:p>
            <a:r>
              <a:rPr lang="da-DK" sz="3200" smtClean="0"/>
              <a:t>=&gt; classes should only have one reason to change</a:t>
            </a:r>
          </a:p>
          <a:p>
            <a:r>
              <a:rPr lang="da-DK" sz="3200" smtClean="0"/>
              <a:t>Keep classes small, focused and abstract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335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ClassABCv2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1611452" y="1552308"/>
            <a:ext cx="3347074" cy="11249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</a:t>
            </a:r>
          </a:p>
        </p:txBody>
      </p:sp>
      <p:cxnSp>
        <p:nvCxnSpPr>
          <p:cNvPr id="7" name="Vinklet forbindelse 2"/>
          <p:cNvCxnSpPr>
            <a:stCxn id="5" idx="0"/>
            <a:endCxn id="6" idx="2"/>
          </p:cNvCxnSpPr>
          <p:nvPr/>
        </p:nvCxnSpPr>
        <p:spPr>
          <a:xfrm flipV="1">
            <a:off x="3284989" y="2677259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0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ClassABCv2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ClassABCv2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da-DK" sz="2800" b="1">
                <a:latin typeface="Consolas" panose="020B0609020204030204" pitchFamily="49" charset="0"/>
              </a:rPr>
              <a:t>abc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92135" y="4573415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ClassABCv2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1692135" y="2708755"/>
            <a:ext cx="3347074" cy="11249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000" smtClean="0"/>
              <a:t>ClassABC</a:t>
            </a:r>
          </a:p>
        </p:txBody>
      </p:sp>
      <p:cxnSp>
        <p:nvCxnSpPr>
          <p:cNvPr id="7" name="Vinklet forbindelse 2"/>
          <p:cNvCxnSpPr>
            <a:stCxn id="5" idx="0"/>
            <a:endCxn id="6" idx="2"/>
          </p:cNvCxnSpPr>
          <p:nvPr/>
        </p:nvCxnSpPr>
        <p:spPr>
          <a:xfrm flipV="1">
            <a:off x="3365672" y="383370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1692135" y="849556"/>
            <a:ext cx="3347074" cy="111949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rgbClr val="FFFF00"/>
                </a:solidFill>
              </a:rPr>
              <a:t>InterfaceB</a:t>
            </a:r>
          </a:p>
        </p:txBody>
      </p:sp>
      <p:cxnSp>
        <p:nvCxnSpPr>
          <p:cNvPr id="9" name="Vinklet forbindelse 2"/>
          <p:cNvCxnSpPr>
            <a:endCxn id="8" idx="2"/>
          </p:cNvCxnSpPr>
          <p:nvPr/>
        </p:nvCxnSpPr>
        <p:spPr>
          <a:xfrm flipV="1">
            <a:off x="3365672" y="196904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 smtClean="0"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latin typeface="Consolas" panose="020B0609020204030204" pitchFamily="49" charset="0"/>
              </a:rPr>
              <a:t> _b;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 smtClean="0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latin typeface="Consolas" panose="020B0609020204030204" pitchFamily="49" charset="0"/>
              </a:rPr>
              <a:t>b)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 smtClean="0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   _b </a:t>
            </a:r>
            <a:r>
              <a:rPr lang="da-DK" sz="2400" b="1">
                <a:latin typeface="Consolas" panose="020B0609020204030204" pitchFamily="49" charset="0"/>
              </a:rPr>
              <a:t>= </a:t>
            </a:r>
            <a:r>
              <a:rPr lang="da-DK" sz="2400" b="1" smtClean="0">
                <a:latin typeface="Consolas" panose="020B0609020204030204" pitchFamily="49" charset="0"/>
              </a:rPr>
              <a:t>b;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 smtClean="0">
                <a:latin typeface="Consolas" panose="020B0609020204030204" pitchFamily="49" charset="0"/>
              </a:rPr>
              <a:t>   }</a:t>
            </a:r>
          </a:p>
          <a:p>
            <a:endParaRPr lang="da-DK" sz="2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 Use _b for something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8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800" b="1" smtClean="0">
                <a:latin typeface="Consolas" panose="020B0609020204030204" pitchFamily="49" charset="0"/>
              </a:rPr>
              <a:t> b </a:t>
            </a:r>
            <a:r>
              <a:rPr lang="da-DK" sz="2800" b="1">
                <a:latin typeface="Consolas" panose="020B0609020204030204" pitchFamily="49" charset="0"/>
              </a:rPr>
              <a:t>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800" b="1" smtClean="0">
                <a:latin typeface="Consolas" panose="020B0609020204030204" pitchFamily="49" charset="0"/>
              </a:rPr>
              <a:t>(</a:t>
            </a:r>
            <a:r>
              <a:rPr lang="en-US" sz="2800" b="1" smtClean="0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Whatever implements IB</a:t>
            </a:r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 smtClean="0">
                <a:latin typeface="Consolas" panose="020B0609020204030204" pitchFamily="49" charset="0"/>
              </a:rPr>
              <a:t>(b</a:t>
            </a:r>
            <a:r>
              <a:rPr lang="en-US" sz="2800" b="1" smtClean="0">
                <a:latin typeface="Consolas" panose="020B0609020204030204" pitchFamily="49" charset="0"/>
              </a:rPr>
              <a:t>);</a:t>
            </a:r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 something with client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993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46136" y="3613900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23831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243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317018" y="3626463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37405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0" y="514637"/>
            <a:ext cx="5403506" cy="5320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/>
              <a:t>Client</a:t>
            </a:r>
          </a:p>
        </p:txBody>
      </p:sp>
      <p:grpSp>
        <p:nvGrpSpPr>
          <p:cNvPr id="2" name="Gruppe 1"/>
          <p:cNvGrpSpPr/>
          <p:nvPr/>
        </p:nvGrpSpPr>
        <p:grpSpPr>
          <a:xfrm>
            <a:off x="841290" y="2255833"/>
            <a:ext cx="4298530" cy="2895452"/>
            <a:chOff x="841290" y="2255833"/>
            <a:chExt cx="4298530" cy="2895452"/>
          </a:xfrm>
        </p:grpSpPr>
        <p:sp>
          <p:nvSpPr>
            <p:cNvPr id="5" name="Afrundet rektangel 4"/>
            <p:cNvSpPr/>
            <p:nvPr/>
          </p:nvSpPr>
          <p:spPr>
            <a:xfrm>
              <a:off x="1317018" y="3626463"/>
              <a:ext cx="3347074" cy="1124951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sz="4800" smtClean="0"/>
                <a:t>ClassABC</a:t>
              </a:r>
            </a:p>
          </p:txBody>
        </p:sp>
        <p:sp>
          <p:nvSpPr>
            <p:cNvPr id="6" name="Afrundet rektangel 5"/>
            <p:cNvSpPr/>
            <p:nvPr/>
          </p:nvSpPr>
          <p:spPr>
            <a:xfrm>
              <a:off x="841290" y="2255833"/>
              <a:ext cx="4298530" cy="2895452"/>
            </a:xfrm>
            <a:prstGeom prst="roundRect">
              <a:avLst/>
            </a:prstGeom>
            <a:solidFill>
              <a:srgbClr val="0070C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a-DK" sz="4800" smtClean="0">
                  <a:solidFill>
                    <a:srgbClr val="FFFF00"/>
                  </a:solidFill>
                </a:rPr>
                <a:t>InterfaceB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1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48542 -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7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>
                <a:latin typeface="Consolas" panose="020B0609020204030204" pitchFamily="49" charset="0"/>
              </a:rPr>
              <a:t>ConvertData()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query =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"SELECT * FROM </a:t>
            </a:r>
            <a:r>
              <a:rPr lang="en-US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CAR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200" b="1" smtClean="0">
                <a:latin typeface="Consolas" panose="020B0609020204030204" pitchFamily="49" charset="0"/>
              </a:rPr>
              <a:t>;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DBConn</a:t>
            </a:r>
            <a:r>
              <a:rPr lang="da-DK" sz="1200" b="1" smtClean="0">
                <a:latin typeface="Consolas" panose="020B0609020204030204" pitchFamily="49" charset="0"/>
              </a:rPr>
              <a:t> conn </a:t>
            </a:r>
            <a:r>
              <a:rPr lang="da-DK" sz="1200" b="1">
                <a:latin typeface="Consolas" panose="020B0609020204030204" pitchFamily="49" charset="0"/>
              </a:rPr>
              <a:t>=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DBConn</a:t>
            </a:r>
            <a:r>
              <a:rPr lang="da-DK" sz="1200" b="1">
                <a:latin typeface="Consolas" panose="020B0609020204030204" pitchFamily="49" charset="0"/>
              </a:rPr>
              <a:t>.Connect(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"..."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RecordSet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records = </a:t>
            </a:r>
            <a:r>
              <a:rPr lang="da-DK" sz="1200" b="1" smtClean="0">
                <a:latin typeface="Consolas" panose="020B0609020204030204" pitchFamily="49" charset="0"/>
              </a:rPr>
              <a:t>conn.ExecuteQuery(query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XMLData = 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""</a:t>
            </a:r>
            <a:r>
              <a:rPr lang="da-DK" sz="1200" b="1" smtClean="0">
                <a:latin typeface="Consolas" panose="020B0609020204030204" pitchFamily="49" charset="0"/>
              </a:rPr>
              <a:t>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 smtClean="0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b="1" smtClean="0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(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200" b="1">
                <a:latin typeface="Consolas" panose="020B0609020204030204" pitchFamily="49" charset="0"/>
              </a:rPr>
              <a:t> rec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>
                <a:latin typeface="Consolas" panose="020B0609020204030204" pitchFamily="49" charset="0"/>
              </a:rPr>
              <a:t> records)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 smtClean="0">
                <a:latin typeface="Consolas" panose="020B0609020204030204" pitchFamily="49" charset="0"/>
              </a:rPr>
              <a:t>{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licensePlate = rec.GetFieldAsString(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"LicensePlate"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price = rec.GetFieldAsInt(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"Price</a:t>
            </a:r>
            <a:r>
              <a:rPr lang="da-DK" sz="12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200" b="1" smtClean="0">
                <a:latin typeface="Consolas" panose="020B0609020204030204" pitchFamily="49" charset="0"/>
              </a:rPr>
              <a:t>);</a:t>
            </a:r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XMLelemStart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XMLelemLp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&lt;Licenseplate&gt;{licensePlate}&lt;/Licenseplate&gt;\n"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XMLelemPr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&lt;Licenseplate&gt;{price}&lt;/Licenseplate&gt;\n"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 smtClean="0">
                <a:latin typeface="Consolas" panose="020B0609020204030204" pitchFamily="49" charset="0"/>
              </a:rPr>
              <a:t> </a:t>
            </a:r>
            <a:r>
              <a:rPr lang="da-DK" sz="1200" b="1">
                <a:latin typeface="Consolas" panose="020B0609020204030204" pitchFamily="49" charset="0"/>
              </a:rPr>
              <a:t>XMLelemEnd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"&lt;/Car&gt;\n"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   XMLData </a:t>
            </a:r>
            <a:r>
              <a:rPr lang="da-DK" sz="1200" b="1">
                <a:latin typeface="Consolas" panose="020B0609020204030204" pitchFamily="49" charset="0"/>
              </a:rPr>
              <a:t>+= XMLelemStart + XMLelemLp + XMLelemPr + XMLelemEnd;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   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file</a:t>
            </a: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...and so on</a:t>
            </a:r>
          </a:p>
          <a:p>
            <a:r>
              <a:rPr lang="da-DK" sz="1200" b="1" smtClean="0">
                <a:latin typeface="Consolas" panose="020B0609020204030204" pitchFamily="49" charset="0"/>
              </a:rPr>
              <a:t>}</a:t>
            </a:r>
            <a:endParaRPr lang="da-DK" sz="1200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DBConn</a:t>
            </a:r>
            <a:r>
              <a:rPr lang="da-DK" b="1" smtClean="0">
                <a:latin typeface="Consolas" panose="020B0609020204030204" pitchFamily="49" charset="0"/>
              </a:rPr>
              <a:t> conn,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query,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IXMLConverter</a:t>
            </a:r>
            <a:r>
              <a:rPr lang="da-DK" b="1" smtClean="0">
                <a:latin typeface="Consolas" panose="020B0609020204030204" pitchFamily="49" charset="0"/>
              </a:rPr>
              <a:t> xmlConv,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xmlData </a:t>
            </a:r>
            <a:r>
              <a:rPr lang="da-DK" b="1">
                <a:latin typeface="Consolas" panose="020B0609020204030204" pitchFamily="49" charset="0"/>
              </a:rPr>
              <a:t>= </a:t>
            </a:r>
            <a:r>
              <a:rPr lang="da-DK" b="1" smtClean="0">
                <a:latin typeface="Consolas" panose="020B0609020204030204" pitchFamily="49" charset="0"/>
              </a:rPr>
              <a:t>xmlConv.ConvertRecordSet(records);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xmlData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>
                <a:solidFill>
                  <a:srgbClr val="FF0000"/>
                </a:solidFill>
              </a:rPr>
              <a:t>O</a:t>
            </a:r>
            <a:r>
              <a:rPr lang="da-DK" b="1" smtClean="0"/>
              <a:t>pen/Closed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/>
          <a:lstStyle/>
          <a:p>
            <a:r>
              <a:rPr lang="da-DK" sz="3200" smtClean="0"/>
              <a:t>Software entities should be </a:t>
            </a:r>
            <a:r>
              <a:rPr lang="da-DK" sz="3200" b="1" smtClean="0"/>
              <a:t>open</a:t>
            </a:r>
            <a:r>
              <a:rPr lang="da-DK" sz="3200" smtClean="0"/>
              <a:t> for </a:t>
            </a:r>
            <a:r>
              <a:rPr lang="da-DK" sz="3200" b="1" smtClean="0"/>
              <a:t>extension</a:t>
            </a:r>
            <a:r>
              <a:rPr lang="da-DK" sz="3200" smtClean="0"/>
              <a:t>, but </a:t>
            </a:r>
            <a:r>
              <a:rPr lang="da-DK" sz="3200" b="1" smtClean="0"/>
              <a:t>closed</a:t>
            </a:r>
            <a:r>
              <a:rPr lang="da-DK" sz="3200" smtClean="0"/>
              <a:t> for </a:t>
            </a:r>
            <a:r>
              <a:rPr lang="da-DK" sz="3200" b="1" smtClean="0"/>
              <a:t>modification</a:t>
            </a:r>
            <a:r>
              <a:rPr lang="da-DK" sz="3200" smtClean="0"/>
              <a:t>.</a:t>
            </a:r>
          </a:p>
          <a:p>
            <a:r>
              <a:rPr lang="da-DK" sz="3200" smtClean="0"/>
              <a:t>Open for extension: behavior can be extended with new behaviors</a:t>
            </a:r>
          </a:p>
          <a:p>
            <a:r>
              <a:rPr lang="da-DK" sz="3200" smtClean="0"/>
              <a:t>Closed for modification: Extension does </a:t>
            </a:r>
            <a:r>
              <a:rPr lang="da-DK" sz="3200" u="sng" smtClean="0"/>
              <a:t>not</a:t>
            </a:r>
            <a:r>
              <a:rPr lang="da-DK" sz="3200" smtClean="0"/>
              <a:t> require change in the source code for the entity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26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 smtClean="0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DBConn</a:t>
            </a:r>
            <a:r>
              <a:rPr lang="da-DK" b="1" smtClean="0">
                <a:latin typeface="Consolas" panose="020B0609020204030204" pitchFamily="49" charset="0"/>
              </a:rPr>
              <a:t> conn,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query,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IRecordToTextConverter</a:t>
            </a:r>
            <a:r>
              <a:rPr lang="da-DK" b="1" smtClean="0">
                <a:latin typeface="Consolas" panose="020B0609020204030204" pitchFamily="49" charset="0"/>
              </a:rPr>
              <a:t> 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IFileWriter</a:t>
            </a:r>
            <a:r>
              <a:rPr lang="da-DK" b="1" smtClean="0">
                <a:latin typeface="Consolas" panose="020B0609020204030204" pitchFamily="49" charset="0"/>
              </a:rPr>
              <a:t> fileWriter,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 smtClean="0">
                <a:latin typeface="Consolas" panose="020B0609020204030204" pitchFamily="49" charset="0"/>
              </a:rPr>
              <a:t>fileTarget</a:t>
            </a:r>
            <a:r>
              <a:rPr lang="da-DK" b="1" smtClean="0">
                <a:latin typeface="Consolas" panose="020B0609020204030204" pitchFamily="49" charset="0"/>
              </a:rPr>
              <a:t>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 smtClean="0">
                <a:latin typeface="Consolas" panose="020B0609020204030204" pitchFamily="49" charset="0"/>
              </a:rPr>
              <a:t> </a:t>
            </a:r>
            <a:r>
              <a:rPr lang="da-DK" b="1">
                <a:latin typeface="Consolas" panose="020B0609020204030204" pitchFamily="49" charset="0"/>
              </a:rPr>
              <a:t>records = </a:t>
            </a:r>
            <a:r>
              <a:rPr lang="da-DK" b="1" smtClean="0">
                <a:latin typeface="Consolas" panose="020B0609020204030204" pitchFamily="49" charset="0"/>
              </a:rPr>
              <a:t>conn.ExecuteQuery(query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 smtClean="0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 format</a:t>
            </a:r>
            <a:endParaRPr lang="en-US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smtClean="0">
                <a:latin typeface="Consolas" panose="020B0609020204030204" pitchFamily="49" charset="0"/>
              </a:rPr>
              <a:t> textData </a:t>
            </a:r>
            <a:r>
              <a:rPr lang="da-DK" b="1">
                <a:latin typeface="Consolas" panose="020B0609020204030204" pitchFamily="49" charset="0"/>
              </a:rPr>
              <a:t>= c</a:t>
            </a:r>
            <a:r>
              <a:rPr lang="da-DK" b="1" smtClean="0">
                <a:latin typeface="Consolas" panose="020B0609020204030204" pitchFamily="49" charset="0"/>
              </a:rPr>
              <a:t>onv.ConvertRecordSet(records);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text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to text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smtClean="0">
                <a:latin typeface="Consolas" panose="020B0609020204030204" pitchFamily="49" charset="0"/>
              </a:rPr>
              <a:t>   fileWriter.Write(</a:t>
            </a:r>
            <a:r>
              <a:rPr lang="en-US" b="1" smtClean="0">
                <a:latin typeface="Consolas" panose="020B0609020204030204" pitchFamily="49" charset="0"/>
              </a:rPr>
              <a:t>fileTarget, </a:t>
            </a:r>
            <a:r>
              <a:rPr lang="da-DK" b="1">
                <a:latin typeface="Consolas" panose="020B0609020204030204" pitchFamily="49" charset="0"/>
              </a:rPr>
              <a:t>textData</a:t>
            </a:r>
            <a:r>
              <a:rPr lang="da-DK" b="1" smtClean="0">
                <a:latin typeface="Consolas" panose="020B0609020204030204" pitchFamily="49" charset="0"/>
              </a:rPr>
              <a:t>);</a:t>
            </a:r>
          </a:p>
          <a:p>
            <a:r>
              <a:rPr lang="da-DK" b="1" smtClean="0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5746724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7174682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9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784</Words>
  <Application>Microsoft Office PowerPoint</Application>
  <PresentationFormat>Widescreen</PresentationFormat>
  <Paragraphs>206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Wingdings</vt:lpstr>
      <vt:lpstr>Office-tema</vt:lpstr>
      <vt:lpstr>SOLID Design Principles  Per Storgård Laursen</vt:lpstr>
      <vt:lpstr>Single responsibility Open/Closed Liskov Substitution Interface Segregation Dedendency Injection</vt:lpstr>
      <vt:lpstr>Single Responsibility</vt:lpstr>
      <vt:lpstr>PowerPoint-præsentation</vt:lpstr>
      <vt:lpstr>PowerPoint-præsentation</vt:lpstr>
      <vt:lpstr>Open/Closed</vt:lpstr>
      <vt:lpstr>PowerPoint-præsentation</vt:lpstr>
      <vt:lpstr>PowerPoint-præsentation</vt:lpstr>
      <vt:lpstr>PowerPoint-præsentation</vt:lpstr>
      <vt:lpstr>PowerPoint-præsentation</vt:lpstr>
      <vt:lpstr>Liskov Substitution</vt:lpstr>
      <vt:lpstr>Interface Segregation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178</cp:revision>
  <dcterms:created xsi:type="dcterms:W3CDTF">2017-09-05T14:00:27Z</dcterms:created>
  <dcterms:modified xsi:type="dcterms:W3CDTF">2018-04-14T08:14:19Z</dcterms:modified>
</cp:coreProperties>
</file>