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3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04" r:id="rId46"/>
    <p:sldId id="316" r:id="rId47"/>
    <p:sldId id="317" r:id="rId48"/>
    <p:sldId id="318" r:id="rId49"/>
    <p:sldId id="336" r:id="rId50"/>
    <p:sldId id="319" r:id="rId51"/>
    <p:sldId id="337" r:id="rId52"/>
    <p:sldId id="320" r:id="rId53"/>
    <p:sldId id="321" r:id="rId54"/>
    <p:sldId id="338" r:id="rId55"/>
    <p:sldId id="322" r:id="rId56"/>
    <p:sldId id="339" r:id="rId57"/>
    <p:sldId id="323" r:id="rId58"/>
    <p:sldId id="324" r:id="rId59"/>
    <p:sldId id="325" r:id="rId60"/>
    <p:sldId id="327" r:id="rId61"/>
    <p:sldId id="340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41" r:id="rId71"/>
    <p:sldId id="342" r:id="rId72"/>
    <p:sldId id="344" r:id="rId73"/>
    <p:sldId id="343" r:id="rId7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691" y="171869"/>
            <a:ext cx="11913326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Brush-up and C# syntax (focus on inheritance)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 smtClean="0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   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 smtClean="0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smtClean="0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et </a:t>
            </a:r>
            <a:r>
              <a:rPr lang="da-DK" sz="3600" b="1" smtClean="0">
                <a:latin typeface="Consolas" panose="020B0609020204030204" pitchFamily="49" charset="0"/>
              </a:rPr>
              <a:t>{ _price 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smtClean="0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c.Price = 85000;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3600" b="1" smtClean="0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 smtClean="0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LicensePlate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_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  <a:r>
              <a:rPr lang="da-DK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invoking a </a:t>
            </a:r>
            <a:r>
              <a:rPr lang="da-DK" sz="3200" u="sng" smtClean="0"/>
              <a:t>behavior</a:t>
            </a:r>
            <a:r>
              <a:rPr lang="da-DK" sz="3200" smtClean="0"/>
              <a:t> for an object</a:t>
            </a:r>
          </a:p>
          <a:p>
            <a:r>
              <a:rPr lang="da-DK" sz="3200" smtClean="0"/>
              <a:t>Definition always contains</a:t>
            </a:r>
          </a:p>
          <a:p>
            <a:pPr lvl="1"/>
            <a:r>
              <a:rPr lang="da-DK" sz="2800" smtClean="0"/>
              <a:t>Access specifier (public / private)</a:t>
            </a:r>
          </a:p>
          <a:p>
            <a:pPr lvl="1"/>
            <a:r>
              <a:rPr lang="da-DK" sz="2800" smtClean="0"/>
              <a:t>Return type</a:t>
            </a:r>
          </a:p>
          <a:p>
            <a:pPr lvl="1"/>
            <a:r>
              <a:rPr lang="da-DK" sz="2800" smtClean="0"/>
              <a:t>Method name</a:t>
            </a:r>
          </a:p>
          <a:p>
            <a:pPr lvl="1"/>
            <a:r>
              <a:rPr lang="da-DK" sz="2800" smtClean="0"/>
              <a:t>Parameter list</a:t>
            </a:r>
          </a:p>
          <a:p>
            <a:pPr lvl="1"/>
            <a:r>
              <a:rPr lang="da-DK" sz="2800" smtClean="0"/>
              <a:t>Method body</a:t>
            </a:r>
          </a:p>
          <a:p>
            <a:r>
              <a:rPr lang="da-DK" sz="3200" smtClean="0"/>
              <a:t>Naming convention: start with CAPITAL LETTER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966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7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Access specifier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2302933" y="604611"/>
            <a:ext cx="975844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Return type </a:t>
            </a:r>
            <a:r>
              <a:rPr lang="da-DK" sz="4400" smtClean="0">
                <a:solidFill>
                  <a:srgbClr val="FF0000"/>
                </a:solidFill>
              </a:rPr>
              <a:t>(void: no return value)</a:t>
            </a:r>
            <a:endParaRPr lang="da-DK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10489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name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Parameter list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1439624"/>
          </a:xfrm>
        </p:spPr>
        <p:txBody>
          <a:bodyPr>
            <a:normAutofit/>
          </a:bodyPr>
          <a:lstStyle/>
          <a:p>
            <a:r>
              <a:rPr lang="da-DK" sz="7200" b="1" smtClean="0"/>
              <a:t>Class Fundamentals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377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 smtClean="0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</a:rPr>
              <a:t>Method body</a:t>
            </a:r>
            <a:endParaRPr lang="da-DK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Constructor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Ensures that object is in a meaningful state from creation</a:t>
            </a:r>
          </a:p>
          <a:p>
            <a:r>
              <a:rPr lang="da-DK" sz="3200" smtClean="0"/>
              <a:t>Looks like a method, except:</a:t>
            </a:r>
          </a:p>
          <a:p>
            <a:pPr lvl="1"/>
            <a:r>
              <a:rPr lang="da-DK" sz="2800" smtClean="0"/>
              <a:t>No return type</a:t>
            </a:r>
          </a:p>
          <a:p>
            <a:pPr lvl="1"/>
            <a:r>
              <a:rPr lang="da-DK" sz="2800" smtClean="0"/>
              <a:t>Same name as class</a:t>
            </a:r>
          </a:p>
          <a:p>
            <a:r>
              <a:rPr lang="da-DK" sz="3200" smtClean="0"/>
              <a:t>May take parameters</a:t>
            </a:r>
          </a:p>
          <a:p>
            <a:r>
              <a:rPr lang="da-DK" sz="3200" smtClean="0"/>
              <a:t>You can define define several constructors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21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_model = </a:t>
            </a:r>
            <a:r>
              <a:rPr lang="da-DK" sz="2800" b="1">
                <a:latin typeface="Consolas" panose="020B0609020204030204" pitchFamily="49" charset="0"/>
              </a:rPr>
              <a:t>model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_price = </a:t>
            </a:r>
            <a:r>
              <a:rPr lang="da-DK" sz="2800" b="1">
                <a:latin typeface="Consolas" panose="020B0609020204030204" pitchFamily="49" charset="0"/>
              </a:rPr>
              <a:t>price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_autoDrive;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 smtClean="0">
                <a:latin typeface="Consolas" panose="020B0609020204030204" pitchFamily="49" charset="0"/>
              </a:rPr>
              <a:t>licensePlate, …)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9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Fundamentals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746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4209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7808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Logic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1631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/>
          <p:nvPr/>
        </p:nvCxnSpPr>
        <p:spPr>
          <a:xfrm flipV="1">
            <a:off x="5804078" y="2040383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94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13" idx="3"/>
            <a:endCxn id="4" idx="1"/>
          </p:cNvCxnSpPr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8" name="Afrundet rektangel 17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Behavior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State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582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Subclass</a:t>
            </a:r>
            <a:endParaRPr lang="da-DK" sz="4000"/>
          </a:p>
        </p:txBody>
      </p:sp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Lige pilforbindelse 9"/>
          <p:cNvCxnSpPr/>
          <p:nvPr/>
        </p:nvCxnSpPr>
        <p:spPr>
          <a:xfrm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bool</a:t>
            </a:r>
            <a:r>
              <a:rPr lang="da-DK" sz="2400"/>
              <a:t>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Polymorphic behavior (virtual/override)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437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60650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4758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921459"/>
            <a:ext cx="3590925" cy="14097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11" name="Ellipse 10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12" name="Ellipse 11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13" name="Ellipse 12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14" name="Ellipse 13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15" name="Ellipse 14"/>
          <p:cNvSpPr/>
          <p:nvPr/>
        </p:nvSpPr>
        <p:spPr>
          <a:xfrm>
            <a:off x="4980855" y="1750842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pic>
        <p:nvPicPr>
          <p:cNvPr id="17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83" y="1767454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Instance fields</a:t>
            </a:r>
          </a:p>
          <a:p>
            <a:r>
              <a:rPr lang="da-DK" sz="3200" smtClean="0"/>
              <a:t>Properties</a:t>
            </a:r>
          </a:p>
          <a:p>
            <a:r>
              <a:rPr lang="da-DK" sz="3200" smtClean="0"/>
              <a:t>Methods</a:t>
            </a:r>
          </a:p>
          <a:p>
            <a:r>
              <a:rPr lang="da-DK" sz="3200" smtClean="0"/>
              <a:t>Constructor(s)</a:t>
            </a:r>
            <a:endParaRPr lang="da-DK" sz="3200"/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8" y="2127333"/>
            <a:ext cx="381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Virtual/override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60457" y="1690688"/>
            <a:ext cx="5312228" cy="4351338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have an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which a derived class </a:t>
            </a:r>
            <a:r>
              <a:rPr lang="da-DK" sz="3200" b="1" i="1" smtClean="0"/>
              <a:t>may</a:t>
            </a:r>
            <a:r>
              <a:rPr lang="da-DK" sz="3200" i="1" smtClean="0"/>
              <a:t> choose to override</a:t>
            </a:r>
          </a:p>
          <a:p>
            <a:r>
              <a:rPr lang="da-DK" sz="3200" b="1" smtClean="0"/>
              <a:t>Derived class</a:t>
            </a:r>
            <a:r>
              <a:rPr lang="da-DK" sz="3200" smtClean="0"/>
              <a:t>: </a:t>
            </a:r>
            <a:r>
              <a:rPr lang="da-DK" sz="3200" i="1" smtClean="0"/>
              <a:t>I </a:t>
            </a:r>
            <a:r>
              <a:rPr lang="da-DK" sz="3200" b="1" i="1" smtClean="0"/>
              <a:t>do</a:t>
            </a:r>
            <a:r>
              <a:rPr lang="da-DK" sz="3200" i="1" smtClean="0"/>
              <a:t> choose to override the base class imple-mentation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 with my own implementation</a:t>
            </a:r>
            <a:endParaRPr lang="da-DK" sz="3200" i="1"/>
          </a:p>
        </p:txBody>
      </p:sp>
      <p:sp>
        <p:nvSpPr>
          <p:cNvPr id="4" name="Tekstfelt 3"/>
          <p:cNvSpPr txBox="1"/>
          <p:nvPr/>
        </p:nvSpPr>
        <p:spPr>
          <a:xfrm>
            <a:off x="838200" y="1712233"/>
            <a:ext cx="43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 smtClean="0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</a:p>
          <a:p>
            <a:endParaRPr lang="en-US" sz="2000" b="1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endParaRPr lang="en-US" sz="2000" b="1" smtClean="0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000" b="1">
                <a:latin typeface="Consolas" panose="020B0609020204030204" pitchFamily="49" charset="0"/>
              </a:rPr>
              <a:t>Sound()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en-US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35" y="172826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5072410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18678" y="4086626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916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9981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#NCSAM So wha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7700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Duck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508524" y="2197290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52" y="2404450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517208" y="3180385"/>
            <a:ext cx="1407026" cy="973775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Dog</a:t>
            </a:r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8635329" y="3317652"/>
            <a:ext cx="1645695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634820" y="2265734"/>
            <a:ext cx="1646204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634820" y="5325518"/>
            <a:ext cx="1646205" cy="697653"/>
          </a:xfrm>
          <a:prstGeom prst="wedgeRoundRectCallout">
            <a:avLst>
              <a:gd name="adj1" fmla="val -109445"/>
              <a:gd name="adj2" fmla="val 303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Quack</a:t>
            </a:r>
            <a:endParaRPr lang="da-DK" sz="32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61" y="3456511"/>
            <a:ext cx="732561" cy="7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frundet rektangel 14"/>
          <p:cNvSpPr/>
          <p:nvPr/>
        </p:nvSpPr>
        <p:spPr>
          <a:xfrm>
            <a:off x="6517207" y="4253141"/>
            <a:ext cx="1407027" cy="899871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Cat</a:t>
            </a:r>
          </a:p>
        </p:txBody>
      </p:sp>
      <p:pic>
        <p:nvPicPr>
          <p:cNvPr id="16" name="Picture 2" descr="Billedresultat for c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5" y="4460301"/>
            <a:ext cx="625341" cy="6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ulær billedforklaring 18"/>
          <p:cNvSpPr/>
          <p:nvPr/>
        </p:nvSpPr>
        <p:spPr>
          <a:xfrm>
            <a:off x="8643503" y="4321585"/>
            <a:ext cx="163752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1" name="Afrundet rektangel 20"/>
          <p:cNvSpPr/>
          <p:nvPr/>
        </p:nvSpPr>
        <p:spPr>
          <a:xfrm>
            <a:off x="6525892" y="5246071"/>
            <a:ext cx="1407026" cy="82889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/>
              <a:t>Duck</a:t>
            </a:r>
          </a:p>
        </p:txBody>
      </p:sp>
      <p:pic>
        <p:nvPicPr>
          <p:cNvPr id="2050" name="Picture 2" descr="Billedresultat for duc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33" y="5492047"/>
            <a:ext cx="675974" cy="6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35016"/>
            <a:ext cx="11534274" cy="3228870"/>
          </a:xfrm>
        </p:spPr>
        <p:txBody>
          <a:bodyPr anchor="t">
            <a:normAutofit/>
          </a:bodyPr>
          <a:lstStyle/>
          <a:p>
            <a:r>
              <a:rPr lang="da-DK" sz="9600" b="1" smtClean="0"/>
              <a:t>Inheritance</a:t>
            </a:r>
            <a:r>
              <a:rPr lang="da-DK" sz="7200" b="1" smtClean="0"/>
              <a:t/>
            </a:r>
            <a:br>
              <a:rPr lang="da-DK" sz="7200" b="1" smtClean="0"/>
            </a:br>
            <a:r>
              <a:rPr lang="da-DK" sz="4800" b="1" smtClean="0"/>
              <a:t>Going abstract…</a:t>
            </a:r>
            <a:r>
              <a:rPr lang="da-DK" sz="7200" b="1" smtClean="0"/>
              <a:t/>
            </a:r>
            <a:br>
              <a:rPr lang="da-DK" sz="7200" b="1" smtClean="0"/>
            </a:b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632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43789" y="2506662"/>
            <a:ext cx="9499484" cy="1622426"/>
          </a:xfrm>
        </p:spPr>
        <p:txBody>
          <a:bodyPr/>
          <a:lstStyle/>
          <a:p>
            <a:r>
              <a:rPr lang="da-DK" sz="3200" b="1" smtClean="0"/>
              <a:t>Base class</a:t>
            </a:r>
            <a:r>
              <a:rPr lang="da-DK" sz="3200" smtClean="0"/>
              <a:t>: </a:t>
            </a:r>
            <a:r>
              <a:rPr lang="da-DK" sz="3200" i="1" smtClean="0"/>
              <a:t>I do </a:t>
            </a:r>
            <a:r>
              <a:rPr lang="da-DK" sz="3200" b="1" i="1" smtClean="0"/>
              <a:t>not</a:t>
            </a:r>
            <a:r>
              <a:rPr lang="da-DK" sz="3200" i="1" smtClean="0"/>
              <a:t> have an implementation of </a:t>
            </a:r>
            <a:r>
              <a:rPr lang="da-DK" sz="3200" b="1" i="1" smtClean="0"/>
              <a:t>Sound</a:t>
            </a:r>
            <a:r>
              <a:rPr lang="da-DK" sz="3200" i="1" smtClean="0"/>
              <a:t>, </a:t>
            </a:r>
            <a:r>
              <a:rPr lang="da-DK" sz="3200" b="1" i="1" smtClean="0"/>
              <a:t>but</a:t>
            </a:r>
            <a:r>
              <a:rPr lang="da-DK" sz="3200" i="1" smtClean="0"/>
              <a:t> anyone who inherits from me </a:t>
            </a:r>
            <a:r>
              <a:rPr lang="da-DK" sz="3200" b="1" i="1" smtClean="0"/>
              <a:t>must</a:t>
            </a:r>
            <a:r>
              <a:rPr lang="da-DK" sz="3200" i="1" smtClean="0"/>
              <a:t> implement their own version of </a:t>
            </a:r>
            <a:r>
              <a:rPr lang="da-DK" sz="3200" b="1" i="1" smtClean="0"/>
              <a:t>Sound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9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4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54293"/>
              </p:ext>
            </p:extLst>
          </p:nvPr>
        </p:nvGraphicFramePr>
        <p:xfrm>
          <a:off x="1056638" y="719666"/>
          <a:ext cx="10071958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762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  <a:gridCol w="2056033">
                  <a:extLst>
                    <a:ext uri="{9D8B030D-6E8A-4147-A177-3AD203B41FA5}">
                      <a16:colId xmlns:a16="http://schemas.microsoft.com/office/drawing/2014/main" val="13103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Base class</a:t>
                      </a:r>
                    </a:p>
                    <a:p>
                      <a:r>
                        <a:rPr lang="da-DK" sz="1800" b="1" smtClean="0"/>
                        <a:t>implementation?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Override in derived class?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variables</a:t>
                      </a:r>
                      <a:r>
                        <a:rPr lang="da-DK" sz="1800" b="1" smtClean="0"/>
                        <a:t> of base class type?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Create </a:t>
                      </a:r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objects</a:t>
                      </a:r>
                      <a:r>
                        <a:rPr lang="da-DK" sz="1800" b="1" smtClean="0"/>
                        <a:t> of base class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11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  <p:pic>
        <p:nvPicPr>
          <p:cNvPr id="11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497877"/>
            <a:ext cx="720000" cy="720000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Instance fields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Variables used for representing the </a:t>
            </a:r>
            <a:r>
              <a:rPr lang="da-DK" sz="3200" b="1" smtClean="0"/>
              <a:t>state</a:t>
            </a:r>
            <a:r>
              <a:rPr lang="da-DK" sz="3200" smtClean="0"/>
              <a:t> of an object</a:t>
            </a:r>
          </a:p>
          <a:p>
            <a:r>
              <a:rPr lang="da-DK" sz="3200" smtClean="0"/>
              <a:t>Each object has its own set of these variables</a:t>
            </a:r>
          </a:p>
          <a:p>
            <a:r>
              <a:rPr lang="da-DK" sz="3200" smtClean="0"/>
              <a:t>The ”memory” of an object</a:t>
            </a:r>
          </a:p>
          <a:p>
            <a:r>
              <a:rPr lang="da-DK" sz="3200" smtClean="0"/>
              <a:t>Are usually defined as </a:t>
            </a:r>
            <a:r>
              <a:rPr lang="da-DK" sz="3200" b="1" smtClean="0"/>
              <a:t>private</a:t>
            </a:r>
          </a:p>
          <a:p>
            <a:r>
              <a:rPr lang="da-DK" sz="3200" smtClean="0"/>
              <a:t>Naming convention: start with _ (underscore), followed by camelCase  (e.g. </a:t>
            </a:r>
            <a:r>
              <a:rPr lang="da-DK" sz="3200" b="1" smtClean="0"/>
              <a:t>_price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036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Interfaces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smtClean="0"/>
              <a:t>Think of interfaces as a </a:t>
            </a:r>
            <a:r>
              <a:rPr lang="da-DK" sz="3200" b="1" smtClean="0"/>
              <a:t>minimal contract </a:t>
            </a:r>
            <a:r>
              <a:rPr lang="da-DK" sz="3200" smtClean="0"/>
              <a:t>between a </a:t>
            </a:r>
            <a:r>
              <a:rPr lang="da-DK" sz="3200" b="1" smtClean="0"/>
              <a:t>client </a:t>
            </a:r>
            <a:r>
              <a:rPr lang="da-DK" sz="3200" smtClean="0"/>
              <a:t>and a </a:t>
            </a:r>
            <a:r>
              <a:rPr lang="da-DK" sz="3200" b="1" smtClean="0"/>
              <a:t>service provider</a:t>
            </a:r>
          </a:p>
          <a:p>
            <a:r>
              <a:rPr lang="da-DK" sz="3200" b="1" smtClean="0"/>
              <a:t>Client</a:t>
            </a:r>
            <a:r>
              <a:rPr lang="da-DK" sz="3200" smtClean="0"/>
              <a:t>: needs ”services” (methods/properties plus specifi-cation), does not care about specific implementations</a:t>
            </a:r>
          </a:p>
          <a:p>
            <a:r>
              <a:rPr lang="da-DK" sz="3200" b="1" smtClean="0"/>
              <a:t>Service provider</a:t>
            </a:r>
            <a:r>
              <a:rPr lang="da-DK" sz="3200" smtClean="0"/>
              <a:t>: Implements interface, but has freedom with regards to </a:t>
            </a:r>
            <a:r>
              <a:rPr lang="da-DK" sz="3200" b="1" smtClean="0"/>
              <a:t>how</a:t>
            </a:r>
            <a:r>
              <a:rPr lang="da-DK" sz="3200" smtClean="0"/>
              <a:t> specifications are met</a:t>
            </a:r>
          </a:p>
          <a:p>
            <a:r>
              <a:rPr lang="da-DK" sz="3200" smtClean="0"/>
              <a:t>…but </a:t>
            </a:r>
            <a:r>
              <a:rPr lang="da-DK" sz="3200" b="1" smtClean="0"/>
              <a:t>who</a:t>
            </a:r>
            <a:r>
              <a:rPr lang="da-DK" sz="3200" smtClean="0"/>
              <a:t> chooses specific implementations to use?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886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8578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3600" b="1">
                <a:latin typeface="Consolas" panose="020B0609020204030204" pitchFamily="49" charset="0"/>
              </a:rPr>
              <a:t>DoSomething(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3600" b="1">
                <a:latin typeface="Consolas" panose="020B06090202040302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{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Does not know specific animals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</a:t>
            </a:r>
            <a:endParaRPr lang="en-US" sz="36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en-US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Where does this happen…?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4257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 </a:t>
            </a:r>
            <a:r>
              <a:rPr lang="en-US" sz="4800" b="1">
                <a:latin typeface="Consolas" panose="020B0609020204030204" pitchFamily="49" charset="0"/>
              </a:rPr>
              <a:t>c</a:t>
            </a:r>
            <a:r>
              <a:rPr lang="en-US" sz="4800" b="1" smtClean="0">
                <a:latin typeface="Consolas" panose="020B0609020204030204" pitchFamily="49" charset="0"/>
              </a:rPr>
              <a:t> </a:t>
            </a:r>
            <a:r>
              <a:rPr lang="en-US" sz="4800" b="1">
                <a:latin typeface="Consolas" panose="020B0609020204030204" pitchFamily="49" charset="0"/>
              </a:rPr>
              <a:t>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4800" b="1" smtClean="0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en-US" sz="4800" b="1">
                <a:latin typeface="Consolas" panose="020B0609020204030204" pitchFamily="49" charset="0"/>
              </a:rPr>
              <a:t>a = </a:t>
            </a:r>
            <a:r>
              <a:rPr lang="en-US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4800" b="1">
                <a:latin typeface="Consolas" panose="020B06090202040302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4800" b="1">
                <a:latin typeface="Consolas" panose="020B0609020204030204" pitchFamily="49" charset="0"/>
              </a:rPr>
              <a:t>c.DoSomething(a</a:t>
            </a:r>
            <a:r>
              <a:rPr lang="en-US" sz="4800" b="1" smtClean="0">
                <a:latin typeface="Consolas" panose="020B0609020204030204" pitchFamily="49" charset="0"/>
              </a:rPr>
              <a:t>);</a:t>
            </a:r>
            <a:endParaRPr lang="en-US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ffha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2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Properties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Used for getting/setting a value relating to the </a:t>
            </a:r>
            <a:r>
              <a:rPr lang="da-DK" sz="3200" b="1" smtClean="0"/>
              <a:t>state</a:t>
            </a:r>
            <a:r>
              <a:rPr lang="da-DK" sz="3200" smtClean="0"/>
              <a:t> on an object</a:t>
            </a:r>
          </a:p>
          <a:p>
            <a:r>
              <a:rPr lang="da-DK" sz="3200" smtClean="0"/>
              <a:t>Is often – but </a:t>
            </a:r>
            <a:r>
              <a:rPr lang="da-DK" sz="3200" u="sng" smtClean="0"/>
              <a:t>not</a:t>
            </a:r>
            <a:r>
              <a:rPr lang="da-DK" sz="3200" smtClean="0"/>
              <a:t> always – closely associated with an instance field</a:t>
            </a:r>
          </a:p>
          <a:p>
            <a:r>
              <a:rPr lang="da-DK" sz="3200" smtClean="0"/>
              <a:t>Naming convention: start with CAPITAL LETTER (e.g. </a:t>
            </a:r>
            <a:r>
              <a:rPr lang="da-DK" sz="3200" b="1" smtClean="0"/>
              <a:t>Price</a:t>
            </a:r>
            <a:r>
              <a:rPr lang="da-DK" sz="3200" smtClean="0"/>
              <a:t>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084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1519</Words>
  <Application>Microsoft Office PowerPoint</Application>
  <PresentationFormat>Widescreen</PresentationFormat>
  <Paragraphs>514</Paragraphs>
  <Slides>73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Office-tema</vt:lpstr>
      <vt:lpstr>Object-Oriented Programming  Brush-up and C# syntax (focus on inheritance)  Per Storgård Laursen</vt:lpstr>
      <vt:lpstr>Class Fundamentals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Fundamentals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Polymorphic behavior (virtual/override)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Virtual/override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Going abstract…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Interfaces</vt:lpstr>
      <vt:lpstr>PowerPoint-præsentation</vt:lpstr>
      <vt:lpstr>Where does this happen…?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195</cp:revision>
  <dcterms:created xsi:type="dcterms:W3CDTF">2017-09-05T14:00:27Z</dcterms:created>
  <dcterms:modified xsi:type="dcterms:W3CDTF">2018-04-16T07:43:26Z</dcterms:modified>
</cp:coreProperties>
</file>