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4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2" r:id="rId20"/>
    <p:sldId id="263" r:id="rId21"/>
    <p:sldId id="265" r:id="rId22"/>
    <p:sldId id="267" r:id="rId23"/>
    <p:sldId id="269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920A5-963C-494A-88F2-DFCF5B53D583}" v="32" dt="2019-10-29T17:56:34.352"/>
    <p1510:client id="{E119013D-6560-4BC1-A7B0-11DE61A6E15F}" v="43" dt="2019-10-30T03:12:12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EE772-C36E-4DC4-BBE5-AC1032778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537FE-3513-4050-A5E5-598277F98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24C60B-7BF9-4135-ABFD-B33A42D4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B45-71A5-42FC-A6EC-16901011EB0A}" type="datetimeFigureOut">
              <a:rPr lang="es-MX" smtClean="0"/>
              <a:t>29/10/2019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A12FC-8A3B-44DA-B6DE-71D4EB4F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EB902-7B08-4CA4-8C92-F2FB127A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57-D71D-445A-8CB9-268E26240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81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C604-DC25-45FA-86DF-B4F0535F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134060-C3CD-4298-B4D7-782C837A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26517-CC02-489E-9215-F5806CCF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B45-71A5-42FC-A6EC-16901011EB0A}" type="datetimeFigureOut">
              <a:rPr lang="es-MX" smtClean="0"/>
              <a:t>29/10/2019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9278C-4F9C-4F35-9FC9-BFDCA018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DEEF96-2501-41A6-BFDB-261CDE0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57-D71D-445A-8CB9-268E26240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896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87266F-87E9-4F9E-9E06-83273C48B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EC69A1-54C3-4CE2-BBAF-8A12837AF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97189-C292-46EF-A84E-ADDD118A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B45-71A5-42FC-A6EC-16901011EB0A}" type="datetimeFigureOut">
              <a:rPr lang="es-MX" smtClean="0"/>
              <a:t>29/10/2019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0A0BF-FC11-4843-A70A-7EE1188B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E09701-2166-4AB9-9156-A7EE50B9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57-D71D-445A-8CB9-268E26240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05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4B4E0-CE78-4A57-A47C-FD349CC2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EF619-711F-4E41-B99A-42A9EC1A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543461-1DA2-4BEA-9A94-0B154E22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B45-71A5-42FC-A6EC-16901011EB0A}" type="datetimeFigureOut">
              <a:rPr lang="es-MX" smtClean="0"/>
              <a:t>29/10/2019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F34D1-9ED0-4587-8CB8-13381141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34C68-AB6C-4863-97E6-FF4E883F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57-D71D-445A-8CB9-268E26240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99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21997-373F-4BA3-89B7-DE7260DE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8B754D-50FB-4B90-83A7-EC8485A4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2CC421-AD98-4201-BB52-28110FA4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B45-71A5-42FC-A6EC-16901011EB0A}" type="datetimeFigureOut">
              <a:rPr lang="es-MX" smtClean="0"/>
              <a:t>29/10/2019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67F66E-2493-4D7E-930B-171D111C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833ABF-2031-4DDE-8201-C0A835A7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57-D71D-445A-8CB9-268E26240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11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E1B53-5CB4-4C20-82BD-CC03CC80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921909-0CE6-4BFA-B01D-1630BE2D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069081-7F6B-49AC-9F00-DD3E92391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A1FA24-FAF3-4F81-BF79-051E1190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B45-71A5-42FC-A6EC-16901011EB0A}" type="datetimeFigureOut">
              <a:rPr lang="es-MX" smtClean="0"/>
              <a:t>29/10/2019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B9977E-2B37-4AF2-A483-5355AE75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888ED9-E27D-4D65-A066-BA595E06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57-D71D-445A-8CB9-268E26240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65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FF5DC-3F99-4BA9-B381-C09F3DEC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E44855-6718-4A9A-93AB-493E367C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3ECF4B-2A91-4E74-B356-E2DF67861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8B78FF-E61D-41A0-A103-5EE40347D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B8442E-BC1E-4EC8-A1D1-45F112C3A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3D402A-A719-42CD-9F78-F95E30EC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B45-71A5-42FC-A6EC-16901011EB0A}" type="datetimeFigureOut">
              <a:rPr lang="es-MX" smtClean="0"/>
              <a:t>29/10/2019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49990-FECE-4B42-9EFE-0BBBD3E7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185116-8EF0-4176-B75D-F7A72A88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57-D71D-445A-8CB9-268E26240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0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03583-151A-4F28-AF8F-3E1A71F7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C97A9E-D571-476F-BB3E-1EB5BB15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B45-71A5-42FC-A6EC-16901011EB0A}" type="datetimeFigureOut">
              <a:rPr lang="es-MX" smtClean="0"/>
              <a:t>29/10/2019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F5D55A-3839-4D2A-A185-DE6CEFB5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0A611A-D344-45E0-A20B-84DECC31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57-D71D-445A-8CB9-268E26240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2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D3B69A-AB1F-441C-8B08-5F560E3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B45-71A5-42FC-A6EC-16901011EB0A}" type="datetimeFigureOut">
              <a:rPr lang="es-MX" smtClean="0"/>
              <a:t>29/10/2019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1D48CE-7FEA-4244-8C3F-B1CBFF50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34BD6B-38F5-47F5-846C-69B22E37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57-D71D-445A-8CB9-268E26240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71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5866F-0C4B-41C7-8E4D-3AD5FDB7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FC1268-51EF-49CD-8E7B-5CF99DD5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7A63F4-A1BB-4405-AAA8-FD727C8DF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EB0D6C-654D-4F4F-8298-35629C5B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B45-71A5-42FC-A6EC-16901011EB0A}" type="datetimeFigureOut">
              <a:rPr lang="es-MX" smtClean="0"/>
              <a:t>29/10/2019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75D76-9273-4441-B759-C11E2114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56F27-30AC-4CB1-B14F-A95E2B60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57-D71D-445A-8CB9-268E26240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638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63BC6-D53B-4941-95A4-105621C4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654325-E2E1-47E9-A9BF-42C9C8D6A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438EFE-EBAD-4E1C-9AAD-FEA0DC0C5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01464-DCC5-44A5-9565-7EDF477C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B45-71A5-42FC-A6EC-16901011EB0A}" type="datetimeFigureOut">
              <a:rPr lang="es-MX" smtClean="0"/>
              <a:t>29/10/2019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7082CC-E378-49EA-B9A7-ABC22EE8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AC135-5A76-45B9-9698-4D38EA62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8F57-D71D-445A-8CB9-268E26240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606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67ADB1-C552-43C3-808E-C8AE478E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0785CA-ED3B-46F5-A441-C805B682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D0452-E37C-437F-829E-372920844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DB45-71A5-42FC-A6EC-16901011EB0A}" type="datetimeFigureOut">
              <a:rPr lang="es-MX" smtClean="0"/>
              <a:t>29/10/2019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9F8835-5025-466D-8910-57CDBEB57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A95232-B300-4147-B3A2-566A369BB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B8F57-D71D-445A-8CB9-268E26240C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25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908DAA-3D66-47D6-B8EB-86916B053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sz="4200">
                <a:solidFill>
                  <a:srgbClr val="FFFFFF"/>
                </a:solidFill>
              </a:rPr>
              <a:t>BASES DE DATOS NOSQL: ARQUITECTURA Y EJEMPLOS DE APLICACIÓN</a:t>
            </a:r>
            <a:endParaRPr lang="es-MX" sz="42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C68291-ABFE-486D-91F9-B1FFDFE15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5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77E9F2-86B7-4C30-BB0D-0DB60ED7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" sz="4400">
                <a:solidFill>
                  <a:srgbClr val="000000"/>
                </a:solidFill>
              </a:rPr>
              <a:t>Bases de Datos Clave – Valor</a:t>
            </a:r>
            <a:endParaRPr lang="es-MX" sz="4400">
              <a:solidFill>
                <a:srgbClr val="000000"/>
              </a:solidFill>
            </a:endParaRPr>
          </a:p>
        </p:txBody>
      </p:sp>
      <p:sp>
        <p:nvSpPr>
          <p:cNvPr id="205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Resultado de imagen para bases de datos clave valor">
            <a:extLst>
              <a:ext uri="{FF2B5EF4-FFF2-40B4-BE49-F238E27FC236}">
                <a16:creationId xmlns:a16="http://schemas.microsoft.com/office/drawing/2014/main" id="{B5D33AED-ACAE-439C-9AE4-7B567CC1E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203232"/>
            <a:ext cx="3661831" cy="247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0C1EA-EA80-4C62-9ABA-2A878DCF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algn="just"/>
            <a:r>
              <a:rPr lang="es-ES" sz="2000" dirty="0">
                <a:solidFill>
                  <a:srgbClr val="000000"/>
                </a:solidFill>
              </a:rPr>
              <a:t>Se basan en la estructura de un diccionario, siendo en este caso el diccionario se puede ver como una tupla donde se almacena la clave y el valor. Para recuperar los valores se los clientes añaden o solicitan valores a partir de una clave asociada que se conoce previamente.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Estas bases de datos se caracterizan por tener una elevada escalabilidad y tienen un rendimiento muy bueno para volúmenes de datos muy grandes.</a:t>
            </a:r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F4C737-DB86-4FE5-8046-B07E2CC1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 sz="4400">
                <a:solidFill>
                  <a:srgbClr val="000000"/>
                </a:solidFill>
              </a:rPr>
              <a:t>Bases de Datos Documentales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Resultado de imagen para bases de datos basadas en documentos">
            <a:extLst>
              <a:ext uri="{FF2B5EF4-FFF2-40B4-BE49-F238E27FC236}">
                <a16:creationId xmlns:a16="http://schemas.microsoft.com/office/drawing/2014/main" id="{DB97778B-6BCA-4893-B7A9-3BAC9B157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r="31346" b="9015"/>
          <a:stretch/>
        </p:blipFill>
        <p:spPr bwMode="auto">
          <a:xfrm>
            <a:off x="20" y="907231"/>
            <a:ext cx="4838021" cy="4607161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1A993-DA30-4825-BC32-490586F1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algn="just"/>
            <a:r>
              <a:rPr lang="es-ES" sz="1700" dirty="0">
                <a:solidFill>
                  <a:srgbClr val="000000"/>
                </a:solidFill>
              </a:rPr>
              <a:t>En estas bases de datos se guardan documentos, los cuales son las unidades principales de estas bases de datos y toda la información que aquí se almacena se realiza en forma de documento.</a:t>
            </a:r>
          </a:p>
          <a:p>
            <a:pPr algn="just"/>
            <a:r>
              <a:rPr lang="es-ES" sz="1700" dirty="0">
                <a:solidFill>
                  <a:srgbClr val="000000"/>
                </a:solidFill>
              </a:rPr>
              <a:t>Un documento puede guardarse en varios formatos los mas habituales suele ser XML, YAML y JSON, pero también puede guardarse en formato PDF o en Word.</a:t>
            </a:r>
          </a:p>
          <a:p>
            <a:pPr algn="just"/>
            <a:r>
              <a:rPr lang="es-ES" sz="1700" dirty="0">
                <a:solidFill>
                  <a:srgbClr val="000000"/>
                </a:solidFill>
              </a:rPr>
              <a:t>Estas bases de datos se guardan dentro de contenedores llamados colecciones, los documentos se almacenan dentro de la base de datos con una clave única dentro del </a:t>
            </a:r>
            <a:r>
              <a:rPr lang="es-ES" sz="1700" dirty="0" err="1">
                <a:solidFill>
                  <a:srgbClr val="000000"/>
                </a:solidFill>
              </a:rPr>
              <a:t>almacen</a:t>
            </a:r>
            <a:r>
              <a:rPr lang="es-ES" sz="1700" dirty="0">
                <a:solidFill>
                  <a:srgbClr val="000000"/>
                </a:solidFill>
              </a:rPr>
              <a:t>.</a:t>
            </a:r>
          </a:p>
          <a:p>
            <a:pPr algn="just"/>
            <a:endParaRPr lang="es-MX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2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7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3" name="Picture 7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DECADA-B32B-4F7F-80BB-76339C67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4400">
                <a:solidFill>
                  <a:srgbClr val="000000"/>
                </a:solidFill>
              </a:rPr>
              <a:t>Bases de Datos Orientadas a Grafos</a:t>
            </a:r>
            <a:endParaRPr lang="es-MX" sz="4400">
              <a:solidFill>
                <a:srgbClr val="0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88BF65-2EC7-4E99-8CDC-BFB0BF26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 algn="just"/>
            <a:r>
              <a:rPr lang="es-ES" sz="2000" dirty="0">
                <a:solidFill>
                  <a:srgbClr val="000000"/>
                </a:solidFill>
              </a:rPr>
              <a:t>Como su nombre dicen almacenan y representan la información como si se tratara de un grafo, la información en si se representa en forma de nodos y las relaciones entre datos se representan por las aristas.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Una forma de verlo es una base de datos en donde cada uno de sus elementos tiene un puntero hacia los elementos adyacentes.</a:t>
            </a:r>
          </a:p>
          <a:p>
            <a:pPr algn="just"/>
            <a:endParaRPr lang="es-MX" sz="2000" dirty="0">
              <a:solidFill>
                <a:srgbClr val="000000"/>
              </a:solidFill>
            </a:endParaRPr>
          </a:p>
        </p:txBody>
      </p:sp>
      <p:sp>
        <p:nvSpPr>
          <p:cNvPr id="410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0" name="Picture 4" descr="Resultado de imagen para bases de datos basadas en grafos">
            <a:extLst>
              <a:ext uri="{FF2B5EF4-FFF2-40B4-BE49-F238E27FC236}">
                <a16:creationId xmlns:a16="http://schemas.microsoft.com/office/drawing/2014/main" id="{283CBBB6-0998-47B1-97EA-8C19E9AB3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0821" y="2143727"/>
            <a:ext cx="3661831" cy="25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4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3ED1DD-FE44-4278-831C-181FD745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 sz="4400">
                <a:solidFill>
                  <a:srgbClr val="000000"/>
                </a:solidFill>
              </a:rPr>
              <a:t>Bases de Datos Orientadas a Objetos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Resultado de imagen para bases de datos basadas en objetos">
            <a:extLst>
              <a:ext uri="{FF2B5EF4-FFF2-40B4-BE49-F238E27FC236}">
                <a16:creationId xmlns:a16="http://schemas.microsoft.com/office/drawing/2014/main" id="{27058B0D-2A94-4BC0-854B-CBABA658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085204"/>
            <a:ext cx="3661831" cy="270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BC697-B331-4AF8-BE1D-7014457D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algn="just"/>
            <a:r>
              <a:rPr lang="es-ES" sz="2000" dirty="0">
                <a:solidFill>
                  <a:srgbClr val="000000"/>
                </a:solidFill>
              </a:rPr>
              <a:t>En estas bases de datos la información se representa como objetos, tal como la programación orientada a objetos, ya que define y representa la información en un conjunto de datos y operaciones que se pueden realizar sobre esos datos.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Esta clase de base de datos sin consideradas las mas antiguas de todas las NoSQL.</a:t>
            </a:r>
          </a:p>
          <a:p>
            <a:pPr algn="just"/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8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0F7CB9-0833-40DD-BC2B-54E8F0C6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s-MX" sz="4400">
                <a:solidFill>
                  <a:srgbClr val="FFFFFF"/>
                </a:solidFill>
              </a:rPr>
              <a:t>Bases de Datos Orientadas a Columnas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42B6C-6D47-4AD1-BA1C-6714A890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s-ES" sz="2000"/>
              <a:t>Al contrario que el modelo relacional la informacion se almacena en un sistema de columnas en lugar de filas, esto trae como consecuencia:</a:t>
            </a:r>
          </a:p>
          <a:p>
            <a:pPr lvl="1"/>
            <a:r>
              <a:rPr lang="es-ES" sz="2000"/>
              <a:t>Un mejor rendimiento cuando es necesario realizar una transformación de datos de gran parte de las filas pero solo a una(s) columna(s).</a:t>
            </a:r>
          </a:p>
          <a:p>
            <a:pPr lvl="1"/>
            <a:r>
              <a:rPr lang="es-ES" sz="2000"/>
              <a:t>Son mas eficientes cuando hay que sustituir un valor que afecta a una o más columnas en todas las filas.</a:t>
            </a:r>
          </a:p>
          <a:p>
            <a:pPr lvl="1"/>
            <a:endParaRPr lang="es-ES" sz="2000"/>
          </a:p>
          <a:p>
            <a:pPr lvl="1"/>
            <a:endParaRPr lang="es-ES" sz="2000"/>
          </a:p>
          <a:p>
            <a:pPr lvl="1"/>
            <a:endParaRPr lang="es-MX" sz="2000"/>
          </a:p>
        </p:txBody>
      </p:sp>
      <p:pic>
        <p:nvPicPr>
          <p:cNvPr id="6146" name="Picture 2" descr="Resultado de imagen para bases de datos orientadas a columnas">
            <a:extLst>
              <a:ext uri="{FF2B5EF4-FFF2-40B4-BE49-F238E27FC236}">
                <a16:creationId xmlns:a16="http://schemas.microsoft.com/office/drawing/2014/main" id="{6AE9C3B9-1D5F-42A2-8258-0426D0A6E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7" y="3909421"/>
            <a:ext cx="6894236" cy="156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99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421C7-0A24-43F0-B358-D43102EE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/>
              <a:t>Bases de Datos Multivalor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DFCAE-1C61-4981-944A-B4B0228A9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/>
            <a:r>
              <a:rPr lang="es-ES" dirty="0"/>
              <a:t>“Las bases de datos multivalor persiguen la idea de la propiedad multivalor, que es aquella propiedad que puede estar representada por varios valores al mismo tiempo”</a:t>
            </a:r>
            <a:r>
              <a:rPr lang="es-MX" dirty="0"/>
              <a:t> (</a:t>
            </a:r>
            <a:r>
              <a:rPr lang="es-MX" dirty="0" err="1"/>
              <a:t>OpenQM</a:t>
            </a:r>
            <a:r>
              <a:rPr lang="es-MX" dirty="0"/>
              <a:t> 2014).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84610B-62E1-415E-B29A-E53389515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10" t="54701" r="28421" b="17193"/>
          <a:stretch/>
        </p:blipFill>
        <p:spPr>
          <a:xfrm>
            <a:off x="2205297" y="3408279"/>
            <a:ext cx="7781406" cy="29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4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0CBC9A-A216-45D2-87CB-68903979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>
                <a:solidFill>
                  <a:srgbClr val="FFFFFF"/>
                </a:solidFill>
              </a:rPr>
              <a:t>Movimiento NoSQL</a:t>
            </a:r>
            <a:endParaRPr lang="es-MX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533C1-29A3-4643-A3E6-EEE5DDD1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2000" dirty="0">
                <a:ea typeface="+mn-lt"/>
                <a:cs typeface="+mn-lt"/>
              </a:rPr>
              <a:t>El término NoSQL fue inicialmente utilizado en el año </a:t>
            </a:r>
            <a:r>
              <a:rPr lang="es-MX" sz="2000" b="1" dirty="0">
                <a:ea typeface="+mn-lt"/>
                <a:cs typeface="+mn-lt"/>
              </a:rPr>
              <a:t>1998</a:t>
            </a:r>
            <a:r>
              <a:rPr lang="es-MX" sz="2000" dirty="0">
                <a:ea typeface="+mn-lt"/>
                <a:cs typeface="+mn-lt"/>
              </a:rPr>
              <a:t>, y fue para denominar una </a:t>
            </a:r>
            <a:r>
              <a:rPr lang="es-MX" sz="2000" b="1" dirty="0">
                <a:ea typeface="+mn-lt"/>
                <a:cs typeface="+mn-lt"/>
              </a:rPr>
              <a:t>base de datos relacional</a:t>
            </a:r>
            <a:r>
              <a:rPr lang="es-MX" sz="2000" dirty="0">
                <a:ea typeface="+mn-lt"/>
                <a:cs typeface="+mn-lt"/>
              </a:rPr>
              <a:t> que </a:t>
            </a:r>
            <a:r>
              <a:rPr lang="es-MX" sz="2000" b="1" dirty="0">
                <a:ea typeface="+mn-lt"/>
                <a:cs typeface="+mn-lt"/>
              </a:rPr>
              <a:t>no utilizaba el lenguaje SQL</a:t>
            </a:r>
            <a:r>
              <a:rPr lang="es-MX" sz="2000" dirty="0">
                <a:ea typeface="+mn-lt"/>
                <a:cs typeface="+mn-lt"/>
              </a:rPr>
              <a:t> para funcionar.</a:t>
            </a:r>
          </a:p>
          <a:p>
            <a:r>
              <a:rPr lang="es-MX" sz="2000" dirty="0">
                <a:ea typeface="+mn-lt"/>
                <a:cs typeface="+mn-lt"/>
              </a:rPr>
              <a:t>Después término fue rescatado en </a:t>
            </a:r>
            <a:r>
              <a:rPr lang="es-MX" sz="2000" b="1" dirty="0">
                <a:ea typeface="+mn-lt"/>
                <a:cs typeface="+mn-lt"/>
              </a:rPr>
              <a:t>2009 </a:t>
            </a:r>
            <a:r>
              <a:rPr lang="es-MX" sz="2000" dirty="0">
                <a:ea typeface="+mn-lt"/>
                <a:cs typeface="+mn-lt"/>
              </a:rPr>
              <a:t>en unas charlas por defensores de las bases de datos no relacionales.</a:t>
            </a:r>
            <a:endParaRPr lang="es-MX" sz="20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33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80B7E-708A-4A9A-B7D8-A123BDD0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  <a:cs typeface="Calibri Light"/>
              </a:rPr>
              <a:t>Motivos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145F-4853-4FFF-B164-BC887903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s-MX" sz="1900" dirty="0">
                <a:ea typeface="+mn-lt"/>
                <a:cs typeface="+mn-lt"/>
              </a:rPr>
              <a:t>Evitar la complejidad innecesaria.</a:t>
            </a:r>
          </a:p>
          <a:p>
            <a:pPr algn="just"/>
            <a:r>
              <a:rPr lang="es-MX" sz="1900" b="1" dirty="0">
                <a:ea typeface="+mn-lt"/>
                <a:cs typeface="+mn-lt"/>
              </a:rPr>
              <a:t>Alto rendimiento:</a:t>
            </a:r>
            <a:r>
              <a:rPr lang="es-MX" sz="1900" dirty="0">
                <a:ea typeface="+mn-lt"/>
                <a:cs typeface="+mn-lt"/>
              </a:rPr>
              <a:t>  Caso de Google y su </a:t>
            </a:r>
            <a:r>
              <a:rPr lang="es-MX" sz="1900" dirty="0" err="1">
                <a:ea typeface="+mn-lt"/>
                <a:cs typeface="+mn-lt"/>
              </a:rPr>
              <a:t>Bigtable</a:t>
            </a:r>
            <a:r>
              <a:rPr lang="es-MX" sz="1900" dirty="0">
                <a:ea typeface="+mn-lt"/>
                <a:cs typeface="+mn-lt"/>
              </a:rPr>
              <a:t>. Es capaz de procesar hasta 20 </a:t>
            </a:r>
            <a:r>
              <a:rPr lang="es-MX" sz="1900" dirty="0" err="1">
                <a:ea typeface="+mn-lt"/>
                <a:cs typeface="+mn-lt"/>
              </a:rPr>
              <a:t>petabytes</a:t>
            </a:r>
            <a:r>
              <a:rPr lang="es-MX" sz="1900" dirty="0">
                <a:ea typeface="+mn-lt"/>
                <a:cs typeface="+mn-lt"/>
              </a:rPr>
              <a:t> diarios</a:t>
            </a:r>
          </a:p>
          <a:p>
            <a:pPr algn="just"/>
            <a:r>
              <a:rPr lang="es-MX" sz="1900" b="1" dirty="0">
                <a:ea typeface="+mn-lt"/>
                <a:cs typeface="+mn-lt"/>
              </a:rPr>
              <a:t>Escalabilidad horizontal y hardware de bajo coste:</a:t>
            </a:r>
            <a:r>
              <a:rPr lang="es-MX" sz="1900" dirty="0">
                <a:ea typeface="+mn-lt"/>
                <a:cs typeface="+mn-lt"/>
              </a:rPr>
              <a:t> El software está pensado para poder agregar o eliminar máquinas de forma sencilla sin tener un coste operacional realmente elevado.</a:t>
            </a:r>
          </a:p>
          <a:p>
            <a:pPr algn="just"/>
            <a:r>
              <a:rPr lang="es-MX" sz="1900" dirty="0">
                <a:ea typeface="+mn-lt"/>
                <a:cs typeface="+mn-lt"/>
              </a:rPr>
              <a:t>Complejidad y coste de levantar un clúster de base de datos. </a:t>
            </a:r>
          </a:p>
          <a:p>
            <a:pPr algn="just"/>
            <a:r>
              <a:rPr lang="es-MX" sz="1900" dirty="0">
                <a:ea typeface="+mn-lt"/>
                <a:cs typeface="+mn-lt"/>
              </a:rPr>
              <a:t>Comprometer la fiabilidad a cambio del rendimiento.</a:t>
            </a:r>
          </a:p>
          <a:p>
            <a:pPr algn="just"/>
            <a:r>
              <a:rPr lang="es-MX" sz="1900" dirty="0">
                <a:ea typeface="+mn-lt"/>
                <a:cs typeface="+mn-lt"/>
              </a:rPr>
              <a:t>La frase “</a:t>
            </a:r>
            <a:r>
              <a:rPr lang="es-MX" sz="1900" dirty="0" err="1">
                <a:ea typeface="+mn-lt"/>
                <a:cs typeface="+mn-lt"/>
              </a:rPr>
              <a:t>One</a:t>
            </a:r>
            <a:r>
              <a:rPr lang="es-MX" sz="1900" dirty="0">
                <a:ea typeface="+mn-lt"/>
                <a:cs typeface="+mn-lt"/>
              </a:rPr>
              <a:t> </a:t>
            </a:r>
            <a:r>
              <a:rPr lang="es-MX" sz="1900" dirty="0" err="1">
                <a:ea typeface="+mn-lt"/>
                <a:cs typeface="+mn-lt"/>
              </a:rPr>
              <a:t>size</a:t>
            </a:r>
            <a:r>
              <a:rPr lang="es-MX" sz="1900" dirty="0">
                <a:ea typeface="+mn-lt"/>
                <a:cs typeface="+mn-lt"/>
              </a:rPr>
              <a:t> </a:t>
            </a:r>
            <a:r>
              <a:rPr lang="es-MX" sz="1900" dirty="0" err="1">
                <a:ea typeface="+mn-lt"/>
                <a:cs typeface="+mn-lt"/>
              </a:rPr>
              <a:t>fit’s</a:t>
            </a:r>
            <a:r>
              <a:rPr lang="es-MX" sz="1900" dirty="0">
                <a:ea typeface="+mn-lt"/>
                <a:cs typeface="+mn-lt"/>
              </a:rPr>
              <a:t> </a:t>
            </a:r>
            <a:r>
              <a:rPr lang="es-MX" sz="1900" dirty="0" err="1">
                <a:ea typeface="+mn-lt"/>
                <a:cs typeface="+mn-lt"/>
              </a:rPr>
              <a:t>it</a:t>
            </a:r>
            <a:r>
              <a:rPr lang="es-MX" sz="1900" dirty="0">
                <a:ea typeface="+mn-lt"/>
                <a:cs typeface="+mn-lt"/>
              </a:rPr>
              <a:t> </a:t>
            </a:r>
            <a:r>
              <a:rPr lang="es-MX" sz="1900" dirty="0" err="1">
                <a:ea typeface="+mn-lt"/>
                <a:cs typeface="+mn-lt"/>
              </a:rPr>
              <a:t>all</a:t>
            </a:r>
            <a:r>
              <a:rPr lang="es-MX" sz="1900" dirty="0">
                <a:ea typeface="+mn-lt"/>
                <a:cs typeface="+mn-lt"/>
              </a:rPr>
              <a:t>” ha sido y es incorrecta. </a:t>
            </a:r>
          </a:p>
          <a:p>
            <a:pPr algn="just"/>
            <a:r>
              <a:rPr lang="es-MX" sz="1900" dirty="0">
                <a:ea typeface="+mn-lt"/>
                <a:cs typeface="+mn-lt"/>
              </a:rPr>
              <a:t>Movimientos en lenguajes de programación y </a:t>
            </a:r>
            <a:r>
              <a:rPr lang="es-MX" sz="1900" dirty="0" err="1">
                <a:ea typeface="+mn-lt"/>
                <a:cs typeface="+mn-lt"/>
              </a:rPr>
              <a:t>Frameworks</a:t>
            </a:r>
            <a:r>
              <a:rPr lang="es-MX" sz="1900" dirty="0">
                <a:ea typeface="+mn-lt"/>
                <a:cs typeface="+mn-lt"/>
              </a:rPr>
              <a:t> de desarrollo.</a:t>
            </a:r>
            <a:endParaRPr lang="es-MX" sz="1900" b="1" dirty="0">
              <a:ea typeface="+mn-lt"/>
              <a:cs typeface="+mn-lt"/>
            </a:endParaRPr>
          </a:p>
          <a:p>
            <a:pPr algn="just"/>
            <a:r>
              <a:rPr lang="es-MX" sz="1900" dirty="0">
                <a:ea typeface="+mn-lt"/>
                <a:cs typeface="+mn-lt"/>
              </a:rPr>
              <a:t>Requisitos de Cloud Computing.</a:t>
            </a:r>
          </a:p>
          <a:p>
            <a:pPr algn="just"/>
            <a:r>
              <a:rPr lang="es-MX" sz="1900" dirty="0">
                <a:ea typeface="+mn-lt"/>
                <a:cs typeface="+mn-lt"/>
              </a:rPr>
              <a:t>Necesidades de ayer ante necesidades de hoy. </a:t>
            </a:r>
          </a:p>
          <a:p>
            <a:endParaRPr lang="en-US" sz="19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82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4ECFB9-2B87-4879-8259-3B2CC1F0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 sz="4400">
                <a:solidFill>
                  <a:srgbClr val="000000"/>
                </a:solidFill>
                <a:cs typeface="Calibri Light"/>
              </a:rPr>
              <a:t>Problemáticas </a:t>
            </a:r>
            <a:endParaRPr lang="es-MX" sz="4400">
              <a:solidFill>
                <a:srgbClr val="000000"/>
              </a:solidFill>
            </a:endParaRP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Resultado de imagen para problematicas del esquema nosql">
            <a:extLst>
              <a:ext uri="{FF2B5EF4-FFF2-40B4-BE49-F238E27FC236}">
                <a16:creationId xmlns:a16="http://schemas.microsoft.com/office/drawing/2014/main" id="{DF6C441B-EBB8-4C74-929A-0BCC5DC7B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017447"/>
            <a:ext cx="3661831" cy="284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AD06-FD15-401C-8642-4F30087E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000">
                <a:solidFill>
                  <a:srgbClr val="000000"/>
                </a:solidFill>
                <a:ea typeface="+mn-lt"/>
                <a:cs typeface="+mn-lt"/>
              </a:rPr>
              <a:t>Escepticismo desde el punto de vista del negocio</a:t>
            </a:r>
          </a:p>
          <a:p>
            <a:r>
              <a:rPr lang="es-MX" sz="2000">
                <a:solidFill>
                  <a:srgbClr val="000000"/>
                </a:solidFill>
                <a:ea typeface="+mn-lt"/>
                <a:cs typeface="+mn-lt"/>
              </a:rPr>
              <a:t>El NoSQL como un producto con mucho “hype”</a:t>
            </a:r>
          </a:p>
          <a:p>
            <a:r>
              <a:rPr lang="es-MX" sz="2000">
                <a:solidFill>
                  <a:srgbClr val="000000"/>
                </a:solidFill>
                <a:ea typeface="+mn-lt"/>
                <a:cs typeface="+mn-lt"/>
              </a:rPr>
              <a:t>El NoSQL entendido como un rechazo al SQL</a:t>
            </a:r>
          </a:p>
        </p:txBody>
      </p:sp>
    </p:spTree>
    <p:extLst>
      <p:ext uri="{BB962C8B-B14F-4D97-AF65-F5344CB8AC3E}">
        <p14:creationId xmlns:p14="http://schemas.microsoft.com/office/powerpoint/2010/main" val="185146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0CBC9A-A216-45D2-87CB-68903979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>
                <a:solidFill>
                  <a:schemeClr val="bg1"/>
                </a:solidFill>
                <a:ea typeface="+mj-lt"/>
                <a:cs typeface="+mj-lt"/>
              </a:rPr>
              <a:t>Bases de Datos NoSQL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533C1-29A3-4643-A3E6-EEE5DDD1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8457143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2000" dirty="0">
                <a:ea typeface="+mn-lt"/>
                <a:cs typeface="+mn-lt"/>
              </a:rPr>
              <a:t>El Teorema CAP</a:t>
            </a:r>
          </a:p>
          <a:p>
            <a:pPr lvl="1"/>
            <a:r>
              <a:rPr lang="es-MX" sz="1600" dirty="0">
                <a:solidFill>
                  <a:srgbClr val="000000"/>
                </a:solidFill>
                <a:cs typeface="Calibri"/>
              </a:rPr>
              <a:t>Coherencia</a:t>
            </a:r>
          </a:p>
          <a:p>
            <a:pPr lvl="1"/>
            <a:r>
              <a:rPr lang="es-MX" sz="1600" dirty="0">
                <a:solidFill>
                  <a:srgbClr val="000000"/>
                </a:solidFill>
                <a:cs typeface="Calibri"/>
              </a:rPr>
              <a:t>Disponibilidad </a:t>
            </a:r>
          </a:p>
          <a:p>
            <a:pPr lvl="1"/>
            <a:r>
              <a:rPr lang="es-MX" sz="1600" dirty="0">
                <a:solidFill>
                  <a:srgbClr val="000000"/>
                </a:solidFill>
                <a:cs typeface="Calibri"/>
              </a:rPr>
              <a:t>Tolerancia a Particiones </a:t>
            </a:r>
          </a:p>
          <a:p>
            <a:pPr marL="457200" lvl="1" indent="0">
              <a:buNone/>
            </a:pPr>
            <a:endParaRPr lang="es-MX" sz="1600" dirty="0">
              <a:solidFill>
                <a:srgbClr val="000000"/>
              </a:solidFill>
              <a:cs typeface="Calibri"/>
            </a:endParaRPr>
          </a:p>
          <a:p>
            <a:pPr marL="457200" lvl="1" indent="0">
              <a:buNone/>
            </a:pPr>
            <a:r>
              <a:rPr lang="es-MX" sz="1600" dirty="0">
                <a:ea typeface="+mn-lt"/>
                <a:cs typeface="+mn-lt"/>
              </a:rPr>
              <a:t>Los SGBD NoSQL cumplen 2 de estas 3 características, y por tanto, se puede realizar una clasificación de dichos </a:t>
            </a:r>
            <a:r>
              <a:rPr lang="es-MX" sz="1600" dirty="0" err="1">
                <a:ea typeface="+mn-lt"/>
                <a:cs typeface="+mn-lt"/>
              </a:rPr>
              <a:t>SGBDs</a:t>
            </a:r>
            <a:r>
              <a:rPr lang="es-MX" sz="1600" dirty="0">
                <a:ea typeface="+mn-lt"/>
                <a:cs typeface="+mn-lt"/>
              </a:rPr>
              <a:t> en función de esto.</a:t>
            </a:r>
            <a:endParaRPr lang="es-MX" dirty="0">
              <a:ea typeface="+mn-lt"/>
              <a:cs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CF8DC0-E413-43BD-B285-E86949AEA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319" y="3335058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4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96FC37-EB8A-4B6D-8AFF-2B0F378F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ES" sz="4000">
                <a:solidFill>
                  <a:srgbClr val="FFFFFF"/>
                </a:solidFill>
              </a:rPr>
              <a:t>Introducción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DB88E0-50BA-463E-B81B-99AF4D90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400">
                <a:solidFill>
                  <a:srgbClr val="000000"/>
                </a:solidFill>
              </a:rPr>
              <a:t>“Los Sistemas Gestores de Bases de Datos (en adelante, “SGBD”), se han convertido en la pieza fundamental del manejo y administración de los datos que se generan y almacenan en cualquier sistema de información actual.”</a:t>
            </a:r>
          </a:p>
          <a:p>
            <a:pPr algn="just"/>
            <a:r>
              <a:rPr lang="es-MX" sz="2400">
                <a:solidFill>
                  <a:srgbClr val="000000"/>
                </a:solidFill>
              </a:rPr>
              <a:t>Con la expansión del internet y todos los servicios digitales se ha puesto en evidencia que los métodos tradicionales de almacenamiento no han sido suficientes para la demanda en el almacenamiento y procesamiento de los datos actuales.</a:t>
            </a:r>
          </a:p>
          <a:p>
            <a:endParaRPr lang="es-MX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41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819D-83B4-4331-83DE-6B4CFE86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0B5091-7AE7-4FFD-B80C-9B9AD316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algn="just"/>
            <a:r>
              <a:rPr lang="es-ES" sz="1800" b="1" dirty="0"/>
              <a:t> Sistemas coherentes y disponibles</a:t>
            </a:r>
            <a:r>
              <a:rPr lang="es-ES" sz="1800" dirty="0"/>
              <a:t>, pero con dificultades para funcionar en caso de que haya muchas particiones.</a:t>
            </a:r>
          </a:p>
          <a:p>
            <a:pPr algn="just"/>
            <a:r>
              <a:rPr lang="es-ES" sz="1800" b="1" dirty="0"/>
              <a:t>Sistemas coherentes y tolerantes a particiones</a:t>
            </a:r>
            <a:r>
              <a:rPr lang="es-ES" sz="1800" dirty="0"/>
              <a:t>, pero con ciertas carencias en temas de disponibilidad.</a:t>
            </a:r>
          </a:p>
          <a:p>
            <a:pPr algn="just"/>
            <a:r>
              <a:rPr lang="es-ES" sz="1800" b="1" dirty="0"/>
              <a:t>Sistemas disponibles y tolerantes a particiones</a:t>
            </a:r>
            <a:r>
              <a:rPr lang="es-ES" sz="1800" dirty="0"/>
              <a:t>, pero no estrictamente coherente.</a:t>
            </a:r>
            <a:endParaRPr lang="en-US" sz="1800" dirty="0"/>
          </a:p>
        </p:txBody>
      </p:sp>
      <p:pic>
        <p:nvPicPr>
          <p:cNvPr id="4" name="Picture 4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B3F51BAF-48A6-410E-9910-F2D27062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8" r="2051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45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254F5-4B5D-41DD-9C13-40F4A049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MX" sz="4400" dirty="0"/>
              <a:t>ACID vs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FA42FB-9C98-44AF-B608-78715C89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dirty="0"/>
              <a:t>ACID</a:t>
            </a:r>
          </a:p>
          <a:p>
            <a:r>
              <a:rPr lang="es-ES" sz="1700" b="1" dirty="0"/>
              <a:t>Atomicidad: </a:t>
            </a:r>
            <a:r>
              <a:rPr lang="es-ES" sz="1700" dirty="0"/>
              <a:t>Las transacciones han de ejecutarse por completo o no</a:t>
            </a:r>
          </a:p>
          <a:p>
            <a:r>
              <a:rPr lang="es-ES" sz="1700" dirty="0"/>
              <a:t>ejecutarse, pero la transacción no puede quedar a medias.</a:t>
            </a:r>
          </a:p>
          <a:p>
            <a:r>
              <a:rPr lang="es-ES" sz="1700" b="1" dirty="0"/>
              <a:t>Consistencia o Integridad: </a:t>
            </a:r>
            <a:r>
              <a:rPr lang="es-ES" sz="1700" dirty="0"/>
              <a:t>Los datos que se guardan tras la</a:t>
            </a:r>
          </a:p>
          <a:p>
            <a:r>
              <a:rPr lang="es-ES" sz="1700" dirty="0"/>
              <a:t>transacción han de ser siempre datos validos.</a:t>
            </a:r>
          </a:p>
          <a:p>
            <a:r>
              <a:rPr lang="es-ES" sz="1700" b="1" dirty="0"/>
              <a:t>Aislamiento: </a:t>
            </a:r>
            <a:r>
              <a:rPr lang="es-ES" sz="1700" dirty="0"/>
              <a:t>Las transacciones son independientes y no se afectan</a:t>
            </a:r>
          </a:p>
          <a:p>
            <a:r>
              <a:rPr lang="es-ES" sz="1700" dirty="0"/>
              <a:t>entre sí.</a:t>
            </a:r>
          </a:p>
          <a:p>
            <a:r>
              <a:rPr lang="es-ES" sz="1700" b="1" dirty="0"/>
              <a:t>Durabilidad: </a:t>
            </a:r>
            <a:r>
              <a:rPr lang="es-ES" sz="1700" dirty="0"/>
              <a:t>Una vez finalizada una operación, esta perdurará en el tiempo</a:t>
            </a:r>
            <a:endParaRPr lang="es-MX" sz="1700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0B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2912C1-E19F-4F18-8481-7F157D4E7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183430"/>
            <a:ext cx="1462088" cy="49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B2B083-7A52-4F68-9DB2-B7D779A4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 sz="4400">
                <a:solidFill>
                  <a:srgbClr val="000000"/>
                </a:solidFill>
              </a:rPr>
              <a:t>BASE</a:t>
            </a:r>
          </a:p>
        </p:txBody>
      </p:sp>
      <p:sp>
        <p:nvSpPr>
          <p:cNvPr id="20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08BBA7-7681-4301-954A-A133ABBAD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98934" y="1629089"/>
            <a:ext cx="2522662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0C9441-2B2E-47D4-A6E6-1EF91870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algn="just"/>
            <a:r>
              <a:rPr lang="es-ES" sz="2000" b="1" dirty="0">
                <a:solidFill>
                  <a:srgbClr val="000000"/>
                </a:solidFill>
              </a:rPr>
              <a:t>Basic </a:t>
            </a:r>
            <a:r>
              <a:rPr lang="es-ES" sz="2000" b="1" dirty="0" err="1">
                <a:solidFill>
                  <a:srgbClr val="000000"/>
                </a:solidFill>
              </a:rPr>
              <a:t>Availability</a:t>
            </a:r>
            <a:r>
              <a:rPr lang="es-ES" sz="2000" b="1" dirty="0">
                <a:solidFill>
                  <a:srgbClr val="000000"/>
                </a:solidFill>
              </a:rPr>
              <a:t>: </a:t>
            </a:r>
            <a:r>
              <a:rPr lang="es-ES" sz="2000" dirty="0">
                <a:solidFill>
                  <a:srgbClr val="000000"/>
                </a:solidFill>
              </a:rPr>
              <a:t>El sistema funciona incluso cuando alguna parte falla, debido a que el almacenamiento sigue los principios de distribución y replicación.</a:t>
            </a:r>
          </a:p>
          <a:p>
            <a:pPr algn="just"/>
            <a:r>
              <a:rPr lang="es-ES" sz="2000" b="1" dirty="0" err="1">
                <a:solidFill>
                  <a:srgbClr val="000000"/>
                </a:solidFill>
              </a:rPr>
              <a:t>Soft</a:t>
            </a:r>
            <a:r>
              <a:rPr lang="es-ES" sz="2000" b="1" dirty="0">
                <a:solidFill>
                  <a:srgbClr val="000000"/>
                </a:solidFill>
              </a:rPr>
              <a:t> </a:t>
            </a:r>
            <a:r>
              <a:rPr lang="es-ES" sz="2000" b="1" dirty="0" err="1">
                <a:solidFill>
                  <a:srgbClr val="000000"/>
                </a:solidFill>
              </a:rPr>
              <a:t>State</a:t>
            </a:r>
            <a:r>
              <a:rPr lang="es-ES" sz="2000" b="1" dirty="0">
                <a:solidFill>
                  <a:srgbClr val="000000"/>
                </a:solidFill>
              </a:rPr>
              <a:t>: </a:t>
            </a:r>
            <a:r>
              <a:rPr lang="es-ES" sz="2000" dirty="0">
                <a:solidFill>
                  <a:srgbClr val="000000"/>
                </a:solidFill>
              </a:rPr>
              <a:t>Los nodos no tienen porque ser consistentes entre si todo el tiempo.</a:t>
            </a:r>
          </a:p>
          <a:p>
            <a:pPr algn="just"/>
            <a:r>
              <a:rPr lang="es-ES" sz="2000" b="1" dirty="0">
                <a:solidFill>
                  <a:srgbClr val="000000"/>
                </a:solidFill>
              </a:rPr>
              <a:t>Eventual </a:t>
            </a:r>
            <a:r>
              <a:rPr lang="es-ES" sz="2000" b="1" dirty="0" err="1">
                <a:solidFill>
                  <a:srgbClr val="000000"/>
                </a:solidFill>
              </a:rPr>
              <a:t>Consistency</a:t>
            </a:r>
            <a:r>
              <a:rPr lang="es-ES" sz="2000" b="1" dirty="0">
                <a:solidFill>
                  <a:srgbClr val="000000"/>
                </a:solidFill>
              </a:rPr>
              <a:t>: </a:t>
            </a:r>
            <a:r>
              <a:rPr lang="es-ES" sz="2000" dirty="0">
                <a:solidFill>
                  <a:srgbClr val="000000"/>
                </a:solidFill>
              </a:rPr>
              <a:t>La consistencia se produce de forma eventual.</a:t>
            </a:r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97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51F70-B735-476E-872B-C4E0B194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MX" sz="4400"/>
              <a:t>Particionado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5977A-7F5F-4A60-9A93-5F12595F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ES" sz="2000" b="1"/>
              <a:t>Caches de memoria </a:t>
            </a:r>
            <a:r>
              <a:rPr lang="es-ES" sz="2000"/>
              <a:t>como memcached se pueden ver como bases de datos en memoria directamente particionadas.</a:t>
            </a:r>
          </a:p>
          <a:p>
            <a:r>
              <a:rPr lang="es-MX" sz="2000" b="1"/>
              <a:t>Clustering: </a:t>
            </a:r>
            <a:r>
              <a:rPr lang="es-MX" sz="2000"/>
              <a:t>La agrupación de servidores.</a:t>
            </a:r>
          </a:p>
          <a:p>
            <a:r>
              <a:rPr lang="es-ES" sz="2000" b="1"/>
              <a:t>Separación de lecturas y escrituras: </a:t>
            </a:r>
            <a:r>
              <a:rPr lang="es-ES" sz="2000"/>
              <a:t>Esta técnica se logra con uno o más servidores dedicados para lectura y varios servidores replica.</a:t>
            </a:r>
          </a:p>
          <a:p>
            <a:r>
              <a:rPr lang="es-ES" sz="2000"/>
              <a:t>El </a:t>
            </a:r>
            <a:r>
              <a:rPr lang="es-ES" sz="2000" b="1"/>
              <a:t>Sharding</a:t>
            </a:r>
            <a:r>
              <a:rPr lang="es-ES" sz="2000"/>
              <a:t> se basa en particionar los datos de forma que la información que es frecuentemente accedida a la vez se encuentre en el mismo nodo. 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368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157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19BE20-A7C5-42E2-99E8-24C5D22B2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l="1710" r="2394" b="8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47301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A2F94D-D876-4953-9AD9-B7C5ED15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 sz="4400">
                <a:solidFill>
                  <a:srgbClr val="000000"/>
                </a:solidFill>
              </a:rPr>
              <a:t>Almacenamiento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sala, casa de apuestas, escena, mesa de billar&#10;&#10;Descripción generada automáticamente">
            <a:extLst>
              <a:ext uri="{FF2B5EF4-FFF2-40B4-BE49-F238E27FC236}">
                <a16:creationId xmlns:a16="http://schemas.microsoft.com/office/drawing/2014/main" id="{17A44C7A-AFC5-4455-ACBE-AB817E69A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275"/>
          <a:stretch/>
        </p:blipFill>
        <p:spPr>
          <a:xfrm>
            <a:off x="429349" y="2773246"/>
            <a:ext cx="3661831" cy="133170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D9C92-6086-4D50-9CDA-CC04DF76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MX" sz="2000">
                <a:solidFill>
                  <a:srgbClr val="000000"/>
                </a:solidFill>
              </a:rPr>
              <a:t>Almacenamiento	basado en filas.</a:t>
            </a:r>
          </a:p>
          <a:p>
            <a:r>
              <a:rPr lang="es-MX" sz="2000">
                <a:solidFill>
                  <a:srgbClr val="000000"/>
                </a:solidFill>
              </a:rPr>
              <a:t>Almacenamiento basado en columnas.</a:t>
            </a:r>
          </a:p>
          <a:p>
            <a:r>
              <a:rPr lang="en-US" sz="2000">
                <a:solidFill>
                  <a:srgbClr val="000000"/>
                </a:solidFill>
              </a:rPr>
              <a:t>Arboles LSM (Log Structured Merge)</a:t>
            </a:r>
            <a:endParaRPr lang="es-MX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96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8147F-BE64-43AC-8FA1-5A750FDC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MX" sz="4400"/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056C3-7989-4A08-B753-107620B2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s-MX" sz="2400" b="1"/>
              <a:t>Companion SQL database: </a:t>
            </a:r>
            <a:r>
              <a:rPr lang="es-ES" sz="2400"/>
              <a:t>Consiste en tener una base de datos auxiliar.</a:t>
            </a:r>
          </a:p>
          <a:p>
            <a:r>
              <a:rPr lang="es-MX" sz="2400" b="1"/>
              <a:t>Búsqueda local dispersa: </a:t>
            </a:r>
            <a:r>
              <a:rPr lang="es-ES" sz="2400" b="1"/>
              <a:t> </a:t>
            </a:r>
            <a:r>
              <a:rPr lang="es-ES" sz="2400"/>
              <a:t>Cada servidor ejecute localmente cada consulta y reenvía los datos aun nodo maestro.</a:t>
            </a:r>
          </a:p>
          <a:p>
            <a:r>
              <a:rPr lang="es-MX" sz="2400" b="1"/>
              <a:t>Arboles B+ Distribuidos: </a:t>
            </a:r>
            <a:r>
              <a:rPr lang="es-MX" sz="2400"/>
              <a:t>Se obtienen los valores hash de los atributos que nos interese indexar, </a:t>
            </a:r>
            <a:r>
              <a:rPr lang="es-ES" sz="2400"/>
              <a:t>y construir con ellos el árbol B+.</a:t>
            </a:r>
            <a:endParaRPr lang="es-MX" sz="240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F6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74D1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7881B3-3096-45C9-8BF1-4C1FB47CDB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l="13749" r="13130" b="-5"/>
          <a:stretch/>
        </p:blipFill>
        <p:spPr>
          <a:xfrm>
            <a:off x="9030743" y="2474254"/>
            <a:ext cx="1912560" cy="1909489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8833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526E7E-089F-447B-B2D1-FDD98447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 sz="4400">
                <a:solidFill>
                  <a:srgbClr val="000000"/>
                </a:solidFill>
              </a:rPr>
              <a:t>Introducción</a:t>
            </a:r>
          </a:p>
        </p:txBody>
      </p:sp>
      <p:sp>
        <p:nvSpPr>
          <p:cNvPr id="7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Resultado de imagen para tech companies">
            <a:extLst>
              <a:ext uri="{FF2B5EF4-FFF2-40B4-BE49-F238E27FC236}">
                <a16:creationId xmlns:a16="http://schemas.microsoft.com/office/drawing/2014/main" id="{BF45EA0F-F922-48D6-86DE-CB45DD99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807434"/>
            <a:ext cx="3661831" cy="126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61D03-0924-4C71-8559-4C264FDA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algn="just"/>
            <a:r>
              <a:rPr lang="es-ES" sz="1700" dirty="0">
                <a:solidFill>
                  <a:srgbClr val="000000"/>
                </a:solidFill>
              </a:rPr>
              <a:t>Lo anterior ha provocado ciertos problema en los gestores de Bases de Datos tradicionales como: </a:t>
            </a:r>
            <a:r>
              <a:rPr lang="es-MX" sz="1700" dirty="0">
                <a:solidFill>
                  <a:srgbClr val="000000"/>
                </a:solidFill>
              </a:rPr>
              <a:t>lentitud de accesos, problemas de bloqueos, dificultad para mantener bases de datos distribuidas geográficamente, necesidades avanzadas de particionado, etc.</a:t>
            </a:r>
          </a:p>
          <a:p>
            <a:pPr algn="just"/>
            <a:r>
              <a:rPr lang="es-ES" sz="1700" dirty="0">
                <a:solidFill>
                  <a:srgbClr val="000000"/>
                </a:solidFill>
              </a:rPr>
              <a:t>“Las grandes empresas en internet, como Google, Facebook, Amazon, Microsoft, etc., han sido las primeras en toparse con estas limitaciones, y han sido también las primeras en comenzar a desarrollar y liberar al mundo las primeras soluciones en forma de bases de datos que surgen como alternativas a los sistemas tradicionales de almacenamiento.”</a:t>
            </a:r>
            <a:endParaRPr lang="es-MX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2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0CBC9A-A216-45D2-87CB-68903979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>
                <a:solidFill>
                  <a:srgbClr val="FFFFFF"/>
                </a:solidFill>
              </a:rPr>
              <a:t>Big Data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5533C1-29A3-4643-A3E6-EEE5DDD1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endParaRPr lang="es-MX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0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4E0973-798E-48F1-BBE0-556667EC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" sz="3700">
                <a:solidFill>
                  <a:srgbClr val="FFFFFF"/>
                </a:solidFill>
              </a:rPr>
              <a:t>Sistemas Tradicionales de Almacenamiento de Información</a:t>
            </a:r>
            <a:endParaRPr lang="es-MX" sz="37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0ECFD-8504-49AE-A40B-890A40F7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ES" sz="2400">
                <a:solidFill>
                  <a:srgbClr val="000000"/>
                </a:solidFill>
              </a:rPr>
              <a:t>Los sistemas de almacenamiento fueron naciendo conforme a las necesidades de la industria, de esta manera se pueden encontrar las bases de datos jerárquicas y las bases de datos en red.</a:t>
            </a:r>
          </a:p>
          <a:p>
            <a:r>
              <a:rPr lang="es-ES" sz="2400">
                <a:solidFill>
                  <a:srgbClr val="000000"/>
                </a:solidFill>
              </a:rPr>
              <a:t>Bases de datos Jerárquicas: Estructuran información en forma de árbol.</a:t>
            </a:r>
          </a:p>
          <a:p>
            <a:r>
              <a:rPr lang="es-ES" sz="2400">
                <a:solidFill>
                  <a:srgbClr val="000000"/>
                </a:solidFill>
              </a:rPr>
              <a:t>Bases de datos en red: Son un modelo mas amplio que el jerárquico formado por un conjunto de datos interconectados por conexiones de red.</a:t>
            </a:r>
          </a:p>
        </p:txBody>
      </p:sp>
    </p:spTree>
    <p:extLst>
      <p:ext uri="{BB962C8B-B14F-4D97-AF65-F5344CB8AC3E}">
        <p14:creationId xmlns:p14="http://schemas.microsoft.com/office/powerpoint/2010/main" val="406484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6CD20F-9177-4150-B56B-D5EDBECC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ES" sz="4000">
                <a:solidFill>
                  <a:srgbClr val="FFFFFF"/>
                </a:solidFill>
              </a:rPr>
              <a:t>Bases de datos relacionales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EB8EC-87F2-41CD-A30C-95C1EF46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rgbClr val="000000"/>
                </a:solidFill>
              </a:rPr>
              <a:t>Fue un modelo creado en los inicios de los años 70 y aun hoy en día es uno de los principales modelos para almacenar y estructurar información.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Las bases de datos relacionales como su nombre indica están basadas en relaciones, una relación puede ser definida como la interconexión de los datos, los cuales son almacenados en tablas.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La información contenida en estas bases así como las relaciones de dependencia intentan describir al mundo real.</a:t>
            </a:r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6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41A8424-D466-46B9-A576-38DF2EDB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s-MX" sz="4000">
                <a:solidFill>
                  <a:srgbClr val="3F3F3F"/>
                </a:solidFill>
              </a:rPr>
              <a:t>Características del modelo de datos relacional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29BFC-93D0-4CFB-ADB9-25E3FD5E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872046"/>
            <a:ext cx="9833548" cy="2945574"/>
          </a:xfrm>
        </p:spPr>
        <p:txBody>
          <a:bodyPr anchor="ctr">
            <a:normAutofit/>
          </a:bodyPr>
          <a:lstStyle/>
          <a:p>
            <a:r>
              <a:rPr lang="es-ES" sz="2400">
                <a:solidFill>
                  <a:srgbClr val="FFFFFF"/>
                </a:solidFill>
              </a:rPr>
              <a:t>Los componentes de una base de datos relacional son los siguientes:</a:t>
            </a:r>
          </a:p>
          <a:p>
            <a:pPr lvl="1"/>
            <a:r>
              <a:rPr lang="es-ES" sz="2400">
                <a:solidFill>
                  <a:srgbClr val="FFFFFF"/>
                </a:solidFill>
              </a:rPr>
              <a:t>Tablas</a:t>
            </a:r>
          </a:p>
          <a:p>
            <a:pPr lvl="1"/>
            <a:r>
              <a:rPr lang="es-ES" sz="2400">
                <a:solidFill>
                  <a:srgbClr val="FFFFFF"/>
                </a:solidFill>
              </a:rPr>
              <a:t>Columnas</a:t>
            </a:r>
          </a:p>
          <a:p>
            <a:pPr lvl="1"/>
            <a:r>
              <a:rPr lang="es-ES" sz="2400">
                <a:solidFill>
                  <a:srgbClr val="FFFFFF"/>
                </a:solidFill>
              </a:rPr>
              <a:t>Registros</a:t>
            </a:r>
          </a:p>
          <a:p>
            <a:pPr lvl="1"/>
            <a:r>
              <a:rPr lang="es-ES" sz="2400">
                <a:solidFill>
                  <a:srgbClr val="FFFFFF"/>
                </a:solidFill>
              </a:rPr>
              <a:t>Relaciones</a:t>
            </a:r>
          </a:p>
          <a:p>
            <a:pPr lvl="1"/>
            <a:r>
              <a:rPr lang="es-ES" sz="2400">
                <a:solidFill>
                  <a:srgbClr val="FFFFFF"/>
                </a:solidFill>
              </a:rPr>
              <a:t>Clave primaria</a:t>
            </a:r>
          </a:p>
          <a:p>
            <a:pPr lvl="1"/>
            <a:r>
              <a:rPr lang="es-ES" sz="2400">
                <a:solidFill>
                  <a:srgbClr val="FFFFFF"/>
                </a:solidFill>
              </a:rPr>
              <a:t>Clave foránea</a:t>
            </a:r>
          </a:p>
          <a:p>
            <a:endParaRPr lang="es-MX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10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F0B71E-FBAB-4E64-B9F4-F97C6019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ES" sz="4000">
                <a:solidFill>
                  <a:srgbClr val="FFFFFF"/>
                </a:solidFill>
              </a:rPr>
              <a:t>BD relacionales y Big Data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CBF4A-D7F8-4BD0-AEA4-A158ADD8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rgbClr val="000000"/>
                </a:solidFill>
              </a:rPr>
              <a:t>Las bases de datos relacionales presentan una serie de problemas al usarse en conjunto con Big Data,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Son poco flexibles para modificar la estructura de la base de datos una vez ya definida,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La migración de datos suele ser un problema</a:t>
            </a: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Las bases de datos no ofrecen tanto nivel de escalabilidad y flexibilidad que se requieren para este tipo de datos.</a:t>
            </a:r>
          </a:p>
          <a:p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C40050-B9F8-473D-92C5-6CAC3142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ES" sz="4000">
                <a:solidFill>
                  <a:srgbClr val="FFFFFF"/>
                </a:solidFill>
              </a:rPr>
              <a:t>Bases de Datos NoSQL</a:t>
            </a:r>
            <a:endParaRPr lang="es-MX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52AA9B-5818-49E9-B27F-62F2AF0E5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rgbClr val="000000"/>
                </a:solidFill>
              </a:rPr>
              <a:t>Las bases de datos NoSQL nacieron con la necesidad de solucionar los problemas de escalabilidad, rendimiento, mantenimiento, etc.</a:t>
            </a:r>
          </a:p>
          <a:p>
            <a:pPr algn="just"/>
            <a:r>
              <a:rPr lang="es-MX" sz="2000" dirty="0">
                <a:solidFill>
                  <a:srgbClr val="000000"/>
                </a:solidFill>
              </a:rPr>
              <a:t>Debido a que las bases de datos NoSQL deben de cumplir con una gran cantidad de requisitos y funcionalidades, no es posible conocer la situación actual de las bases de datos no relacionales.</a:t>
            </a:r>
          </a:p>
        </p:txBody>
      </p:sp>
    </p:spTree>
    <p:extLst>
      <p:ext uri="{BB962C8B-B14F-4D97-AF65-F5344CB8AC3E}">
        <p14:creationId xmlns:p14="http://schemas.microsoft.com/office/powerpoint/2010/main" val="453842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1FA9479CCE9C4896B29340FA6079A7" ma:contentTypeVersion="7" ma:contentTypeDescription="Create a new document." ma:contentTypeScope="" ma:versionID="41cd193e6fdb44c28925bbdeaa84c46e">
  <xsd:schema xmlns:xsd="http://www.w3.org/2001/XMLSchema" xmlns:xs="http://www.w3.org/2001/XMLSchema" xmlns:p="http://schemas.microsoft.com/office/2006/metadata/properties" xmlns:ns3="27c802b2-76e3-4916-89cb-7ca22b264128" xmlns:ns4="5a0d3742-2798-496c-b1fd-b2c9ae094fcb" targetNamespace="http://schemas.microsoft.com/office/2006/metadata/properties" ma:root="true" ma:fieldsID="69caefd95ea520648662f3d13fb3e861" ns3:_="" ns4:_="">
    <xsd:import namespace="27c802b2-76e3-4916-89cb-7ca22b264128"/>
    <xsd:import namespace="5a0d3742-2798-496c-b1fd-b2c9ae094f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802b2-76e3-4916-89cb-7ca22b2641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d3742-2798-496c-b1fd-b2c9ae094f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B4B6EE-3B1D-4ECC-B1B1-99100CDCC49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5a0d3742-2798-496c-b1fd-b2c9ae094fcb"/>
    <ds:schemaRef ds:uri="27c802b2-76e3-4916-89cb-7ca22b26412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9BA6274-25ED-4E8E-88A1-EDD94BBB8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c802b2-76e3-4916-89cb-7ca22b264128"/>
    <ds:schemaRef ds:uri="5a0d3742-2798-496c-b1fd-b2c9ae094f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A69FD0-53F5-4136-8BA0-E9E2B14D21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1342</Words>
  <Application>Microsoft Office PowerPoint</Application>
  <PresentationFormat>Panorámica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BASES DE DATOS NOSQL: ARQUITECTURA Y EJEMPLOS DE APLICACIÓN</vt:lpstr>
      <vt:lpstr>Introducción</vt:lpstr>
      <vt:lpstr>Introducción</vt:lpstr>
      <vt:lpstr>Big Data </vt:lpstr>
      <vt:lpstr>Sistemas Tradicionales de Almacenamiento de Información</vt:lpstr>
      <vt:lpstr>Bases de datos relacionales</vt:lpstr>
      <vt:lpstr>Características del modelo de datos relacional</vt:lpstr>
      <vt:lpstr>BD relacionales y Big Data</vt:lpstr>
      <vt:lpstr>Bases de Datos NoSQL</vt:lpstr>
      <vt:lpstr>Bases de Datos Clave – Valor</vt:lpstr>
      <vt:lpstr>Bases de Datos Documentales</vt:lpstr>
      <vt:lpstr>Bases de Datos Orientadas a Grafos</vt:lpstr>
      <vt:lpstr>Bases de Datos Orientadas a Objetos</vt:lpstr>
      <vt:lpstr>Bases de Datos Orientadas a Columnas</vt:lpstr>
      <vt:lpstr>Bases de Datos Multivalor</vt:lpstr>
      <vt:lpstr>Movimiento NoSQL</vt:lpstr>
      <vt:lpstr>Motivos</vt:lpstr>
      <vt:lpstr>Problemáticas </vt:lpstr>
      <vt:lpstr>Bases de Datos NoSQL</vt:lpstr>
      <vt:lpstr>CAP</vt:lpstr>
      <vt:lpstr>ACID vs BASE</vt:lpstr>
      <vt:lpstr>BASE</vt:lpstr>
      <vt:lpstr>Particionado</vt:lpstr>
      <vt:lpstr>Almacenamiento</vt:lpstr>
      <vt:lpstr>Consultas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NOSQL: ARQUITECTURA Y EJEMPLOS DE APLICACIÓN</dc:title>
  <dc:creator>Perla Arroyos</dc:creator>
  <cp:lastModifiedBy>PERLA MARIA ARROYOS RAMIREZ</cp:lastModifiedBy>
  <cp:revision>1</cp:revision>
  <dcterms:created xsi:type="dcterms:W3CDTF">2019-10-30T02:36:45Z</dcterms:created>
  <dcterms:modified xsi:type="dcterms:W3CDTF">2019-10-30T03:14:05Z</dcterms:modified>
</cp:coreProperties>
</file>