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1" r:id="rId3"/>
    <p:sldId id="269" r:id="rId4"/>
    <p:sldId id="278" r:id="rId5"/>
    <p:sldId id="283" r:id="rId6"/>
    <p:sldId id="284" r:id="rId7"/>
    <p:sldId id="270" r:id="rId8"/>
    <p:sldId id="275" r:id="rId9"/>
    <p:sldId id="280" r:id="rId10"/>
    <p:sldId id="277" r:id="rId11"/>
    <p:sldId id="281" r:id="rId12"/>
    <p:sldId id="272" r:id="rId13"/>
    <p:sldId id="276" r:id="rId14"/>
    <p:sldId id="267" r:id="rId15"/>
    <p:sldId id="285" r:id="rId16"/>
    <p:sldId id="266" r:id="rId17"/>
    <p:sldId id="279" r:id="rId18"/>
    <p:sldId id="268" r:id="rId19"/>
    <p:sldId id="282" r:id="rId20"/>
  </p:sldIdLst>
  <p:sldSz cx="9144000" cy="6858000" type="screen4x3"/>
  <p:notesSz cx="6469063" cy="9423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tmateriet.se/sv/Kartor-och-geografisk-information/Geodataprodukter/Geodatatjanster-/Svar-pa-vanliga-fragor/Visningstjanster/#faq:Vilken-WMS-server-anvan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uli.se/images/stories/seminarier/presentationer/2014/osgs2014_gustafson.pdf" TargetMode="External"/><Relationship Id="rId4" Type="http://schemas.openxmlformats.org/officeDocument/2006/relationships/hyperlink" Target="http://kso2.lantmateriet.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tmateriet.se/sv/Kartor-och-geografisk-information/Geodatatjanster/Tekniskt-ramverk-och-standard---Direktatkomsttjanster/" TargetMode="External"/><Relationship Id="rId2" Type="http://schemas.openxmlformats.org/officeDocument/2006/relationships/hyperlink" Target="http://www.geodata.se/upload/dokument/geodatasamverkan/tekniskt_ramverk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GIS – inriktning  </a:t>
            </a:r>
            <a:r>
              <a:rPr lang="sv-SE" dirty="0" err="1" smtClean="0"/>
              <a:t>systemförvaltning</a:t>
            </a:r>
            <a:r>
              <a:rPr lang="sv-SE" dirty="0" smtClean="0"/>
              <a:t> och teknik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mtClean="0"/>
              <a:t>GIS </a:t>
            </a:r>
            <a:r>
              <a:rPr lang="sv-SE" dirty="0" smtClean="0"/>
              <a:t>och </a:t>
            </a:r>
            <a:r>
              <a:rPr lang="sv-SE" dirty="0" err="1" smtClean="0"/>
              <a:t>geodata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686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Standardisera på öppen källkod/produkt (Upphandla support)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Fördelar</a:t>
            </a:r>
          </a:p>
          <a:p>
            <a:pPr lvl="1"/>
            <a:r>
              <a:rPr lang="sv-SE" dirty="0" smtClean="0"/>
              <a:t>Öppna standarder i högsta utsträckning</a:t>
            </a:r>
          </a:p>
          <a:p>
            <a:pPr lvl="1"/>
            <a:r>
              <a:rPr lang="sv-SE" dirty="0" smtClean="0"/>
              <a:t>Långsiktigheten </a:t>
            </a:r>
            <a:r>
              <a:rPr lang="sv-SE" dirty="0"/>
              <a:t>ej begränsad av avtalsperioder.</a:t>
            </a:r>
          </a:p>
          <a:p>
            <a:pPr lvl="1"/>
            <a:r>
              <a:rPr lang="sv-SE" dirty="0"/>
              <a:t>Större flexibilitet</a:t>
            </a:r>
          </a:p>
          <a:p>
            <a:pPr lvl="1"/>
            <a:r>
              <a:rPr lang="sv-SE" dirty="0"/>
              <a:t>Bästa produkt för varje tillämpning</a:t>
            </a:r>
          </a:p>
          <a:p>
            <a:pPr lvl="1"/>
            <a:r>
              <a:rPr lang="sv-SE" dirty="0"/>
              <a:t>Förändra i steg</a:t>
            </a:r>
          </a:p>
          <a:p>
            <a:pPr lvl="1"/>
            <a:r>
              <a:rPr lang="sv-SE" dirty="0"/>
              <a:t>Uppgradera </a:t>
            </a:r>
            <a:r>
              <a:rPr lang="sv-SE" dirty="0" smtClean="0"/>
              <a:t>eller byta valfri </a:t>
            </a:r>
            <a:r>
              <a:rPr lang="sv-SE" dirty="0"/>
              <a:t>del vid </a:t>
            </a:r>
            <a:r>
              <a:rPr lang="sv-SE" dirty="0" smtClean="0"/>
              <a:t>behov</a:t>
            </a:r>
          </a:p>
          <a:p>
            <a:pPr lvl="1"/>
            <a:r>
              <a:rPr lang="sv-SE" dirty="0" smtClean="0"/>
              <a:t>Mycket </a:t>
            </a:r>
            <a:r>
              <a:rPr lang="sv-SE" dirty="0"/>
              <a:t>välbeprövade och stabila </a:t>
            </a:r>
            <a:endParaRPr lang="sv-SE" dirty="0" smtClean="0"/>
          </a:p>
          <a:p>
            <a:pPr lvl="2"/>
            <a:r>
              <a:rPr lang="sv-SE" dirty="0" smtClean="0"/>
              <a:t>Slutanvändare som Lantmäteriet </a:t>
            </a:r>
            <a:r>
              <a:rPr lang="sv-SE" dirty="0"/>
              <a:t>använder </a:t>
            </a:r>
            <a:r>
              <a:rPr lang="sv-SE" dirty="0" smtClean="0"/>
              <a:t>dem</a:t>
            </a:r>
          </a:p>
          <a:p>
            <a:pPr lvl="2"/>
            <a:r>
              <a:rPr lang="sv-SE" dirty="0" smtClean="0"/>
              <a:t>Alla leverantörer använder öppen källkod mer eller mindre</a:t>
            </a:r>
          </a:p>
          <a:p>
            <a:pPr lvl="1"/>
            <a:r>
              <a:rPr lang="sv-SE" dirty="0" smtClean="0"/>
              <a:t>Öppen </a:t>
            </a:r>
            <a:r>
              <a:rPr lang="sv-SE" dirty="0"/>
              <a:t>källkod är referensimplementationer för </a:t>
            </a:r>
            <a:r>
              <a:rPr lang="sv-SE" dirty="0" smtClean="0"/>
              <a:t>OGC-tjänster</a:t>
            </a:r>
          </a:p>
          <a:p>
            <a:pPr lvl="1"/>
            <a:r>
              <a:rPr lang="sv-SE" dirty="0" smtClean="0"/>
              <a:t>Behöver </a:t>
            </a:r>
            <a:r>
              <a:rPr lang="sv-SE" dirty="0"/>
              <a:t>inte upphandlas</a:t>
            </a:r>
          </a:p>
          <a:p>
            <a:r>
              <a:rPr lang="sv-SE" dirty="0"/>
              <a:t>Nackdelar</a:t>
            </a:r>
          </a:p>
          <a:p>
            <a:pPr lvl="1"/>
            <a:r>
              <a:rPr lang="sv-SE" dirty="0" smtClean="0"/>
              <a:t>Kan eventuellt vara otydligare ansvar är en proprietär produkt?</a:t>
            </a:r>
            <a:endParaRPr lang="sv-SE" dirty="0"/>
          </a:p>
          <a:p>
            <a:pPr lvl="1"/>
            <a:endParaRPr lang="sv-SE" dirty="0" smtClean="0"/>
          </a:p>
          <a:p>
            <a:pPr lvl="2"/>
            <a:endParaRPr lang="sv-SE" dirty="0"/>
          </a:p>
          <a:p>
            <a:pPr lvl="2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52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Kommunsamverkan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Fördelar</a:t>
            </a:r>
          </a:p>
          <a:p>
            <a:pPr lvl="1"/>
            <a:r>
              <a:rPr lang="sv-SE" dirty="0" smtClean="0"/>
              <a:t>Större </a:t>
            </a:r>
            <a:r>
              <a:rPr lang="sv-SE" dirty="0"/>
              <a:t>flexibilitet</a:t>
            </a:r>
          </a:p>
          <a:p>
            <a:pPr lvl="1"/>
            <a:r>
              <a:rPr lang="sv-SE" dirty="0" smtClean="0"/>
              <a:t>Lättare att vid behov samarbeta </a:t>
            </a:r>
          </a:p>
          <a:p>
            <a:pPr lvl="2"/>
            <a:r>
              <a:rPr lang="sv-SE" dirty="0" smtClean="0"/>
              <a:t>Allt från behov och idéer </a:t>
            </a:r>
            <a:r>
              <a:rPr lang="sv-SE" dirty="0"/>
              <a:t>till </a:t>
            </a:r>
            <a:r>
              <a:rPr lang="sv-SE" dirty="0" smtClean="0"/>
              <a:t>utveckling och drift</a:t>
            </a:r>
          </a:p>
          <a:p>
            <a:pPr lvl="1"/>
            <a:r>
              <a:rPr lang="sv-SE" dirty="0" smtClean="0"/>
              <a:t>Mindre </a:t>
            </a:r>
            <a:r>
              <a:rPr lang="sv-SE" dirty="0"/>
              <a:t>sårbarhet/personberoende</a:t>
            </a:r>
          </a:p>
          <a:p>
            <a:pPr lvl="1"/>
            <a:r>
              <a:rPr lang="sv-SE" dirty="0" smtClean="0"/>
              <a:t>Ökad återanvändning av idéer och funktioner</a:t>
            </a:r>
          </a:p>
          <a:p>
            <a:pPr lvl="1"/>
            <a:r>
              <a:rPr lang="sv-SE" dirty="0" smtClean="0"/>
              <a:t>Finns </a:t>
            </a:r>
            <a:r>
              <a:rPr lang="sv-SE" dirty="0"/>
              <a:t>flera: Mälardalen, Skåne </a:t>
            </a:r>
            <a:r>
              <a:rPr lang="sv-SE" dirty="0" err="1"/>
              <a:t>sMap</a:t>
            </a:r>
            <a:r>
              <a:rPr lang="sv-SE" dirty="0"/>
              <a:t>, mm</a:t>
            </a:r>
          </a:p>
          <a:p>
            <a:r>
              <a:rPr lang="sv-SE" dirty="0" smtClean="0"/>
              <a:t>Nackdelar</a:t>
            </a:r>
          </a:p>
          <a:p>
            <a:pPr lvl="1"/>
            <a:r>
              <a:rPr lang="sv-SE" dirty="0" smtClean="0"/>
              <a:t>Tungrott?</a:t>
            </a:r>
          </a:p>
          <a:p>
            <a:pPr lvl="2"/>
            <a:endParaRPr lang="sv-SE" dirty="0"/>
          </a:p>
          <a:p>
            <a:pPr lvl="2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5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Standardisera på leverantör (Upphandla en leverantör)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sv-SE" dirty="0" smtClean="0"/>
              <a:t>Fördel/nackdel beroende på marknadskategori</a:t>
            </a:r>
          </a:p>
          <a:p>
            <a:pPr lvl="1"/>
            <a:r>
              <a:rPr lang="sv-SE" dirty="0"/>
              <a:t>Monopol: En enda leverantör: mindre incitament uppfylla kundens behov</a:t>
            </a:r>
          </a:p>
          <a:p>
            <a:pPr lvl="1"/>
            <a:r>
              <a:rPr lang="sv-SE" dirty="0" smtClean="0"/>
              <a:t>Bristfällig </a:t>
            </a:r>
            <a:r>
              <a:rPr lang="sv-SE" dirty="0"/>
              <a:t>marknad: få leverantörer och inte </a:t>
            </a:r>
            <a:r>
              <a:rPr lang="sv-SE" dirty="0" smtClean="0"/>
              <a:t>kompletta med många </a:t>
            </a:r>
            <a:r>
              <a:rPr lang="sv-SE" dirty="0"/>
              <a:t>svagheter på olika </a:t>
            </a:r>
            <a:r>
              <a:rPr lang="sv-SE" dirty="0" smtClean="0"/>
              <a:t>håll:</a:t>
            </a:r>
          </a:p>
          <a:p>
            <a:pPr lvl="2"/>
            <a:r>
              <a:rPr lang="sv-SE" dirty="0" smtClean="0"/>
              <a:t>Svårt </a:t>
            </a:r>
            <a:r>
              <a:rPr lang="sv-SE" dirty="0"/>
              <a:t>få bästa produkt för varje avgränsad </a:t>
            </a:r>
            <a:r>
              <a:rPr lang="sv-SE" dirty="0" smtClean="0"/>
              <a:t>funktion/tillämpning</a:t>
            </a:r>
          </a:p>
          <a:p>
            <a:pPr lvl="1"/>
            <a:r>
              <a:rPr lang="sv-SE" dirty="0" smtClean="0"/>
              <a:t>Fungerande </a:t>
            </a:r>
            <a:r>
              <a:rPr lang="sv-SE" dirty="0"/>
              <a:t>marknad: många likvärdiga kompletta </a:t>
            </a:r>
            <a:r>
              <a:rPr lang="sv-SE" dirty="0" smtClean="0"/>
              <a:t>leverantörer:</a:t>
            </a:r>
          </a:p>
          <a:p>
            <a:pPr lvl="2"/>
            <a:r>
              <a:rPr lang="sv-SE" dirty="0" smtClean="0"/>
              <a:t>Enhetlighet </a:t>
            </a:r>
            <a:r>
              <a:rPr lang="sv-SE" dirty="0"/>
              <a:t>endast inom </a:t>
            </a:r>
            <a:r>
              <a:rPr lang="sv-SE" dirty="0" smtClean="0"/>
              <a:t>avtalsperiod - Långsiktigheten </a:t>
            </a:r>
            <a:r>
              <a:rPr lang="sv-SE" dirty="0"/>
              <a:t>begränsad till </a:t>
            </a:r>
            <a:r>
              <a:rPr lang="sv-SE" dirty="0" smtClean="0"/>
              <a:t>avtalsperioden:</a:t>
            </a:r>
          </a:p>
          <a:p>
            <a:pPr lvl="3"/>
            <a:r>
              <a:rPr lang="sv-SE" dirty="0" smtClean="0"/>
              <a:t>Förändra </a:t>
            </a:r>
            <a:r>
              <a:rPr lang="sv-SE" dirty="0"/>
              <a:t>allt i ”Big bang”: </a:t>
            </a:r>
            <a:endParaRPr lang="sv-SE" dirty="0" smtClean="0"/>
          </a:p>
          <a:p>
            <a:pPr lvl="3"/>
            <a:r>
              <a:rPr lang="sv-SE" dirty="0" smtClean="0"/>
              <a:t>Hela </a:t>
            </a:r>
            <a:r>
              <a:rPr lang="sv-SE" dirty="0"/>
              <a:t>plattformen måste bytas varje gång avtalet löper </a:t>
            </a:r>
            <a:r>
              <a:rPr lang="sv-SE" dirty="0" smtClean="0"/>
              <a:t>ut.</a:t>
            </a:r>
          </a:p>
          <a:p>
            <a:pPr lvl="2"/>
            <a:r>
              <a:rPr lang="sv-SE" dirty="0" smtClean="0"/>
              <a:t>Förhoppningsvis </a:t>
            </a:r>
            <a:r>
              <a:rPr lang="sv-SE" dirty="0"/>
              <a:t>större enhetlighet under avtalsperiod – </a:t>
            </a:r>
            <a:r>
              <a:rPr lang="sv-SE" dirty="0" smtClean="0"/>
              <a:t>men inte </a:t>
            </a:r>
            <a:r>
              <a:rPr lang="sv-SE" dirty="0"/>
              <a:t>mellan </a:t>
            </a:r>
            <a:r>
              <a:rPr lang="sv-SE" dirty="0" smtClean="0"/>
              <a:t>avtalsperioder</a:t>
            </a:r>
          </a:p>
          <a:p>
            <a:pPr lvl="3"/>
            <a:r>
              <a:rPr lang="sv-SE" dirty="0" smtClean="0"/>
              <a:t>Risk</a:t>
            </a:r>
            <a:r>
              <a:rPr lang="sv-SE" dirty="0"/>
              <a:t>: Finns inte en produkt som klarar </a:t>
            </a:r>
            <a:r>
              <a:rPr lang="sv-SE" dirty="0" smtClean="0"/>
              <a:t>allt</a:t>
            </a:r>
          </a:p>
          <a:p>
            <a:pPr lvl="3"/>
            <a:r>
              <a:rPr lang="sv-SE" dirty="0" smtClean="0"/>
              <a:t>Risk </a:t>
            </a:r>
            <a:r>
              <a:rPr lang="sv-SE" dirty="0"/>
              <a:t>att det ändå blir flera produkter med olika tekniker trots samma </a:t>
            </a:r>
            <a:r>
              <a:rPr lang="sv-SE" dirty="0" smtClean="0"/>
              <a:t>leverantör</a:t>
            </a:r>
          </a:p>
          <a:p>
            <a:pPr lvl="3"/>
            <a:r>
              <a:rPr lang="sv-SE" dirty="0" smtClean="0"/>
              <a:t>Risk att det blir leverantörsspecifika gränssnitt och protokoll som är svårare att hantera, t.ex. optimera, analysera och driftövervaka för högsta tillgänglighet</a:t>
            </a:r>
            <a:endParaRPr lang="sv-SE" dirty="0"/>
          </a:p>
          <a:p>
            <a:r>
              <a:rPr lang="sv-SE" dirty="0" smtClean="0"/>
              <a:t>Fördelar </a:t>
            </a:r>
          </a:p>
          <a:p>
            <a:pPr lvl="1"/>
            <a:r>
              <a:rPr lang="sv-SE" dirty="0" smtClean="0"/>
              <a:t>En leverantör att ställa till svars?</a:t>
            </a:r>
          </a:p>
          <a:p>
            <a:pPr lvl="2"/>
            <a:r>
              <a:rPr lang="sv-SE" dirty="0" smtClean="0"/>
              <a:t>Vid integrationer blir det ändå flera leverantörer</a:t>
            </a:r>
          </a:p>
          <a:p>
            <a:pPr lvl="2"/>
            <a:r>
              <a:rPr lang="sv-SE" dirty="0" smtClean="0"/>
              <a:t>Ofta flera underleverantörer eller olika avdelningar inom samma leverantör med brister i samarbete</a:t>
            </a:r>
          </a:p>
          <a:p>
            <a:pPr lvl="1"/>
            <a:r>
              <a:rPr lang="sv-SE" dirty="0" smtClean="0"/>
              <a:t>Leverantörens ansvar att ingående delar är kompatibla med varandra.</a:t>
            </a:r>
          </a:p>
          <a:p>
            <a:pPr lvl="1"/>
            <a:r>
              <a:rPr lang="sv-SE" dirty="0" smtClean="0"/>
              <a:t>Enhetligt användargränssnitt i olika delsystem</a:t>
            </a:r>
          </a:p>
          <a:p>
            <a:pPr lvl="2"/>
            <a:r>
              <a:rPr lang="sv-SE" dirty="0" smtClean="0"/>
              <a:t>Ofta blir det ändå inte så (tex </a:t>
            </a:r>
            <a:r>
              <a:rPr lang="sv-SE" dirty="0" err="1" smtClean="0"/>
              <a:t>pga</a:t>
            </a:r>
            <a:r>
              <a:rPr lang="sv-SE" dirty="0" smtClean="0"/>
              <a:t> av uppköpta delsystem, olika produktionslinjer </a:t>
            </a:r>
            <a:r>
              <a:rPr lang="sv-SE" dirty="0" err="1" smtClean="0"/>
              <a:t>etc</a:t>
            </a:r>
            <a:r>
              <a:rPr lang="sv-SE" dirty="0" smtClean="0"/>
              <a:t>)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Nackdelar</a:t>
            </a:r>
          </a:p>
          <a:p>
            <a:pPr lvl="1"/>
            <a:r>
              <a:rPr lang="sv-SE" dirty="0" smtClean="0"/>
              <a:t>Mindre flexibilitet: Kan vara svårare hantera en dynamisk verklighet</a:t>
            </a:r>
          </a:p>
          <a:p>
            <a:pPr lvl="2"/>
            <a:r>
              <a:rPr lang="sv-SE" dirty="0" smtClean="0"/>
              <a:t>Nästan </a:t>
            </a:r>
            <a:r>
              <a:rPr lang="sv-SE" dirty="0"/>
              <a:t>omöjligt </a:t>
            </a:r>
            <a:r>
              <a:rPr lang="sv-SE" dirty="0" err="1"/>
              <a:t>kravställa</a:t>
            </a:r>
            <a:r>
              <a:rPr lang="sv-SE" dirty="0"/>
              <a:t> och specificera allt för en avtalsperiod i förväg</a:t>
            </a:r>
          </a:p>
          <a:p>
            <a:pPr lvl="1"/>
            <a:r>
              <a:rPr lang="sv-SE" dirty="0"/>
              <a:t>Risk med för ”bred” kravbild</a:t>
            </a:r>
          </a:p>
          <a:p>
            <a:pPr lvl="2"/>
            <a:r>
              <a:rPr lang="sv-SE" dirty="0"/>
              <a:t>Ingen eller enstaka leverantör uppfyller kravbild</a:t>
            </a:r>
          </a:p>
          <a:p>
            <a:pPr lvl="2"/>
            <a:r>
              <a:rPr lang="sv-SE" dirty="0"/>
              <a:t>Heltäckande leverans men undermålig i en eller flera delar</a:t>
            </a:r>
          </a:p>
          <a:p>
            <a:pPr lvl="1"/>
            <a:r>
              <a:rPr lang="sv-SE" dirty="0" smtClean="0"/>
              <a:t>Risk </a:t>
            </a:r>
            <a:r>
              <a:rPr lang="sv-SE" dirty="0"/>
              <a:t>inlåsningar till leverantören</a:t>
            </a:r>
          </a:p>
          <a:p>
            <a:pPr lvl="1"/>
            <a:r>
              <a:rPr lang="sv-SE" dirty="0"/>
              <a:t>Risk att små men skickliga leverantörer utestängs helt från marknaden.</a:t>
            </a:r>
          </a:p>
          <a:p>
            <a:pPr lvl="1"/>
            <a:r>
              <a:rPr lang="sv-SE" dirty="0"/>
              <a:t>Risk leverantören påtvingar teknikbyte utan ”verkliga” tekniska </a:t>
            </a:r>
            <a:r>
              <a:rPr lang="sv-SE" dirty="0" smtClean="0"/>
              <a:t>behov</a:t>
            </a:r>
          </a:p>
          <a:p>
            <a:pPr lvl="1"/>
            <a:r>
              <a:rPr lang="sv-SE" dirty="0" smtClean="0"/>
              <a:t>Risk </a:t>
            </a:r>
            <a:r>
              <a:rPr lang="sv-SE" dirty="0"/>
              <a:t>tvingande att uppgradera allt eller inget - ”Big bang”</a:t>
            </a:r>
          </a:p>
          <a:p>
            <a:pPr lvl="2"/>
            <a:r>
              <a:rPr lang="sv-SE" dirty="0"/>
              <a:t>Uppgradering av fel orsak: Fler eller färre uppgraderingar utan verkligt behov blir nödvändigt av enskilda delar </a:t>
            </a:r>
          </a:p>
          <a:p>
            <a:pPr lvl="2"/>
            <a:r>
              <a:rPr lang="sv-SE" dirty="0" smtClean="0"/>
              <a:t>Risk för ”omöjliga</a:t>
            </a:r>
            <a:r>
              <a:rPr lang="sv-SE" dirty="0"/>
              <a:t>” val: Välja del som fungerar: A fungerar i ny version men B fungerar i </a:t>
            </a:r>
            <a:r>
              <a:rPr lang="sv-SE" dirty="0" smtClean="0"/>
              <a:t>gammal</a:t>
            </a:r>
          </a:p>
          <a:p>
            <a:pPr lvl="1"/>
            <a:r>
              <a:rPr lang="sv-SE" dirty="0" smtClean="0"/>
              <a:t>Risk att allt måste bytas ut samtidigt vid avtalsslut (ny upphandling).</a:t>
            </a:r>
          </a:p>
          <a:p>
            <a:pPr lvl="1"/>
            <a:r>
              <a:rPr lang="sv-SE" dirty="0" smtClean="0"/>
              <a:t>Risk för att avståndet till den egentliga leverantören ökar (om vår leverantör inte har allt egenutvecklat).</a:t>
            </a:r>
          </a:p>
        </p:txBody>
      </p:sp>
    </p:spTree>
    <p:extLst>
      <p:ext uri="{BB962C8B-B14F-4D97-AF65-F5344CB8AC3E}">
        <p14:creationId xmlns:p14="http://schemas.microsoft.com/office/powerpoint/2010/main" val="30518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Standardisera rutiner och </a:t>
            </a:r>
            <a:r>
              <a:rPr lang="sv-SE" dirty="0" smtClean="0"/>
              <a:t>teknik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dirty="0" smtClean="0"/>
              <a:t>Ökad </a:t>
            </a:r>
            <a:r>
              <a:rPr lang="sv-SE" dirty="0"/>
              <a:t>enhetlighet </a:t>
            </a:r>
            <a:r>
              <a:rPr lang="sv-SE" dirty="0" smtClean="0"/>
              <a:t>med teknikområdet </a:t>
            </a:r>
            <a:r>
              <a:rPr lang="sv-SE" dirty="0"/>
              <a:t>och </a:t>
            </a:r>
            <a:r>
              <a:rPr lang="sv-SE" dirty="0" smtClean="0"/>
              <a:t>i kommunen</a:t>
            </a:r>
            <a:endParaRPr lang="sv-SE" dirty="0"/>
          </a:p>
          <a:p>
            <a:r>
              <a:rPr lang="sv-SE" dirty="0" smtClean="0"/>
              <a:t>Utmaning: Hur balansera enhetlighet med teknikområdet och enhetlighet inom kommunen när det finns skillnader?</a:t>
            </a:r>
          </a:p>
          <a:p>
            <a:pPr marL="0" indent="0">
              <a:buNone/>
            </a:pPr>
            <a:r>
              <a:rPr lang="sv-SE" dirty="0" smtClean="0"/>
              <a:t>Fördelar:</a:t>
            </a:r>
          </a:p>
          <a:p>
            <a:r>
              <a:rPr lang="sv-SE" dirty="0" smtClean="0"/>
              <a:t>Enhetligare </a:t>
            </a:r>
            <a:r>
              <a:rPr lang="sv-SE" dirty="0"/>
              <a:t>användargränssnitt, både för slutanvändare och stödfunktioner </a:t>
            </a:r>
            <a:endParaRPr lang="sv-SE" dirty="0" smtClean="0"/>
          </a:p>
          <a:p>
            <a:r>
              <a:rPr lang="sv-SE" dirty="0" smtClean="0"/>
              <a:t>Högre gemensam kompetens</a:t>
            </a:r>
          </a:p>
          <a:p>
            <a:r>
              <a:rPr lang="sv-SE" dirty="0" smtClean="0"/>
              <a:t>Mindre personberoende</a:t>
            </a:r>
            <a:endParaRPr lang="sv-SE" dirty="0"/>
          </a:p>
          <a:p>
            <a:r>
              <a:rPr lang="sv-SE" dirty="0"/>
              <a:t>Större </a:t>
            </a:r>
            <a:r>
              <a:rPr lang="sv-SE" dirty="0" smtClean="0"/>
              <a:t>flexibilitet</a:t>
            </a:r>
          </a:p>
          <a:p>
            <a:pPr marL="0" indent="0">
              <a:buNone/>
            </a:pPr>
            <a:r>
              <a:rPr lang="sv-SE" dirty="0"/>
              <a:t>Exempel på områden som kan vara lämpliga för ökad standardisering av rutiner och teknik:</a:t>
            </a:r>
          </a:p>
          <a:p>
            <a:r>
              <a:rPr lang="sv-SE" dirty="0" smtClean="0"/>
              <a:t>Hantering av gemensamma standardprodukter: dokumenthantering</a:t>
            </a:r>
            <a:r>
              <a:rPr lang="sv-SE" smtClean="0"/>
              <a:t>, BI mm</a:t>
            </a:r>
            <a:endParaRPr lang="sv-SE" dirty="0" smtClean="0"/>
          </a:p>
          <a:p>
            <a:r>
              <a:rPr lang="sv-SE" dirty="0" smtClean="0"/>
              <a:t>Support och utbildning</a:t>
            </a:r>
          </a:p>
          <a:p>
            <a:r>
              <a:rPr lang="sv-SE" dirty="0" smtClean="0"/>
              <a:t>e-tjänst</a:t>
            </a:r>
            <a:endParaRPr lang="sv-SE" dirty="0"/>
          </a:p>
          <a:p>
            <a:r>
              <a:rPr lang="sv-SE" dirty="0" smtClean="0"/>
              <a:t>Integrationslösningar, exempelvis: </a:t>
            </a:r>
          </a:p>
          <a:p>
            <a:pPr lvl="1"/>
            <a:r>
              <a:rPr lang="sv-SE" dirty="0" smtClean="0"/>
              <a:t>Standardiserade webbtjänster, standardiserad SQL, standardiserad databasintegration/filflytt, standardisera på klientbibliotek för användargränssnitt</a:t>
            </a:r>
          </a:p>
          <a:p>
            <a:r>
              <a:rPr lang="sv-SE" dirty="0" smtClean="0"/>
              <a:t>Säkerhet och behörighetshantering, exempelvis</a:t>
            </a:r>
            <a:r>
              <a:rPr lang="sv-SE" dirty="0"/>
              <a:t>: </a:t>
            </a:r>
            <a:r>
              <a:rPr lang="sv-SE" dirty="0" smtClean="0"/>
              <a:t>säkerhetsriktlinjer, vilka standarder</a:t>
            </a:r>
          </a:p>
          <a:p>
            <a:r>
              <a:rPr lang="sv-SE" dirty="0" smtClean="0"/>
              <a:t>Tillgänglighet, exempelvis: </a:t>
            </a:r>
          </a:p>
          <a:p>
            <a:pPr lvl="2"/>
            <a:r>
              <a:rPr lang="sv-SE" dirty="0" smtClean="0"/>
              <a:t>Införa servicenivåer (SLA)</a:t>
            </a:r>
          </a:p>
          <a:p>
            <a:pPr lvl="2"/>
            <a:r>
              <a:rPr lang="sv-SE" dirty="0"/>
              <a:t>Kontinuitetsplanering och driftövervakning, exempelvis varningssystem, eskalering, lasttest</a:t>
            </a:r>
          </a:p>
          <a:p>
            <a:pPr lvl="2"/>
            <a:r>
              <a:rPr lang="sv-SE" dirty="0" smtClean="0"/>
              <a:t>Minimera driftstörningar, Prestandaoptimering, exempelvis </a:t>
            </a:r>
            <a:r>
              <a:rPr lang="sv-SE" dirty="0" err="1" smtClean="0"/>
              <a:t>cachning</a:t>
            </a:r>
            <a:r>
              <a:rPr lang="sv-SE" dirty="0" smtClean="0"/>
              <a:t>, skalbar miljö</a:t>
            </a:r>
          </a:p>
          <a:p>
            <a:pPr lvl="2"/>
            <a:r>
              <a:rPr lang="sv-SE" dirty="0" smtClean="0"/>
              <a:t>Versionshantering och driftsättning</a:t>
            </a:r>
          </a:p>
          <a:p>
            <a:pPr lvl="2"/>
            <a:endParaRPr lang="sv-SE" dirty="0" smtClean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2426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ruta 88"/>
          <p:cNvSpPr txBox="1"/>
          <p:nvPr/>
        </p:nvSpPr>
        <p:spPr>
          <a:xfrm>
            <a:off x="1370675" y="5373216"/>
            <a:ext cx="969077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Extern tjänst A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42" name="textruta 41"/>
          <p:cNvSpPr txBox="1"/>
          <p:nvPr/>
        </p:nvSpPr>
        <p:spPr>
          <a:xfrm>
            <a:off x="6373886" y="1556792"/>
            <a:ext cx="208654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Leverantör C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45" name="textruta 44"/>
          <p:cNvSpPr txBox="1"/>
          <p:nvPr/>
        </p:nvSpPr>
        <p:spPr>
          <a:xfrm>
            <a:off x="329590" y="1584955"/>
            <a:ext cx="1938154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Leverantör A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36" name="textruta 35"/>
          <p:cNvSpPr txBox="1"/>
          <p:nvPr/>
        </p:nvSpPr>
        <p:spPr>
          <a:xfrm>
            <a:off x="2339752" y="1591088"/>
            <a:ext cx="3888432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Leverantör B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34" name="Rubrik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>
            <a:normAutofit/>
          </a:bodyPr>
          <a:lstStyle/>
          <a:p>
            <a:r>
              <a:rPr lang="sv-SE" sz="2400" dirty="0" smtClean="0"/>
              <a:t>Exempel flexibilitet</a:t>
            </a:r>
            <a:br>
              <a:rPr lang="sv-SE" sz="2400" dirty="0" smtClean="0"/>
            </a:br>
            <a:r>
              <a:rPr lang="sv-SE" sz="1400" dirty="0" smtClean="0"/>
              <a:t>Öppna standardiserade gränssnitt</a:t>
            </a:r>
            <a:br>
              <a:rPr lang="sv-SE" sz="1400" dirty="0" smtClean="0"/>
            </a:br>
            <a:r>
              <a:rPr lang="sv-SE" sz="1400" dirty="0" smtClean="0"/>
              <a:t>Utbytbara delar</a:t>
            </a:r>
            <a:br>
              <a:rPr lang="sv-SE" sz="1400" dirty="0" smtClean="0"/>
            </a:br>
            <a:endParaRPr lang="sv-SE" sz="1400" dirty="0"/>
          </a:p>
        </p:txBody>
      </p:sp>
      <p:sp>
        <p:nvSpPr>
          <p:cNvPr id="56" name="textruta 55"/>
          <p:cNvSpPr txBox="1"/>
          <p:nvPr/>
        </p:nvSpPr>
        <p:spPr>
          <a:xfrm>
            <a:off x="5004048" y="1985894"/>
            <a:ext cx="936104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Kartutskrifter och rapporter</a:t>
            </a:r>
          </a:p>
        </p:txBody>
      </p:sp>
      <p:sp>
        <p:nvSpPr>
          <p:cNvPr id="57" name="textruta 56"/>
          <p:cNvSpPr txBox="1"/>
          <p:nvPr/>
        </p:nvSpPr>
        <p:spPr>
          <a:xfrm>
            <a:off x="5040414" y="1621865"/>
            <a:ext cx="864096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Geokodning</a:t>
            </a:r>
          </a:p>
          <a:p>
            <a:endParaRPr lang="sv-SE" sz="1000" dirty="0" smtClean="0"/>
          </a:p>
        </p:txBody>
      </p:sp>
      <p:sp>
        <p:nvSpPr>
          <p:cNvPr id="58" name="textruta 57"/>
          <p:cNvSpPr txBox="1"/>
          <p:nvPr/>
        </p:nvSpPr>
        <p:spPr>
          <a:xfrm>
            <a:off x="2477706" y="1900697"/>
            <a:ext cx="864096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Ruttning</a:t>
            </a:r>
          </a:p>
          <a:p>
            <a:endParaRPr lang="sv-SE" sz="1000" dirty="0"/>
          </a:p>
        </p:txBody>
      </p:sp>
      <p:sp>
        <p:nvSpPr>
          <p:cNvPr id="60" name="textruta 59"/>
          <p:cNvSpPr txBox="1"/>
          <p:nvPr/>
        </p:nvSpPr>
        <p:spPr>
          <a:xfrm>
            <a:off x="3661499" y="1660430"/>
            <a:ext cx="1244938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Visning (I)</a:t>
            </a:r>
          </a:p>
          <a:p>
            <a:r>
              <a:rPr lang="sv-SE" sz="1000" b="1" dirty="0" smtClean="0"/>
              <a:t>Identifiera</a:t>
            </a:r>
          </a:p>
          <a:p>
            <a:r>
              <a:rPr lang="sv-SE" sz="1000" b="1" dirty="0" smtClean="0"/>
              <a:t>Nedladdning</a:t>
            </a:r>
            <a:endParaRPr lang="sv-SE" sz="1000" b="1" dirty="0"/>
          </a:p>
          <a:p>
            <a:r>
              <a:rPr lang="sv-SE" sz="1000" b="1" dirty="0" smtClean="0"/>
              <a:t>Direktåtkomst</a:t>
            </a:r>
          </a:p>
          <a:p>
            <a:r>
              <a:rPr lang="sv-SE" sz="1000" b="1" dirty="0" smtClean="0"/>
              <a:t>Metadata</a:t>
            </a:r>
          </a:p>
        </p:txBody>
      </p:sp>
      <p:sp>
        <p:nvSpPr>
          <p:cNvPr id="43" name="textruta 42"/>
          <p:cNvSpPr txBox="1"/>
          <p:nvPr/>
        </p:nvSpPr>
        <p:spPr>
          <a:xfrm>
            <a:off x="367374" y="1891262"/>
            <a:ext cx="874534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3D</a:t>
            </a:r>
          </a:p>
          <a:p>
            <a:endParaRPr lang="sv-SE" sz="1000" b="1" dirty="0" smtClean="0"/>
          </a:p>
        </p:txBody>
      </p:sp>
      <p:sp>
        <p:nvSpPr>
          <p:cNvPr id="49" name="textruta 48"/>
          <p:cNvSpPr txBox="1"/>
          <p:nvPr/>
        </p:nvSpPr>
        <p:spPr>
          <a:xfrm>
            <a:off x="312418" y="1196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Startläge</a:t>
            </a:r>
            <a:endParaRPr lang="sv-SE" sz="1000" b="1" dirty="0"/>
          </a:p>
        </p:txBody>
      </p:sp>
      <p:sp>
        <p:nvSpPr>
          <p:cNvPr id="50" name="textruta 49"/>
          <p:cNvSpPr txBox="1"/>
          <p:nvPr/>
        </p:nvSpPr>
        <p:spPr>
          <a:xfrm>
            <a:off x="323528" y="2894747"/>
            <a:ext cx="5394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Exempel 1: Senare läge med förändring </a:t>
            </a:r>
            <a:r>
              <a:rPr lang="sv-SE" sz="1000" b="1" dirty="0" err="1" smtClean="0"/>
              <a:t>pga</a:t>
            </a:r>
            <a:r>
              <a:rPr lang="sv-SE" sz="1000" b="1" dirty="0" smtClean="0"/>
              <a:t>: ändrade krav och/eller ändrad funktion i olika delar</a:t>
            </a:r>
            <a:endParaRPr lang="sv-SE" sz="1000" b="1" dirty="0"/>
          </a:p>
        </p:txBody>
      </p:sp>
      <p:sp>
        <p:nvSpPr>
          <p:cNvPr id="51" name="textruta 50"/>
          <p:cNvSpPr txBox="1"/>
          <p:nvPr/>
        </p:nvSpPr>
        <p:spPr>
          <a:xfrm>
            <a:off x="6367824" y="3471700"/>
            <a:ext cx="208654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Leverantör C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52" name="textruta 51"/>
          <p:cNvSpPr txBox="1"/>
          <p:nvPr/>
        </p:nvSpPr>
        <p:spPr>
          <a:xfrm>
            <a:off x="323528" y="3499863"/>
            <a:ext cx="1938154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Leverantör A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54" name="textruta 53"/>
          <p:cNvSpPr txBox="1"/>
          <p:nvPr/>
        </p:nvSpPr>
        <p:spPr>
          <a:xfrm>
            <a:off x="2333690" y="3505996"/>
            <a:ext cx="3888432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Leverantör B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55" name="textruta 54"/>
          <p:cNvSpPr txBox="1"/>
          <p:nvPr/>
        </p:nvSpPr>
        <p:spPr>
          <a:xfrm>
            <a:off x="6516245" y="3780953"/>
            <a:ext cx="936104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Kartutskrifter och rapporter</a:t>
            </a:r>
          </a:p>
        </p:txBody>
      </p:sp>
      <p:sp>
        <p:nvSpPr>
          <p:cNvPr id="61" name="textruta 60"/>
          <p:cNvSpPr txBox="1"/>
          <p:nvPr/>
        </p:nvSpPr>
        <p:spPr>
          <a:xfrm>
            <a:off x="5023854" y="3606115"/>
            <a:ext cx="864096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Geokodning</a:t>
            </a:r>
          </a:p>
          <a:p>
            <a:endParaRPr lang="sv-SE" sz="1000" dirty="0" smtClean="0"/>
          </a:p>
        </p:txBody>
      </p:sp>
      <p:sp>
        <p:nvSpPr>
          <p:cNvPr id="62" name="textruta 61"/>
          <p:cNvSpPr txBox="1"/>
          <p:nvPr/>
        </p:nvSpPr>
        <p:spPr>
          <a:xfrm>
            <a:off x="1325578" y="3812575"/>
            <a:ext cx="864096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Ruttning</a:t>
            </a:r>
          </a:p>
          <a:p>
            <a:endParaRPr lang="sv-SE" sz="1000" dirty="0"/>
          </a:p>
        </p:txBody>
      </p:sp>
      <p:sp>
        <p:nvSpPr>
          <p:cNvPr id="63" name="textruta 62"/>
          <p:cNvSpPr txBox="1"/>
          <p:nvPr/>
        </p:nvSpPr>
        <p:spPr>
          <a:xfrm>
            <a:off x="3655437" y="3575338"/>
            <a:ext cx="1244938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Visning (I)</a:t>
            </a:r>
          </a:p>
          <a:p>
            <a:r>
              <a:rPr lang="sv-SE" sz="1000" b="1" dirty="0" smtClean="0"/>
              <a:t>Identifiera</a:t>
            </a:r>
          </a:p>
          <a:p>
            <a:r>
              <a:rPr lang="sv-SE" sz="1000" b="1" dirty="0" smtClean="0"/>
              <a:t>Nedladdning</a:t>
            </a:r>
            <a:endParaRPr lang="sv-SE" sz="1000" b="1" dirty="0"/>
          </a:p>
          <a:p>
            <a:r>
              <a:rPr lang="sv-SE" sz="1000" b="1" dirty="0" smtClean="0"/>
              <a:t>Direktåtkomst</a:t>
            </a:r>
          </a:p>
          <a:p>
            <a:r>
              <a:rPr lang="sv-SE" sz="1000" b="1" dirty="0" smtClean="0"/>
              <a:t>Metadata</a:t>
            </a:r>
          </a:p>
        </p:txBody>
      </p:sp>
      <p:sp>
        <p:nvSpPr>
          <p:cNvPr id="68" name="textruta 67"/>
          <p:cNvSpPr txBox="1"/>
          <p:nvPr/>
        </p:nvSpPr>
        <p:spPr>
          <a:xfrm>
            <a:off x="361312" y="3806170"/>
            <a:ext cx="874534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3D</a:t>
            </a:r>
          </a:p>
          <a:p>
            <a:endParaRPr lang="sv-SE" sz="1000" b="1" dirty="0" smtClean="0"/>
          </a:p>
        </p:txBody>
      </p:sp>
      <p:sp>
        <p:nvSpPr>
          <p:cNvPr id="71" name="textruta 70"/>
          <p:cNvSpPr txBox="1"/>
          <p:nvPr/>
        </p:nvSpPr>
        <p:spPr>
          <a:xfrm>
            <a:off x="323528" y="4766955"/>
            <a:ext cx="5299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Exempel 2: Senare läge med förändring </a:t>
            </a:r>
            <a:r>
              <a:rPr lang="sv-SE" sz="1000" b="1" dirty="0" err="1" smtClean="0"/>
              <a:t>pga</a:t>
            </a:r>
            <a:r>
              <a:rPr lang="sv-SE" sz="1000" b="1" dirty="0" smtClean="0"/>
              <a:t>: ändrade krav och/eller ändrad funktion i olika delar</a:t>
            </a:r>
            <a:endParaRPr lang="sv-SE" sz="1000" b="1" dirty="0"/>
          </a:p>
        </p:txBody>
      </p:sp>
      <p:sp>
        <p:nvSpPr>
          <p:cNvPr id="72" name="textruta 71"/>
          <p:cNvSpPr txBox="1"/>
          <p:nvPr/>
        </p:nvSpPr>
        <p:spPr>
          <a:xfrm>
            <a:off x="6367824" y="5343908"/>
            <a:ext cx="208654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Leverantör C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73" name="textruta 72"/>
          <p:cNvSpPr txBox="1"/>
          <p:nvPr/>
        </p:nvSpPr>
        <p:spPr>
          <a:xfrm>
            <a:off x="323528" y="5372070"/>
            <a:ext cx="969077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Leverantör A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77" name="textruta 76"/>
          <p:cNvSpPr txBox="1"/>
          <p:nvPr/>
        </p:nvSpPr>
        <p:spPr>
          <a:xfrm>
            <a:off x="2333690" y="5378204"/>
            <a:ext cx="3888432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Leverantör B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79" name="textruta 78"/>
          <p:cNvSpPr txBox="1"/>
          <p:nvPr/>
        </p:nvSpPr>
        <p:spPr>
          <a:xfrm>
            <a:off x="6516245" y="5653161"/>
            <a:ext cx="936104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Rapporter med karta</a:t>
            </a:r>
          </a:p>
        </p:txBody>
      </p:sp>
      <p:sp>
        <p:nvSpPr>
          <p:cNvPr id="80" name="textruta 79"/>
          <p:cNvSpPr txBox="1"/>
          <p:nvPr/>
        </p:nvSpPr>
        <p:spPr>
          <a:xfrm>
            <a:off x="5023854" y="5448300"/>
            <a:ext cx="864096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Geokodning</a:t>
            </a:r>
          </a:p>
          <a:p>
            <a:endParaRPr lang="sv-SE" sz="1000" dirty="0" smtClean="0"/>
          </a:p>
        </p:txBody>
      </p:sp>
      <p:sp>
        <p:nvSpPr>
          <p:cNvPr id="84" name="textruta 83"/>
          <p:cNvSpPr txBox="1"/>
          <p:nvPr/>
        </p:nvSpPr>
        <p:spPr>
          <a:xfrm>
            <a:off x="1403648" y="5684783"/>
            <a:ext cx="864096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Ruttning cykel</a:t>
            </a:r>
          </a:p>
          <a:p>
            <a:endParaRPr lang="sv-SE" sz="1000" dirty="0"/>
          </a:p>
        </p:txBody>
      </p:sp>
      <p:sp>
        <p:nvSpPr>
          <p:cNvPr id="85" name="textruta 84"/>
          <p:cNvSpPr txBox="1"/>
          <p:nvPr/>
        </p:nvSpPr>
        <p:spPr>
          <a:xfrm>
            <a:off x="3655437" y="5447546"/>
            <a:ext cx="1244938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Visning (I)</a:t>
            </a:r>
          </a:p>
          <a:p>
            <a:r>
              <a:rPr lang="sv-SE" sz="1000" b="1" dirty="0" smtClean="0"/>
              <a:t>Identifiera</a:t>
            </a:r>
          </a:p>
          <a:p>
            <a:r>
              <a:rPr lang="sv-SE" sz="1000" b="1" dirty="0" smtClean="0"/>
              <a:t>Nedladdning</a:t>
            </a:r>
            <a:endParaRPr lang="sv-SE" sz="1000" b="1" dirty="0"/>
          </a:p>
          <a:p>
            <a:r>
              <a:rPr lang="sv-SE" sz="1000" b="1" dirty="0" smtClean="0"/>
              <a:t>Direktåtkomst</a:t>
            </a:r>
          </a:p>
          <a:p>
            <a:r>
              <a:rPr lang="sv-SE" sz="1000" b="1" dirty="0" smtClean="0"/>
              <a:t>Metadata</a:t>
            </a:r>
          </a:p>
        </p:txBody>
      </p:sp>
      <p:sp>
        <p:nvSpPr>
          <p:cNvPr id="86" name="textruta 85"/>
          <p:cNvSpPr txBox="1"/>
          <p:nvPr/>
        </p:nvSpPr>
        <p:spPr>
          <a:xfrm>
            <a:off x="361312" y="5678378"/>
            <a:ext cx="874534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3D</a:t>
            </a:r>
          </a:p>
          <a:p>
            <a:endParaRPr lang="sv-SE" sz="1000" b="1" dirty="0" smtClean="0"/>
          </a:p>
        </p:txBody>
      </p:sp>
      <p:sp>
        <p:nvSpPr>
          <p:cNvPr id="87" name="textruta 86"/>
          <p:cNvSpPr txBox="1"/>
          <p:nvPr/>
        </p:nvSpPr>
        <p:spPr>
          <a:xfrm>
            <a:off x="5076056" y="5733256"/>
            <a:ext cx="936104" cy="246221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Kartutskrifter</a:t>
            </a:r>
          </a:p>
        </p:txBody>
      </p:sp>
      <p:sp>
        <p:nvSpPr>
          <p:cNvPr id="88" name="textruta 87"/>
          <p:cNvSpPr txBox="1"/>
          <p:nvPr/>
        </p:nvSpPr>
        <p:spPr>
          <a:xfrm>
            <a:off x="2483768" y="5693186"/>
            <a:ext cx="864096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Ruttning bil</a:t>
            </a:r>
          </a:p>
          <a:p>
            <a:endParaRPr lang="sv-SE" sz="1000" dirty="0"/>
          </a:p>
        </p:txBody>
      </p:sp>
      <p:sp>
        <p:nvSpPr>
          <p:cNvPr id="90" name="textruta 89"/>
          <p:cNvSpPr txBox="1"/>
          <p:nvPr/>
        </p:nvSpPr>
        <p:spPr>
          <a:xfrm>
            <a:off x="7512272" y="5730105"/>
            <a:ext cx="936104" cy="246221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BI</a:t>
            </a:r>
          </a:p>
        </p:txBody>
      </p:sp>
      <p:sp>
        <p:nvSpPr>
          <p:cNvPr id="91" name="textruta 90"/>
          <p:cNvSpPr txBox="1"/>
          <p:nvPr/>
        </p:nvSpPr>
        <p:spPr>
          <a:xfrm>
            <a:off x="7524328" y="3830851"/>
            <a:ext cx="936104" cy="246221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BI</a:t>
            </a:r>
          </a:p>
        </p:txBody>
      </p:sp>
      <p:sp>
        <p:nvSpPr>
          <p:cNvPr id="92" name="textruta 91"/>
          <p:cNvSpPr txBox="1"/>
          <p:nvPr/>
        </p:nvSpPr>
        <p:spPr>
          <a:xfrm>
            <a:off x="7452320" y="1916832"/>
            <a:ext cx="936104" cy="246221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BI</a:t>
            </a:r>
          </a:p>
        </p:txBody>
      </p:sp>
    </p:spTree>
    <p:extLst>
      <p:ext uri="{BB962C8B-B14F-4D97-AF65-F5344CB8AC3E}">
        <p14:creationId xmlns:p14="http://schemas.microsoft.com/office/powerpoint/2010/main" val="29677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ruta 52"/>
          <p:cNvSpPr txBox="1"/>
          <p:nvPr/>
        </p:nvSpPr>
        <p:spPr>
          <a:xfrm>
            <a:off x="107500" y="2736790"/>
            <a:ext cx="8926287" cy="2708434"/>
          </a:xfrm>
          <a:prstGeom prst="rect">
            <a:avLst/>
          </a:prstGeom>
          <a:gradFill>
            <a:gsLst>
              <a:gs pos="30000">
                <a:srgbClr val="CAD7EF"/>
              </a:gs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Standardiserade tjänstegränssnitt, kan både vara internt och externt</a:t>
            </a:r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40" name="textruta 39"/>
          <p:cNvSpPr txBox="1"/>
          <p:nvPr/>
        </p:nvSpPr>
        <p:spPr>
          <a:xfrm>
            <a:off x="3131840" y="3434224"/>
            <a:ext cx="3312368" cy="1938992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Tjänster inom </a:t>
            </a:r>
            <a:r>
              <a:rPr lang="sv-SE" sz="1000" b="1" dirty="0" err="1" smtClean="0"/>
              <a:t>Inspire</a:t>
            </a:r>
            <a:r>
              <a:rPr lang="sv-SE" sz="1000" b="1" dirty="0" smtClean="0"/>
              <a:t>/Geodatasamverkan (OGC)</a:t>
            </a:r>
          </a:p>
          <a:p>
            <a:r>
              <a:rPr lang="sv-SE" sz="1000" dirty="0" smtClean="0"/>
              <a:t>Förändringsbehov</a:t>
            </a:r>
            <a:r>
              <a:rPr lang="sv-SE" sz="1000" dirty="0"/>
              <a:t>:</a:t>
            </a:r>
          </a:p>
          <a:p>
            <a:r>
              <a:rPr lang="sv-SE" sz="1000" dirty="0" err="1"/>
              <a:t>Inspire</a:t>
            </a:r>
            <a:r>
              <a:rPr lang="sv-SE" sz="1000" dirty="0"/>
              <a:t>/Geodatasamverkan</a:t>
            </a:r>
          </a:p>
          <a:p>
            <a:r>
              <a:rPr lang="sv-SE" sz="1000" dirty="0"/>
              <a:t>Ny </a:t>
            </a:r>
            <a:r>
              <a:rPr lang="sv-SE" sz="1000" dirty="0" smtClean="0"/>
              <a:t>teknik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38" name="textruta 37"/>
          <p:cNvSpPr txBox="1"/>
          <p:nvPr/>
        </p:nvSpPr>
        <p:spPr>
          <a:xfrm>
            <a:off x="179512" y="3441775"/>
            <a:ext cx="2880320" cy="1938992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Övriga generella tjänster för integration</a:t>
            </a:r>
          </a:p>
          <a:p>
            <a:r>
              <a:rPr lang="sv-SE" sz="1000" dirty="0"/>
              <a:t>Förändringsbehov:</a:t>
            </a:r>
          </a:p>
          <a:p>
            <a:r>
              <a:rPr lang="sv-SE" sz="1000" dirty="0"/>
              <a:t>Ny </a:t>
            </a:r>
            <a:r>
              <a:rPr lang="sv-SE" sz="1000" dirty="0" smtClean="0"/>
              <a:t>teknik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</p:txBody>
      </p:sp>
      <p:sp>
        <p:nvSpPr>
          <p:cNvPr id="44" name="textruta 43"/>
          <p:cNvSpPr txBox="1"/>
          <p:nvPr/>
        </p:nvSpPr>
        <p:spPr>
          <a:xfrm>
            <a:off x="6519588" y="3436551"/>
            <a:ext cx="2444900" cy="1938992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Öppna tjänster (främst för integration)</a:t>
            </a:r>
          </a:p>
          <a:p>
            <a:r>
              <a:rPr lang="sv-SE" sz="1000" dirty="0"/>
              <a:t>Förändringsbehov:</a:t>
            </a:r>
          </a:p>
          <a:p>
            <a:r>
              <a:rPr lang="sv-SE" sz="1000" dirty="0"/>
              <a:t>Verksamhet</a:t>
            </a:r>
          </a:p>
          <a:p>
            <a:r>
              <a:rPr lang="sv-SE" sz="1000" dirty="0" smtClean="0"/>
              <a:t>Ny teknik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65" name="textruta 64"/>
          <p:cNvSpPr txBox="1"/>
          <p:nvPr/>
        </p:nvSpPr>
        <p:spPr>
          <a:xfrm>
            <a:off x="107501" y="1124744"/>
            <a:ext cx="3740227" cy="1323439"/>
          </a:xfrm>
          <a:prstGeom prst="rect">
            <a:avLst/>
          </a:prstGeom>
          <a:gradFill>
            <a:gsLst>
              <a:gs pos="47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Generella klienter</a:t>
            </a:r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81" name="textruta 80"/>
          <p:cNvSpPr txBox="1"/>
          <p:nvPr/>
        </p:nvSpPr>
        <p:spPr>
          <a:xfrm>
            <a:off x="3995936" y="1124744"/>
            <a:ext cx="4896544" cy="1323439"/>
          </a:xfrm>
          <a:prstGeom prst="rect">
            <a:avLst/>
          </a:prstGeom>
          <a:gradFill>
            <a:gsLst>
              <a:gs pos="670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2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Verksamhetspecifika klienter</a:t>
            </a:r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34" name="Rubrik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sz="2400" dirty="0" smtClean="0"/>
              <a:t>Översikt integration</a:t>
            </a:r>
            <a:br>
              <a:rPr lang="sv-SE" sz="2400" dirty="0" smtClean="0"/>
            </a:br>
            <a:r>
              <a:rPr lang="sv-SE" sz="1400" dirty="0" smtClean="0"/>
              <a:t>Långsiktighet genom:</a:t>
            </a:r>
            <a:br>
              <a:rPr lang="sv-SE" sz="1400" dirty="0" smtClean="0"/>
            </a:br>
            <a:r>
              <a:rPr lang="sv-SE" sz="1400" dirty="0" smtClean="0"/>
              <a:t>Öppna standardiserade gränssnitt</a:t>
            </a:r>
            <a:br>
              <a:rPr lang="sv-SE" sz="1400" dirty="0" smtClean="0"/>
            </a:br>
            <a:r>
              <a:rPr lang="sv-SE" sz="1400" dirty="0" smtClean="0"/>
              <a:t>Utbytbara delar</a:t>
            </a:r>
            <a:br>
              <a:rPr lang="sv-SE" sz="1400" dirty="0" smtClean="0"/>
            </a:br>
            <a:endParaRPr lang="sv-SE" sz="1400" dirty="0"/>
          </a:p>
        </p:txBody>
      </p:sp>
      <p:sp>
        <p:nvSpPr>
          <p:cNvPr id="41" name="textruta 40"/>
          <p:cNvSpPr txBox="1"/>
          <p:nvPr/>
        </p:nvSpPr>
        <p:spPr>
          <a:xfrm>
            <a:off x="1115616" y="1401491"/>
            <a:ext cx="1160045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”Webbkartor”</a:t>
            </a:r>
          </a:p>
          <a:p>
            <a:r>
              <a:rPr lang="sv-SE" sz="1000" b="1" dirty="0" smtClean="0"/>
              <a:t>kartan.uppsala.se</a:t>
            </a:r>
          </a:p>
          <a:p>
            <a:r>
              <a:rPr lang="sv-SE" sz="1000" b="1" dirty="0" smtClean="0"/>
              <a:t>kartinfo</a:t>
            </a:r>
          </a:p>
          <a:p>
            <a:endParaRPr lang="sv-SE" sz="1000" b="1" dirty="0"/>
          </a:p>
          <a:p>
            <a:endParaRPr lang="sv-SE" sz="1000" dirty="0"/>
          </a:p>
        </p:txBody>
      </p:sp>
      <p:sp>
        <p:nvSpPr>
          <p:cNvPr id="56" name="textruta 55"/>
          <p:cNvSpPr txBox="1"/>
          <p:nvPr/>
        </p:nvSpPr>
        <p:spPr>
          <a:xfrm>
            <a:off x="2051720" y="4374977"/>
            <a:ext cx="936104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Kartutskrifter och rapporter</a:t>
            </a:r>
          </a:p>
        </p:txBody>
      </p:sp>
      <p:sp>
        <p:nvSpPr>
          <p:cNvPr id="57" name="textruta 56"/>
          <p:cNvSpPr txBox="1"/>
          <p:nvPr/>
        </p:nvSpPr>
        <p:spPr>
          <a:xfrm>
            <a:off x="179512" y="4372655"/>
            <a:ext cx="864096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Geokodning</a:t>
            </a:r>
          </a:p>
          <a:p>
            <a:endParaRPr lang="sv-SE" sz="1000" dirty="0" smtClean="0"/>
          </a:p>
        </p:txBody>
      </p:sp>
      <p:sp>
        <p:nvSpPr>
          <p:cNvPr id="58" name="textruta 57"/>
          <p:cNvSpPr txBox="1"/>
          <p:nvPr/>
        </p:nvSpPr>
        <p:spPr>
          <a:xfrm>
            <a:off x="1115616" y="4367426"/>
            <a:ext cx="864096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Ruttning</a:t>
            </a:r>
          </a:p>
          <a:p>
            <a:endParaRPr lang="sv-SE" sz="1000" dirty="0"/>
          </a:p>
        </p:txBody>
      </p:sp>
      <p:sp>
        <p:nvSpPr>
          <p:cNvPr id="59" name="textruta 58"/>
          <p:cNvSpPr txBox="1"/>
          <p:nvPr/>
        </p:nvSpPr>
        <p:spPr>
          <a:xfrm>
            <a:off x="2037910" y="4831492"/>
            <a:ext cx="1021922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Tjänstebaserad  uppdatering</a:t>
            </a:r>
          </a:p>
        </p:txBody>
      </p:sp>
      <p:sp>
        <p:nvSpPr>
          <p:cNvPr id="60" name="textruta 59"/>
          <p:cNvSpPr txBox="1"/>
          <p:nvPr/>
        </p:nvSpPr>
        <p:spPr>
          <a:xfrm>
            <a:off x="3203848" y="4330844"/>
            <a:ext cx="1872208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Visning (I)</a:t>
            </a:r>
          </a:p>
          <a:p>
            <a:r>
              <a:rPr lang="sv-SE" sz="1000" b="1" dirty="0" smtClean="0"/>
              <a:t>Identifiera</a:t>
            </a:r>
          </a:p>
          <a:p>
            <a:r>
              <a:rPr lang="sv-SE" sz="1000" b="1" dirty="0" smtClean="0"/>
              <a:t>Nedladdning</a:t>
            </a:r>
            <a:endParaRPr lang="sv-SE" sz="1000" b="1" dirty="0"/>
          </a:p>
          <a:p>
            <a:r>
              <a:rPr lang="sv-SE" sz="1000" b="1" dirty="0" smtClean="0"/>
              <a:t>Direktåtkomst (Sök/Analys)</a:t>
            </a:r>
          </a:p>
          <a:p>
            <a:r>
              <a:rPr lang="sv-SE" sz="1000" b="1" dirty="0" smtClean="0"/>
              <a:t>Metadata (katalog, sök </a:t>
            </a:r>
            <a:r>
              <a:rPr lang="sv-SE" sz="1000" b="1" dirty="0" err="1" smtClean="0"/>
              <a:t>dataset</a:t>
            </a:r>
            <a:r>
              <a:rPr lang="sv-SE" sz="1000" b="1" dirty="0"/>
              <a:t>)</a:t>
            </a:r>
            <a:endParaRPr lang="sv-SE" sz="1000" b="1" dirty="0" smtClean="0"/>
          </a:p>
        </p:txBody>
      </p:sp>
      <p:sp>
        <p:nvSpPr>
          <p:cNvPr id="64" name="textruta 63"/>
          <p:cNvSpPr txBox="1"/>
          <p:nvPr/>
        </p:nvSpPr>
        <p:spPr>
          <a:xfrm>
            <a:off x="107505" y="5653697"/>
            <a:ext cx="8926284" cy="1015663"/>
          </a:xfrm>
          <a:prstGeom prst="rect">
            <a:avLst/>
          </a:prstGeom>
          <a:gradFill>
            <a:gsLst>
              <a:gs pos="30000">
                <a:schemeClr val="accent3">
                  <a:lumMod val="60000"/>
                  <a:lumOff val="40000"/>
                </a:schemeClr>
              </a:gs>
              <a:gs pos="0">
                <a:schemeClr val="accent3">
                  <a:lumMod val="75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Databaser: Standardiserade gränssnitt och format</a:t>
            </a:r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66" name="textruta 65"/>
          <p:cNvSpPr txBox="1"/>
          <p:nvPr/>
        </p:nvSpPr>
        <p:spPr>
          <a:xfrm>
            <a:off x="5724128" y="1196752"/>
            <a:ext cx="1008112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Inbäddade kartor i olika system</a:t>
            </a:r>
          </a:p>
          <a:p>
            <a:r>
              <a:rPr lang="sv-SE" sz="1000" dirty="0" smtClean="0"/>
              <a:t>Ex: uppsala.se</a:t>
            </a:r>
          </a:p>
          <a:p>
            <a:r>
              <a:rPr lang="sv-SE" sz="1000" dirty="0" smtClean="0"/>
              <a:t>Externa tillämpningar</a:t>
            </a:r>
          </a:p>
        </p:txBody>
      </p:sp>
      <p:sp>
        <p:nvSpPr>
          <p:cNvPr id="67" name="textruta 66"/>
          <p:cNvSpPr txBox="1"/>
          <p:nvPr/>
        </p:nvSpPr>
        <p:spPr>
          <a:xfrm>
            <a:off x="6804248" y="1196752"/>
            <a:ext cx="1584176" cy="1169551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Verksamhetsystem som:</a:t>
            </a:r>
          </a:p>
          <a:p>
            <a:r>
              <a:rPr lang="sv-SE" sz="1000" b="1" dirty="0" smtClean="0"/>
              <a:t>Bygglov</a:t>
            </a:r>
          </a:p>
          <a:p>
            <a:r>
              <a:rPr lang="sv-SE" sz="1000" b="1" dirty="0" smtClean="0"/>
              <a:t>Fastighet</a:t>
            </a:r>
          </a:p>
          <a:p>
            <a:r>
              <a:rPr lang="sv-SE" sz="1000" b="1" dirty="0" smtClean="0"/>
              <a:t>Miljö</a:t>
            </a:r>
          </a:p>
          <a:p>
            <a:r>
              <a:rPr lang="sv-SE" sz="1000" b="1" dirty="0" smtClean="0"/>
              <a:t>Park</a:t>
            </a:r>
          </a:p>
          <a:p>
            <a:r>
              <a:rPr lang="sv-SE" sz="1000" b="1" dirty="0" smtClean="0"/>
              <a:t>Gata</a:t>
            </a:r>
          </a:p>
          <a:p>
            <a:r>
              <a:rPr lang="sv-SE" sz="1000" b="1" dirty="0" smtClean="0"/>
              <a:t>Mm</a:t>
            </a:r>
          </a:p>
        </p:txBody>
      </p:sp>
      <p:sp>
        <p:nvSpPr>
          <p:cNvPr id="69" name="textruta 68"/>
          <p:cNvSpPr txBox="1"/>
          <p:nvPr/>
        </p:nvSpPr>
        <p:spPr>
          <a:xfrm>
            <a:off x="179512" y="4084623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Allmänt spridda öppna standarder</a:t>
            </a:r>
            <a:endParaRPr lang="sv-SE" sz="1000" b="1" dirty="0"/>
          </a:p>
        </p:txBody>
      </p:sp>
      <p:sp>
        <p:nvSpPr>
          <p:cNvPr id="70" name="textruta 69"/>
          <p:cNvSpPr txBox="1"/>
          <p:nvPr/>
        </p:nvSpPr>
        <p:spPr>
          <a:xfrm>
            <a:off x="2735796" y="1381417"/>
            <a:ext cx="792088" cy="80021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Interaktiva rapporter/BI</a:t>
            </a:r>
          </a:p>
          <a:p>
            <a:r>
              <a:rPr lang="sv-SE" sz="800" dirty="0" smtClean="0"/>
              <a:t>Ex: </a:t>
            </a:r>
            <a:r>
              <a:rPr lang="sv-SE" sz="800" dirty="0" err="1" smtClean="0"/>
              <a:t>QlikView</a:t>
            </a:r>
            <a:endParaRPr lang="sv-SE" sz="800" dirty="0" smtClean="0"/>
          </a:p>
          <a:p>
            <a:r>
              <a:rPr lang="sv-SE" sz="800" dirty="0" err="1" smtClean="0"/>
              <a:t>JasperReports</a:t>
            </a:r>
            <a:endParaRPr lang="sv-SE" sz="800" dirty="0" smtClean="0"/>
          </a:p>
        </p:txBody>
      </p:sp>
      <p:sp>
        <p:nvSpPr>
          <p:cNvPr id="74" name="textruta 73"/>
          <p:cNvSpPr txBox="1"/>
          <p:nvPr/>
        </p:nvSpPr>
        <p:spPr>
          <a:xfrm>
            <a:off x="331912" y="6093296"/>
            <a:ext cx="1287760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Relationsdatabas</a:t>
            </a:r>
          </a:p>
          <a:p>
            <a:r>
              <a:rPr lang="sv-SE" sz="1000" dirty="0" smtClean="0"/>
              <a:t>OGC SFS/SQL MM 92</a:t>
            </a:r>
          </a:p>
          <a:p>
            <a:r>
              <a:rPr lang="sv-SE" sz="1000" dirty="0" smtClean="0"/>
              <a:t>(Oracle?)</a:t>
            </a:r>
          </a:p>
        </p:txBody>
      </p:sp>
      <p:sp>
        <p:nvSpPr>
          <p:cNvPr id="75" name="textruta 74"/>
          <p:cNvSpPr txBox="1"/>
          <p:nvPr/>
        </p:nvSpPr>
        <p:spPr>
          <a:xfrm>
            <a:off x="3203848" y="6093296"/>
            <a:ext cx="1287760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Filsystem</a:t>
            </a:r>
          </a:p>
          <a:p>
            <a:r>
              <a:rPr lang="sv-SE" sz="1000" dirty="0" smtClean="0"/>
              <a:t>Raster, vektor, punktmoln mm</a:t>
            </a:r>
          </a:p>
        </p:txBody>
      </p:sp>
      <p:sp>
        <p:nvSpPr>
          <p:cNvPr id="76" name="textruta 75"/>
          <p:cNvSpPr txBox="1"/>
          <p:nvPr/>
        </p:nvSpPr>
        <p:spPr>
          <a:xfrm>
            <a:off x="1772072" y="6093296"/>
            <a:ext cx="1395772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Integrationsfilformat</a:t>
            </a:r>
          </a:p>
          <a:p>
            <a:r>
              <a:rPr lang="sv-SE" sz="1000" dirty="0" smtClean="0"/>
              <a:t>OGC Geopackage</a:t>
            </a:r>
          </a:p>
          <a:p>
            <a:r>
              <a:rPr lang="sv-SE" sz="1000" dirty="0" err="1" smtClean="0"/>
              <a:t>SQLite</a:t>
            </a:r>
            <a:endParaRPr lang="sv-SE" sz="1000" dirty="0" smtClean="0"/>
          </a:p>
        </p:txBody>
      </p:sp>
      <p:sp>
        <p:nvSpPr>
          <p:cNvPr id="78" name="textruta 77"/>
          <p:cNvSpPr txBox="1"/>
          <p:nvPr/>
        </p:nvSpPr>
        <p:spPr>
          <a:xfrm>
            <a:off x="179512" y="1399134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Desktop GIS och CAD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82" name="textruta 81"/>
          <p:cNvSpPr txBox="1"/>
          <p:nvPr/>
        </p:nvSpPr>
        <p:spPr>
          <a:xfrm>
            <a:off x="7380312" y="4283224"/>
            <a:ext cx="1512168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Verksamhetsystem som:</a:t>
            </a:r>
          </a:p>
          <a:p>
            <a:r>
              <a:rPr lang="sv-SE" sz="1000" b="1" dirty="0" smtClean="0"/>
              <a:t>Bygglov</a:t>
            </a:r>
          </a:p>
          <a:p>
            <a:r>
              <a:rPr lang="sv-SE" sz="1000" b="1" dirty="0" smtClean="0"/>
              <a:t>Fastighet</a:t>
            </a:r>
          </a:p>
          <a:p>
            <a:r>
              <a:rPr lang="sv-SE" sz="1000" b="1" dirty="0" smtClean="0"/>
              <a:t>Miljö</a:t>
            </a:r>
          </a:p>
          <a:p>
            <a:r>
              <a:rPr lang="sv-SE" sz="1000" b="1" dirty="0" smtClean="0"/>
              <a:t>Park</a:t>
            </a:r>
          </a:p>
          <a:p>
            <a:r>
              <a:rPr lang="sv-SE" sz="1000" b="1" dirty="0" smtClean="0"/>
              <a:t>Gata, mm</a:t>
            </a:r>
          </a:p>
        </p:txBody>
      </p:sp>
      <p:sp>
        <p:nvSpPr>
          <p:cNvPr id="83" name="textruta 82"/>
          <p:cNvSpPr txBox="1"/>
          <p:nvPr/>
        </p:nvSpPr>
        <p:spPr>
          <a:xfrm>
            <a:off x="6519588" y="4054426"/>
            <a:ext cx="2480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OGC och allmänt spridda öppna standarder</a:t>
            </a:r>
            <a:endParaRPr lang="sv-SE" sz="1000" b="1" dirty="0"/>
          </a:p>
        </p:txBody>
      </p:sp>
      <p:sp>
        <p:nvSpPr>
          <p:cNvPr id="35" name="textruta 34"/>
          <p:cNvSpPr txBox="1"/>
          <p:nvPr/>
        </p:nvSpPr>
        <p:spPr>
          <a:xfrm>
            <a:off x="539552" y="5847075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OGC och allmänt spridda öppna standarder</a:t>
            </a:r>
            <a:endParaRPr lang="sv-SE" sz="1000" dirty="0"/>
          </a:p>
        </p:txBody>
      </p:sp>
      <p:sp>
        <p:nvSpPr>
          <p:cNvPr id="39" name="textruta 38"/>
          <p:cNvSpPr txBox="1"/>
          <p:nvPr/>
        </p:nvSpPr>
        <p:spPr>
          <a:xfrm>
            <a:off x="179512" y="3118322"/>
            <a:ext cx="6264696" cy="246221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/>
              <a:t>Generella </a:t>
            </a:r>
            <a:r>
              <a:rPr lang="sv-SE" sz="1000" b="1" dirty="0" smtClean="0"/>
              <a:t>tjänster</a:t>
            </a:r>
          </a:p>
        </p:txBody>
      </p:sp>
      <p:sp>
        <p:nvSpPr>
          <p:cNvPr id="42" name="textruta 41"/>
          <p:cNvSpPr txBox="1"/>
          <p:nvPr/>
        </p:nvSpPr>
        <p:spPr>
          <a:xfrm>
            <a:off x="6519588" y="3118322"/>
            <a:ext cx="2444900" cy="246221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Verksamhetsspecifika tjänster</a:t>
            </a:r>
          </a:p>
        </p:txBody>
      </p:sp>
      <p:sp>
        <p:nvSpPr>
          <p:cNvPr id="32" name="textruta 31"/>
          <p:cNvSpPr txBox="1"/>
          <p:nvPr/>
        </p:nvSpPr>
        <p:spPr>
          <a:xfrm>
            <a:off x="1115616" y="4836641"/>
            <a:ext cx="874534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Insamling/</a:t>
            </a:r>
          </a:p>
          <a:p>
            <a:r>
              <a:rPr lang="sv-SE" sz="1000" b="1" dirty="0" smtClean="0"/>
              <a:t>anmälan</a:t>
            </a:r>
          </a:p>
        </p:txBody>
      </p:sp>
      <p:sp>
        <p:nvSpPr>
          <p:cNvPr id="37" name="textruta 36"/>
          <p:cNvSpPr txBox="1"/>
          <p:nvPr/>
        </p:nvSpPr>
        <p:spPr>
          <a:xfrm>
            <a:off x="5148064" y="4328809"/>
            <a:ext cx="1224136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/>
              <a:t>Nationella register</a:t>
            </a:r>
          </a:p>
          <a:p>
            <a:r>
              <a:rPr lang="sv-SE" sz="1000" b="1" dirty="0" smtClean="0"/>
              <a:t>Direktåtkomst tjänster</a:t>
            </a:r>
          </a:p>
          <a:p>
            <a:r>
              <a:rPr lang="sv-SE" sz="1000" b="1" dirty="0" smtClean="0"/>
              <a:t>Tjänstebaserad</a:t>
            </a:r>
            <a:endParaRPr lang="sv-SE" sz="1000" b="1" dirty="0"/>
          </a:p>
          <a:p>
            <a:r>
              <a:rPr lang="sv-SE" sz="1000" b="1" dirty="0" smtClean="0"/>
              <a:t>Uppdatering</a:t>
            </a:r>
          </a:p>
          <a:p>
            <a:endParaRPr lang="sv-SE" sz="1000" dirty="0" smtClean="0"/>
          </a:p>
        </p:txBody>
      </p:sp>
      <p:sp>
        <p:nvSpPr>
          <p:cNvPr id="46" name="textruta 45"/>
          <p:cNvSpPr txBox="1"/>
          <p:nvPr/>
        </p:nvSpPr>
        <p:spPr>
          <a:xfrm>
            <a:off x="6588224" y="4293096"/>
            <a:ext cx="720080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Generell ärende-</a:t>
            </a:r>
          </a:p>
          <a:p>
            <a:r>
              <a:rPr lang="sv-SE" sz="1000" b="1" dirty="0" smtClean="0"/>
              <a:t>hantering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43" name="textruta 42"/>
          <p:cNvSpPr txBox="1"/>
          <p:nvPr/>
        </p:nvSpPr>
        <p:spPr>
          <a:xfrm>
            <a:off x="179512" y="4829090"/>
            <a:ext cx="874534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Säkerhet</a:t>
            </a:r>
          </a:p>
          <a:p>
            <a:endParaRPr lang="sv-SE" sz="1000" b="1" dirty="0" smtClean="0"/>
          </a:p>
        </p:txBody>
      </p:sp>
      <p:sp>
        <p:nvSpPr>
          <p:cNvPr id="47" name="textruta 46"/>
          <p:cNvSpPr txBox="1"/>
          <p:nvPr/>
        </p:nvSpPr>
        <p:spPr>
          <a:xfrm>
            <a:off x="3167844" y="4110615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/>
              <a:t>Egna tjänster</a:t>
            </a:r>
          </a:p>
        </p:txBody>
      </p:sp>
      <p:sp>
        <p:nvSpPr>
          <p:cNvPr id="48" name="textruta 47"/>
          <p:cNvSpPr txBox="1"/>
          <p:nvPr/>
        </p:nvSpPr>
        <p:spPr>
          <a:xfrm>
            <a:off x="5143011" y="4132529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Externa </a:t>
            </a:r>
            <a:r>
              <a:rPr lang="sv-SE" sz="1000" b="1" dirty="0"/>
              <a:t>tjänster</a:t>
            </a:r>
          </a:p>
        </p:txBody>
      </p:sp>
    </p:spTree>
    <p:extLst>
      <p:ext uri="{BB962C8B-B14F-4D97-AF65-F5344CB8AC3E}">
        <p14:creationId xmlns:p14="http://schemas.microsoft.com/office/powerpoint/2010/main" val="31955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ruta 35"/>
          <p:cNvSpPr txBox="1"/>
          <p:nvPr/>
        </p:nvSpPr>
        <p:spPr>
          <a:xfrm>
            <a:off x="4067944" y="2682205"/>
            <a:ext cx="988507" cy="2092881"/>
          </a:xfrm>
          <a:prstGeom prst="rect">
            <a:avLst/>
          </a:prstGeom>
          <a:noFill/>
          <a:ln cmpd="sng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>
                <a:solidFill>
                  <a:srgbClr val="00B050"/>
                </a:solidFill>
              </a:rPr>
              <a:t>Öppen källkod</a:t>
            </a: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</p:txBody>
      </p:sp>
      <p:sp>
        <p:nvSpPr>
          <p:cNvPr id="4" name="Rubrik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sz="2400" dirty="0" smtClean="0"/>
              <a:t>Tjänsteskikt - Enkla och flexibla integrationer</a:t>
            </a:r>
            <a:br>
              <a:rPr lang="sv-SE" sz="2400" dirty="0" smtClean="0"/>
            </a:br>
            <a:r>
              <a:rPr lang="sv-SE" sz="1400" dirty="0" smtClean="0"/>
              <a:t>Långsiktighet genom:</a:t>
            </a:r>
            <a:br>
              <a:rPr lang="sv-SE" sz="1400" dirty="0" smtClean="0"/>
            </a:br>
            <a:r>
              <a:rPr lang="sv-SE" sz="1400" dirty="0" smtClean="0"/>
              <a:t>Öppna standardiserade gränssnitt</a:t>
            </a:r>
            <a:br>
              <a:rPr lang="sv-SE" sz="1400" dirty="0" smtClean="0"/>
            </a:br>
            <a:r>
              <a:rPr lang="sv-SE" sz="1400" dirty="0" smtClean="0"/>
              <a:t>Utbytbara delar</a:t>
            </a:r>
            <a:br>
              <a:rPr lang="sv-SE" sz="1400" dirty="0" smtClean="0"/>
            </a:br>
            <a:r>
              <a:rPr lang="sv-SE" sz="1400" dirty="0" smtClean="0"/>
              <a:t>Öppen källkod för standardiserad generell integration</a:t>
            </a:r>
            <a:br>
              <a:rPr lang="sv-SE" sz="1400" dirty="0" smtClean="0"/>
            </a:br>
            <a:endParaRPr lang="sv-SE" sz="1400" dirty="0"/>
          </a:p>
        </p:txBody>
      </p:sp>
      <p:sp>
        <p:nvSpPr>
          <p:cNvPr id="5" name="textruta 4"/>
          <p:cNvSpPr txBox="1"/>
          <p:nvPr/>
        </p:nvSpPr>
        <p:spPr>
          <a:xfrm>
            <a:off x="2051720" y="4009127"/>
            <a:ext cx="936104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/>
              <a:t>Exempel:</a:t>
            </a:r>
          </a:p>
          <a:p>
            <a:r>
              <a:rPr lang="sv-SE" sz="1000" dirty="0" err="1" smtClean="0"/>
              <a:t>MapFish</a:t>
            </a:r>
            <a:r>
              <a:rPr lang="sv-SE" sz="1000" dirty="0" smtClean="0"/>
              <a:t> Print V3 mot</a:t>
            </a:r>
          </a:p>
          <a:p>
            <a:r>
              <a:rPr lang="sv-SE" sz="1000" dirty="0" smtClean="0"/>
              <a:t>REST </a:t>
            </a:r>
            <a:r>
              <a:rPr lang="sv-SE" sz="1000" dirty="0"/>
              <a:t>som </a:t>
            </a:r>
            <a:r>
              <a:rPr lang="sv-SE" sz="1000" dirty="0" err="1"/>
              <a:t>JasperReport</a:t>
            </a:r>
            <a:r>
              <a:rPr lang="sv-SE" sz="1000" dirty="0"/>
              <a:t> REST </a:t>
            </a:r>
            <a:r>
              <a:rPr lang="sv-SE" sz="1000" dirty="0" smtClean="0"/>
              <a:t>API</a:t>
            </a:r>
            <a:endParaRPr lang="sv-SE" sz="1000" dirty="0"/>
          </a:p>
        </p:txBody>
      </p:sp>
      <p:sp>
        <p:nvSpPr>
          <p:cNvPr id="6" name="textruta 5"/>
          <p:cNvSpPr txBox="1"/>
          <p:nvPr/>
        </p:nvSpPr>
        <p:spPr>
          <a:xfrm>
            <a:off x="179512" y="4005064"/>
            <a:ext cx="864096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Exempel</a:t>
            </a:r>
            <a:r>
              <a:rPr lang="sv-SE" sz="1000" dirty="0"/>
              <a:t>:</a:t>
            </a:r>
          </a:p>
          <a:p>
            <a:r>
              <a:rPr lang="sv-SE" sz="1000" dirty="0" smtClean="0"/>
              <a:t>REST som</a:t>
            </a:r>
          </a:p>
          <a:p>
            <a:r>
              <a:rPr lang="sv-SE" sz="1000" dirty="0" smtClean="0"/>
              <a:t>OSM </a:t>
            </a:r>
            <a:r>
              <a:rPr lang="sv-SE" sz="1000" dirty="0" err="1" smtClean="0"/>
              <a:t>Nominatim</a:t>
            </a:r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7" name="textruta 6"/>
          <p:cNvSpPr txBox="1"/>
          <p:nvPr/>
        </p:nvSpPr>
        <p:spPr>
          <a:xfrm>
            <a:off x="1115616" y="4005064"/>
            <a:ext cx="864096" cy="93871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Exempel</a:t>
            </a:r>
            <a:r>
              <a:rPr lang="sv-SE" sz="1000" dirty="0"/>
              <a:t>:</a:t>
            </a:r>
          </a:p>
          <a:p>
            <a:r>
              <a:rPr lang="sv-SE" sz="900" dirty="0"/>
              <a:t>REST som Graphhopper Web API och Project-OSRM </a:t>
            </a:r>
            <a:r>
              <a:rPr lang="sv-SE" sz="900" dirty="0" smtClean="0"/>
              <a:t>Server-</a:t>
            </a:r>
            <a:r>
              <a:rPr lang="sv-SE" sz="900" dirty="0" err="1" smtClean="0"/>
              <a:t>api</a:t>
            </a:r>
            <a:endParaRPr lang="sv-SE" sz="900" dirty="0" smtClean="0"/>
          </a:p>
        </p:txBody>
      </p:sp>
      <p:sp>
        <p:nvSpPr>
          <p:cNvPr id="8" name="textruta 7"/>
          <p:cNvSpPr txBox="1"/>
          <p:nvPr/>
        </p:nvSpPr>
        <p:spPr>
          <a:xfrm>
            <a:off x="3059832" y="4005064"/>
            <a:ext cx="864096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Exempel</a:t>
            </a:r>
            <a:r>
              <a:rPr lang="sv-SE" sz="1000" dirty="0"/>
              <a:t>:</a:t>
            </a:r>
          </a:p>
          <a:p>
            <a:r>
              <a:rPr lang="sv-SE" sz="1000" dirty="0" smtClean="0"/>
              <a:t>OGC SFS (SQL)</a:t>
            </a:r>
          </a:p>
          <a:p>
            <a:r>
              <a:rPr lang="sv-SE" sz="1000" dirty="0" smtClean="0"/>
              <a:t>OGC WFS-T</a:t>
            </a:r>
          </a:p>
          <a:p>
            <a:r>
              <a:rPr lang="sv-SE" sz="1000" dirty="0" err="1" smtClean="0"/>
              <a:t>MapFish</a:t>
            </a:r>
            <a:r>
              <a:rPr lang="sv-SE" sz="1000" dirty="0" smtClean="0"/>
              <a:t> REST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4139952" y="4005064"/>
            <a:ext cx="864096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OGC WMS</a:t>
            </a:r>
          </a:p>
          <a:p>
            <a:r>
              <a:rPr lang="sv-SE" sz="1000" dirty="0" smtClean="0"/>
              <a:t>OGC WMTS OGC WFS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5076056" y="4005064"/>
            <a:ext cx="864096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OGC CSW</a:t>
            </a:r>
            <a:endParaRPr lang="sv-SE" sz="1000" dirty="0"/>
          </a:p>
          <a:p>
            <a:endParaRPr lang="sv-SE" sz="1000" dirty="0"/>
          </a:p>
          <a:p>
            <a:endParaRPr lang="sv-SE" sz="1000" dirty="0"/>
          </a:p>
        </p:txBody>
      </p:sp>
      <p:sp>
        <p:nvSpPr>
          <p:cNvPr id="11" name="textruta 10"/>
          <p:cNvSpPr txBox="1"/>
          <p:nvPr/>
        </p:nvSpPr>
        <p:spPr>
          <a:xfrm>
            <a:off x="6372200" y="2897649"/>
            <a:ext cx="864096" cy="132343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Bygglov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12" name="textruta 11"/>
          <p:cNvSpPr txBox="1"/>
          <p:nvPr/>
        </p:nvSpPr>
        <p:spPr>
          <a:xfrm>
            <a:off x="6660232" y="3086378"/>
            <a:ext cx="864096" cy="132343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Fastighetsbildning</a:t>
            </a:r>
          </a:p>
          <a:p>
            <a:endParaRPr lang="sv-SE" sz="1000" b="1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13" name="textruta 12"/>
          <p:cNvSpPr txBox="1"/>
          <p:nvPr/>
        </p:nvSpPr>
        <p:spPr>
          <a:xfrm>
            <a:off x="7092280" y="3374410"/>
            <a:ext cx="864096" cy="132343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Miljö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14" name="textruta 13"/>
          <p:cNvSpPr txBox="1"/>
          <p:nvPr/>
        </p:nvSpPr>
        <p:spPr>
          <a:xfrm>
            <a:off x="7452320" y="3590434"/>
            <a:ext cx="864096" cy="132343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Park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15" name="textruta 14"/>
          <p:cNvSpPr txBox="1"/>
          <p:nvPr/>
        </p:nvSpPr>
        <p:spPr>
          <a:xfrm>
            <a:off x="7740352" y="3833753"/>
            <a:ext cx="864096" cy="132343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Gata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cxnSp>
        <p:nvCxnSpPr>
          <p:cNvPr id="17" name="Rak 16"/>
          <p:cNvCxnSpPr/>
          <p:nvPr/>
        </p:nvCxnSpPr>
        <p:spPr>
          <a:xfrm>
            <a:off x="6084168" y="1196752"/>
            <a:ext cx="72008" cy="56886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/>
          <p:cNvSpPr txBox="1"/>
          <p:nvPr/>
        </p:nvSpPr>
        <p:spPr>
          <a:xfrm>
            <a:off x="177515" y="1161709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Generella tjänster </a:t>
            </a:r>
          </a:p>
        </p:txBody>
      </p:sp>
      <p:sp>
        <p:nvSpPr>
          <p:cNvPr id="20" name="textruta 19"/>
          <p:cNvSpPr txBox="1"/>
          <p:nvPr/>
        </p:nvSpPr>
        <p:spPr>
          <a:xfrm>
            <a:off x="7956376" y="4121785"/>
            <a:ext cx="864096" cy="132343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Mm</a:t>
            </a:r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21" name="textruta 20"/>
          <p:cNvSpPr txBox="1"/>
          <p:nvPr/>
        </p:nvSpPr>
        <p:spPr>
          <a:xfrm>
            <a:off x="6077209" y="1177588"/>
            <a:ext cx="3028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Verksamhetsspecifika tjänster </a:t>
            </a:r>
          </a:p>
          <a:p>
            <a:endParaRPr lang="sv-SE" sz="1000" dirty="0"/>
          </a:p>
        </p:txBody>
      </p:sp>
      <p:sp>
        <p:nvSpPr>
          <p:cNvPr id="23" name="textruta 22"/>
          <p:cNvSpPr txBox="1"/>
          <p:nvPr/>
        </p:nvSpPr>
        <p:spPr>
          <a:xfrm>
            <a:off x="3988977" y="2010906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Förändringsbehov:</a:t>
            </a:r>
          </a:p>
          <a:p>
            <a:r>
              <a:rPr lang="sv-SE" sz="1000" dirty="0" err="1" smtClean="0"/>
              <a:t>Inspire</a:t>
            </a:r>
            <a:r>
              <a:rPr lang="sv-SE" sz="1000" dirty="0" smtClean="0"/>
              <a:t>/Geodatasamverkan</a:t>
            </a:r>
          </a:p>
          <a:p>
            <a:r>
              <a:rPr lang="sv-SE" sz="1000" dirty="0" smtClean="0"/>
              <a:t>Ny teknik</a:t>
            </a:r>
            <a:endParaRPr lang="sv-SE" sz="1000" dirty="0"/>
          </a:p>
        </p:txBody>
      </p:sp>
      <p:sp>
        <p:nvSpPr>
          <p:cNvPr id="25" name="textruta 24"/>
          <p:cNvSpPr txBox="1"/>
          <p:nvPr/>
        </p:nvSpPr>
        <p:spPr>
          <a:xfrm>
            <a:off x="6156176" y="1700808"/>
            <a:ext cx="1184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Förändringsbehov:</a:t>
            </a:r>
          </a:p>
          <a:p>
            <a:r>
              <a:rPr lang="sv-SE" sz="1000" dirty="0" smtClean="0"/>
              <a:t>Verksamhet</a:t>
            </a:r>
          </a:p>
          <a:p>
            <a:r>
              <a:rPr lang="sv-SE" sz="1000" dirty="0" smtClean="0"/>
              <a:t>Ny teknik</a:t>
            </a:r>
            <a:endParaRPr lang="sv-SE" sz="1000" dirty="0"/>
          </a:p>
        </p:txBody>
      </p:sp>
      <p:sp>
        <p:nvSpPr>
          <p:cNvPr id="26" name="textruta 25"/>
          <p:cNvSpPr txBox="1"/>
          <p:nvPr/>
        </p:nvSpPr>
        <p:spPr>
          <a:xfrm>
            <a:off x="179512" y="2060848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Förändringsbehov:</a:t>
            </a:r>
          </a:p>
          <a:p>
            <a:r>
              <a:rPr lang="sv-SE" sz="1000" dirty="0" smtClean="0"/>
              <a:t>Ny teknik</a:t>
            </a:r>
            <a:endParaRPr lang="sv-SE" sz="1000" dirty="0"/>
          </a:p>
        </p:txBody>
      </p:sp>
      <p:cxnSp>
        <p:nvCxnSpPr>
          <p:cNvPr id="27" name="Rak 26"/>
          <p:cNvCxnSpPr/>
          <p:nvPr/>
        </p:nvCxnSpPr>
        <p:spPr>
          <a:xfrm>
            <a:off x="3988977" y="1772816"/>
            <a:ext cx="78967" cy="50901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ruta 32"/>
          <p:cNvSpPr txBox="1"/>
          <p:nvPr/>
        </p:nvSpPr>
        <p:spPr>
          <a:xfrm>
            <a:off x="3995936" y="1691516"/>
            <a:ext cx="219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Inspire</a:t>
            </a:r>
            <a:r>
              <a:rPr lang="sv-SE" dirty="0" smtClean="0"/>
              <a:t>/</a:t>
            </a:r>
            <a:r>
              <a:rPr lang="sv-SE" dirty="0" err="1" smtClean="0"/>
              <a:t>geodatasamv</a:t>
            </a:r>
            <a:r>
              <a:rPr lang="sv-SE" dirty="0" smtClean="0"/>
              <a:t>.</a:t>
            </a:r>
          </a:p>
        </p:txBody>
      </p:sp>
      <p:sp>
        <p:nvSpPr>
          <p:cNvPr id="34" name="textruta 33"/>
          <p:cNvSpPr txBox="1"/>
          <p:nvPr/>
        </p:nvSpPr>
        <p:spPr>
          <a:xfrm>
            <a:off x="179512" y="1700808"/>
            <a:ext cx="357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/>
              <a:t>Övriga </a:t>
            </a:r>
            <a:r>
              <a:rPr lang="sv-SE" dirty="0"/>
              <a:t>generella</a:t>
            </a:r>
            <a:r>
              <a:rPr lang="sv-SE" sz="1600" dirty="0"/>
              <a:t> </a:t>
            </a:r>
            <a:r>
              <a:rPr lang="sv-SE" sz="1600" dirty="0" smtClean="0"/>
              <a:t>tjänster för integration</a:t>
            </a:r>
          </a:p>
        </p:txBody>
      </p:sp>
      <p:sp>
        <p:nvSpPr>
          <p:cNvPr id="37" name="textruta 36"/>
          <p:cNvSpPr txBox="1"/>
          <p:nvPr/>
        </p:nvSpPr>
        <p:spPr>
          <a:xfrm>
            <a:off x="2051720" y="2932495"/>
            <a:ext cx="936104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Kartutskrifter och rapporter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38" name="textruta 37"/>
          <p:cNvSpPr txBox="1"/>
          <p:nvPr/>
        </p:nvSpPr>
        <p:spPr>
          <a:xfrm>
            <a:off x="179512" y="2924944"/>
            <a:ext cx="864096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Geokodning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39" name="textruta 38"/>
          <p:cNvSpPr txBox="1"/>
          <p:nvPr/>
        </p:nvSpPr>
        <p:spPr>
          <a:xfrm>
            <a:off x="1115616" y="2924944"/>
            <a:ext cx="864096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Ruttning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/>
          </a:p>
        </p:txBody>
      </p:sp>
      <p:sp>
        <p:nvSpPr>
          <p:cNvPr id="40" name="textruta 39"/>
          <p:cNvSpPr txBox="1"/>
          <p:nvPr/>
        </p:nvSpPr>
        <p:spPr>
          <a:xfrm>
            <a:off x="3059832" y="2924944"/>
            <a:ext cx="864096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Redigering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/>
          </a:p>
        </p:txBody>
      </p:sp>
      <p:sp>
        <p:nvSpPr>
          <p:cNvPr id="41" name="textruta 40"/>
          <p:cNvSpPr txBox="1"/>
          <p:nvPr/>
        </p:nvSpPr>
        <p:spPr>
          <a:xfrm>
            <a:off x="4139952" y="2924944"/>
            <a:ext cx="864096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Visning (I)</a:t>
            </a:r>
          </a:p>
          <a:p>
            <a:r>
              <a:rPr lang="sv-SE" sz="1000" b="1" dirty="0" smtClean="0"/>
              <a:t>Identifiera</a:t>
            </a:r>
          </a:p>
          <a:p>
            <a:r>
              <a:rPr lang="sv-SE" sz="1000" b="1" dirty="0" smtClean="0"/>
              <a:t>Nedladdning</a:t>
            </a:r>
            <a:endParaRPr lang="sv-SE" sz="1000" b="1" dirty="0"/>
          </a:p>
          <a:p>
            <a:r>
              <a:rPr lang="sv-SE" sz="1000" b="1" dirty="0" smtClean="0"/>
              <a:t>Sök/Analys</a:t>
            </a:r>
          </a:p>
          <a:p>
            <a:r>
              <a:rPr lang="sv-SE" sz="1000" b="1" dirty="0" smtClean="0"/>
              <a:t>Uppdatering</a:t>
            </a:r>
          </a:p>
          <a:p>
            <a:endParaRPr lang="sv-SE" sz="1000" b="1" dirty="0" smtClean="0"/>
          </a:p>
        </p:txBody>
      </p:sp>
      <p:sp>
        <p:nvSpPr>
          <p:cNvPr id="42" name="textruta 41"/>
          <p:cNvSpPr txBox="1"/>
          <p:nvPr/>
        </p:nvSpPr>
        <p:spPr>
          <a:xfrm>
            <a:off x="5076056" y="2924944"/>
            <a:ext cx="864096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Katalog</a:t>
            </a:r>
          </a:p>
          <a:p>
            <a:r>
              <a:rPr lang="sv-SE" sz="1000" b="1" dirty="0" smtClean="0"/>
              <a:t>Sök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43" name="textruta 42"/>
          <p:cNvSpPr txBox="1"/>
          <p:nvPr/>
        </p:nvSpPr>
        <p:spPr>
          <a:xfrm>
            <a:off x="125861" y="2492896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Standardgränssnitt:</a:t>
            </a:r>
          </a:p>
        </p:txBody>
      </p:sp>
      <p:sp>
        <p:nvSpPr>
          <p:cNvPr id="35" name="textruta 34"/>
          <p:cNvSpPr txBox="1"/>
          <p:nvPr/>
        </p:nvSpPr>
        <p:spPr>
          <a:xfrm>
            <a:off x="107503" y="2708920"/>
            <a:ext cx="3881473" cy="2616101"/>
          </a:xfrm>
          <a:prstGeom prst="rect">
            <a:avLst/>
          </a:prstGeom>
          <a:noFill/>
          <a:ln cmpd="sng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>
                <a:solidFill>
                  <a:srgbClr val="00B050"/>
                </a:solidFill>
              </a:rPr>
              <a:t>Bör vara öppen källkod</a:t>
            </a:r>
            <a:endParaRPr lang="sv-SE" sz="1200" b="1" dirty="0">
              <a:solidFill>
                <a:srgbClr val="00B050"/>
              </a:solidFill>
            </a:endParaRPr>
          </a:p>
          <a:p>
            <a:endParaRPr lang="sv-SE" sz="10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</p:txBody>
      </p:sp>
      <p:sp>
        <p:nvSpPr>
          <p:cNvPr id="44" name="textruta 43"/>
          <p:cNvSpPr txBox="1"/>
          <p:nvPr/>
        </p:nvSpPr>
        <p:spPr>
          <a:xfrm>
            <a:off x="5076056" y="2682204"/>
            <a:ext cx="1008112" cy="2062103"/>
          </a:xfrm>
          <a:prstGeom prst="rect">
            <a:avLst/>
          </a:prstGeom>
          <a:noFill/>
          <a:ln cmpd="sng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>
                <a:solidFill>
                  <a:srgbClr val="00B050"/>
                </a:solidFill>
              </a:rPr>
              <a:t>Öppen källkod?</a:t>
            </a:r>
          </a:p>
          <a:p>
            <a:endParaRPr lang="sv-SE" sz="10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/>
          <p:cNvSpPr txBox="1"/>
          <p:nvPr/>
        </p:nvSpPr>
        <p:spPr>
          <a:xfrm>
            <a:off x="107504" y="1340768"/>
            <a:ext cx="4966863" cy="3477875"/>
          </a:xfrm>
          <a:prstGeom prst="rect">
            <a:avLst/>
          </a:prstGeom>
          <a:noFill/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Webbklienter</a:t>
            </a:r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128" name="textruta 127"/>
          <p:cNvSpPr txBox="1"/>
          <p:nvPr/>
        </p:nvSpPr>
        <p:spPr>
          <a:xfrm>
            <a:off x="1575284" y="2924944"/>
            <a:ext cx="3481167" cy="1723549"/>
          </a:xfrm>
          <a:prstGeom prst="rect">
            <a:avLst/>
          </a:prstGeom>
          <a:noFill/>
          <a:ln cmpd="sng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>
                <a:solidFill>
                  <a:srgbClr val="00B050"/>
                </a:solidFill>
              </a:rPr>
              <a:t>Öppen källkod</a:t>
            </a: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</p:txBody>
      </p:sp>
      <p:sp>
        <p:nvSpPr>
          <p:cNvPr id="129" name="textruta 128"/>
          <p:cNvSpPr txBox="1"/>
          <p:nvPr/>
        </p:nvSpPr>
        <p:spPr>
          <a:xfrm>
            <a:off x="151891" y="2925512"/>
            <a:ext cx="1395773" cy="1723549"/>
          </a:xfrm>
          <a:prstGeom prst="rect">
            <a:avLst/>
          </a:prstGeom>
          <a:noFill/>
          <a:ln cmpd="sng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>
                <a:solidFill>
                  <a:srgbClr val="00B050"/>
                </a:solidFill>
              </a:rPr>
              <a:t>Öppen </a:t>
            </a:r>
            <a:r>
              <a:rPr lang="sv-SE" sz="1000" b="1" dirty="0">
                <a:solidFill>
                  <a:srgbClr val="00B050"/>
                </a:solidFill>
              </a:rPr>
              <a:t>källkod</a:t>
            </a:r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</p:txBody>
      </p:sp>
      <p:sp>
        <p:nvSpPr>
          <p:cNvPr id="130" name="textruta 129"/>
          <p:cNvSpPr txBox="1"/>
          <p:nvPr/>
        </p:nvSpPr>
        <p:spPr>
          <a:xfrm>
            <a:off x="179512" y="2060849"/>
            <a:ext cx="1872208" cy="800219"/>
          </a:xfrm>
          <a:prstGeom prst="rect">
            <a:avLst/>
          </a:prstGeom>
          <a:noFill/>
          <a:ln cmpd="sng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>
                <a:solidFill>
                  <a:srgbClr val="00B050"/>
                </a:solidFill>
              </a:rPr>
              <a:t>Öppen källkod</a:t>
            </a:r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  <a:p>
            <a:endParaRPr lang="sv-SE" sz="1200" b="1" dirty="0" smtClean="0">
              <a:solidFill>
                <a:srgbClr val="00B050"/>
              </a:solidFill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107501" y="4869160"/>
            <a:ext cx="6209851" cy="861774"/>
          </a:xfrm>
          <a:prstGeom prst="rect">
            <a:avLst/>
          </a:prstGeom>
          <a:noFill/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Standardiserade tjänstegränssnitt</a:t>
            </a:r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31" name="textruta 30"/>
          <p:cNvSpPr txBox="1"/>
          <p:nvPr/>
        </p:nvSpPr>
        <p:spPr>
          <a:xfrm>
            <a:off x="2771800" y="5104928"/>
            <a:ext cx="1368152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err="1" smtClean="0"/>
              <a:t>Inspire</a:t>
            </a:r>
            <a:r>
              <a:rPr lang="sv-SE" sz="1000" b="1" dirty="0" smtClean="0"/>
              <a:t>/</a:t>
            </a:r>
            <a:r>
              <a:rPr lang="sv-SE" sz="1000" b="1" dirty="0" err="1" smtClean="0"/>
              <a:t>geodatasamv</a:t>
            </a:r>
            <a:r>
              <a:rPr lang="sv-SE" sz="1000" b="1" dirty="0" smtClean="0"/>
              <a:t>.</a:t>
            </a:r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29" name="textruta 28"/>
          <p:cNvSpPr txBox="1"/>
          <p:nvPr/>
        </p:nvSpPr>
        <p:spPr>
          <a:xfrm>
            <a:off x="179512" y="5104928"/>
            <a:ext cx="2444900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/>
              <a:t>Övriga generella tjänster för integration</a:t>
            </a:r>
          </a:p>
          <a:p>
            <a:endParaRPr lang="sv-SE" sz="1000" dirty="0"/>
          </a:p>
          <a:p>
            <a:endParaRPr lang="sv-SE" sz="1000" dirty="0" smtClean="0"/>
          </a:p>
        </p:txBody>
      </p:sp>
      <p:sp>
        <p:nvSpPr>
          <p:cNvPr id="36" name="textruta 35"/>
          <p:cNvSpPr txBox="1"/>
          <p:nvPr/>
        </p:nvSpPr>
        <p:spPr>
          <a:xfrm>
            <a:off x="3635896" y="3140968"/>
            <a:ext cx="1332147" cy="147732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/>
              <a:t>Generella </a:t>
            </a:r>
            <a:r>
              <a:rPr lang="sv-SE" sz="1000" b="1" dirty="0" smtClean="0"/>
              <a:t>användar- gränssnittkomponenter 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48" name="textruta 47"/>
          <p:cNvSpPr txBox="1"/>
          <p:nvPr/>
        </p:nvSpPr>
        <p:spPr>
          <a:xfrm>
            <a:off x="1619672" y="3140966"/>
            <a:ext cx="1971642" cy="147732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Generella kartverktyg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47" name="textruta 46"/>
          <p:cNvSpPr txBox="1"/>
          <p:nvPr/>
        </p:nvSpPr>
        <p:spPr>
          <a:xfrm>
            <a:off x="179515" y="3140968"/>
            <a:ext cx="1368149" cy="1477327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Specifika </a:t>
            </a:r>
          </a:p>
          <a:p>
            <a:r>
              <a:rPr lang="sv-SE" sz="1000" b="1" dirty="0" smtClean="0"/>
              <a:t>Användargränssnitt- komponenter</a:t>
            </a:r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</p:txBody>
      </p:sp>
      <p:sp>
        <p:nvSpPr>
          <p:cNvPr id="4" name="textruta 3"/>
          <p:cNvSpPr txBox="1"/>
          <p:nvPr/>
        </p:nvSpPr>
        <p:spPr>
          <a:xfrm>
            <a:off x="4223984" y="5117995"/>
            <a:ext cx="1932195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/>
              <a:t>Verksamhetsspecifika tjänster</a:t>
            </a:r>
          </a:p>
          <a:p>
            <a:endParaRPr lang="sv-SE" sz="1000" dirty="0" smtClean="0"/>
          </a:p>
          <a:p>
            <a:endParaRPr lang="sv-SE" sz="1000" dirty="0" smtClean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sz="2400" dirty="0" smtClean="0"/>
              <a:t>Integration klienter</a:t>
            </a:r>
            <a:br>
              <a:rPr lang="sv-SE" sz="2400" dirty="0" smtClean="0"/>
            </a:br>
            <a:r>
              <a:rPr lang="sv-SE" sz="1400" dirty="0" smtClean="0"/>
              <a:t>Flexibilitet och långsiktighet genom:</a:t>
            </a:r>
            <a:br>
              <a:rPr lang="sv-SE" sz="1400" dirty="0" smtClean="0"/>
            </a:br>
            <a:r>
              <a:rPr lang="sv-SE" sz="1400" dirty="0" smtClean="0"/>
              <a:t>Öppna standardiserade gränssnitt</a:t>
            </a:r>
            <a:br>
              <a:rPr lang="sv-SE" sz="1400" dirty="0" smtClean="0"/>
            </a:br>
            <a:r>
              <a:rPr lang="sv-SE" sz="1400" dirty="0" smtClean="0"/>
              <a:t>Utbytbara delar</a:t>
            </a:r>
            <a:br>
              <a:rPr lang="sv-SE" sz="1400" dirty="0" smtClean="0"/>
            </a:br>
            <a:r>
              <a:rPr lang="sv-SE" sz="1400" dirty="0" smtClean="0"/>
              <a:t>Lättanvända välbeprövade gränssnittsbibliotek</a:t>
            </a:r>
            <a:endParaRPr lang="sv-SE" sz="1400" dirty="0"/>
          </a:p>
        </p:txBody>
      </p:sp>
      <p:sp>
        <p:nvSpPr>
          <p:cNvPr id="18" name="textruta 17"/>
          <p:cNvSpPr txBox="1"/>
          <p:nvPr/>
        </p:nvSpPr>
        <p:spPr>
          <a:xfrm>
            <a:off x="2771800" y="5318050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OGC</a:t>
            </a:r>
            <a:endParaRPr lang="sv-SE" sz="1000" dirty="0"/>
          </a:p>
        </p:txBody>
      </p:sp>
      <p:sp>
        <p:nvSpPr>
          <p:cNvPr id="19" name="textruta 18"/>
          <p:cNvSpPr txBox="1"/>
          <p:nvPr/>
        </p:nvSpPr>
        <p:spPr>
          <a:xfrm>
            <a:off x="179512" y="5313982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OGC och allmänt spridda öppna standarder</a:t>
            </a:r>
            <a:endParaRPr lang="sv-SE" sz="1000" dirty="0"/>
          </a:p>
        </p:txBody>
      </p:sp>
      <p:sp>
        <p:nvSpPr>
          <p:cNvPr id="26" name="textruta 25"/>
          <p:cNvSpPr txBox="1"/>
          <p:nvPr/>
        </p:nvSpPr>
        <p:spPr>
          <a:xfrm>
            <a:off x="4247316" y="5270510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OGC och </a:t>
            </a:r>
          </a:p>
          <a:p>
            <a:r>
              <a:rPr lang="sv-SE" sz="1000" dirty="0" smtClean="0"/>
              <a:t>allmänt spridda öppna standarder</a:t>
            </a:r>
            <a:endParaRPr lang="sv-SE" sz="1000" dirty="0"/>
          </a:p>
        </p:txBody>
      </p:sp>
      <p:sp>
        <p:nvSpPr>
          <p:cNvPr id="38" name="textruta 37"/>
          <p:cNvSpPr txBox="1"/>
          <p:nvPr/>
        </p:nvSpPr>
        <p:spPr>
          <a:xfrm>
            <a:off x="261832" y="3723455"/>
            <a:ext cx="1175890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Geokodning</a:t>
            </a:r>
          </a:p>
          <a:p>
            <a:r>
              <a:rPr lang="sv-SE" sz="1000" dirty="0" smtClean="0"/>
              <a:t>Ruttning</a:t>
            </a:r>
          </a:p>
          <a:p>
            <a:r>
              <a:rPr lang="sv-SE" sz="1000" dirty="0" smtClean="0"/>
              <a:t>Kartutskrifter</a:t>
            </a:r>
          </a:p>
          <a:p>
            <a:r>
              <a:rPr lang="sv-SE" sz="1000" dirty="0" smtClean="0"/>
              <a:t>Rapporter</a:t>
            </a:r>
          </a:p>
          <a:p>
            <a:r>
              <a:rPr lang="sv-SE" sz="1000" dirty="0" smtClean="0"/>
              <a:t>Redigering, mm</a:t>
            </a:r>
          </a:p>
        </p:txBody>
      </p:sp>
      <p:sp>
        <p:nvSpPr>
          <p:cNvPr id="41" name="textruta 40"/>
          <p:cNvSpPr txBox="1"/>
          <p:nvPr/>
        </p:nvSpPr>
        <p:spPr>
          <a:xfrm>
            <a:off x="1691680" y="3356992"/>
            <a:ext cx="864096" cy="1169551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Karta</a:t>
            </a:r>
          </a:p>
          <a:p>
            <a:r>
              <a:rPr lang="sv-SE" sz="1000" dirty="0" smtClean="0"/>
              <a:t>Identifiera</a:t>
            </a:r>
          </a:p>
          <a:p>
            <a:r>
              <a:rPr lang="sv-SE" sz="1000" dirty="0" smtClean="0"/>
              <a:t>Nedladdning</a:t>
            </a:r>
            <a:endParaRPr lang="sv-SE" sz="1000" dirty="0"/>
          </a:p>
          <a:p>
            <a:r>
              <a:rPr lang="sv-SE" sz="1000" dirty="0" smtClean="0"/>
              <a:t>Sök</a:t>
            </a:r>
          </a:p>
          <a:p>
            <a:r>
              <a:rPr lang="sv-SE" sz="1000" dirty="0" smtClean="0"/>
              <a:t>Analys</a:t>
            </a:r>
          </a:p>
          <a:p>
            <a:r>
              <a:rPr lang="sv-SE" sz="1000" dirty="0" smtClean="0"/>
              <a:t>Geometriska operationer</a:t>
            </a:r>
          </a:p>
        </p:txBody>
      </p:sp>
      <p:sp>
        <p:nvSpPr>
          <p:cNvPr id="45" name="textruta 44"/>
          <p:cNvSpPr txBox="1"/>
          <p:nvPr/>
        </p:nvSpPr>
        <p:spPr>
          <a:xfrm>
            <a:off x="3707904" y="3647346"/>
            <a:ext cx="1011120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Välanvända användargränssnittbibliotek </a:t>
            </a:r>
          </a:p>
          <a:p>
            <a:r>
              <a:rPr lang="sv-SE" sz="1000" dirty="0" smtClean="0"/>
              <a:t>(Exempel: </a:t>
            </a:r>
            <a:r>
              <a:rPr lang="sv-SE" sz="1000" dirty="0" err="1" smtClean="0"/>
              <a:t>jQuery</a:t>
            </a:r>
            <a:r>
              <a:rPr lang="sv-SE" sz="1000" dirty="0" smtClean="0"/>
              <a:t>)</a:t>
            </a:r>
          </a:p>
        </p:txBody>
      </p:sp>
      <p:sp>
        <p:nvSpPr>
          <p:cNvPr id="49" name="textruta 48"/>
          <p:cNvSpPr txBox="1"/>
          <p:nvPr/>
        </p:nvSpPr>
        <p:spPr>
          <a:xfrm>
            <a:off x="2627784" y="3356992"/>
            <a:ext cx="936104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Välanvänt javaskript-bibliotek i öppen källkod för karta</a:t>
            </a:r>
          </a:p>
          <a:p>
            <a:r>
              <a:rPr lang="sv-SE" sz="1000" dirty="0" smtClean="0"/>
              <a:t>(OpenLayers3)</a:t>
            </a:r>
            <a:endParaRPr lang="sv-SE" sz="1000" dirty="0"/>
          </a:p>
        </p:txBody>
      </p:sp>
      <p:sp>
        <p:nvSpPr>
          <p:cNvPr id="50" name="textruta 49"/>
          <p:cNvSpPr txBox="1"/>
          <p:nvPr/>
        </p:nvSpPr>
        <p:spPr>
          <a:xfrm>
            <a:off x="2555776" y="1592337"/>
            <a:ext cx="2088232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Specifik inbäddad karta</a:t>
            </a:r>
            <a:endParaRPr lang="sv-SE" sz="1000" dirty="0" smtClean="0"/>
          </a:p>
          <a:p>
            <a:endParaRPr lang="sv-SE" sz="1000" dirty="0"/>
          </a:p>
        </p:txBody>
      </p:sp>
      <p:cxnSp>
        <p:nvCxnSpPr>
          <p:cNvPr id="52" name="Rak pil 51"/>
          <p:cNvCxnSpPr>
            <a:stCxn id="36" idx="0"/>
            <a:endCxn id="50" idx="2"/>
          </p:cNvCxnSpPr>
          <p:nvPr/>
        </p:nvCxnSpPr>
        <p:spPr>
          <a:xfrm flipH="1" flipV="1">
            <a:off x="3599892" y="1992447"/>
            <a:ext cx="702078" cy="1148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/>
          <p:cNvCxnSpPr>
            <a:stCxn id="48" idx="0"/>
            <a:endCxn id="50" idx="2"/>
          </p:cNvCxnSpPr>
          <p:nvPr/>
        </p:nvCxnSpPr>
        <p:spPr>
          <a:xfrm flipV="1">
            <a:off x="2605493" y="1992447"/>
            <a:ext cx="994399" cy="1148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k pil 55"/>
          <p:cNvCxnSpPr>
            <a:stCxn id="47" idx="0"/>
            <a:endCxn id="50" idx="2"/>
          </p:cNvCxnSpPr>
          <p:nvPr/>
        </p:nvCxnSpPr>
        <p:spPr>
          <a:xfrm flipV="1">
            <a:off x="863590" y="1992447"/>
            <a:ext cx="2736302" cy="1148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/>
          <p:cNvSpPr txBox="1"/>
          <p:nvPr/>
        </p:nvSpPr>
        <p:spPr>
          <a:xfrm>
            <a:off x="323528" y="1588730"/>
            <a:ext cx="2088232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Webbkartor</a:t>
            </a:r>
          </a:p>
          <a:p>
            <a:r>
              <a:rPr lang="sv-SE" sz="1000" dirty="0" smtClean="0"/>
              <a:t>(Kartan.uppsala.se/kartinfo)</a:t>
            </a:r>
          </a:p>
        </p:txBody>
      </p:sp>
      <p:sp>
        <p:nvSpPr>
          <p:cNvPr id="59" name="textruta 58"/>
          <p:cNvSpPr txBox="1"/>
          <p:nvPr/>
        </p:nvSpPr>
        <p:spPr>
          <a:xfrm>
            <a:off x="323528" y="2308810"/>
            <a:ext cx="1512168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Plattformsbibliotek</a:t>
            </a:r>
          </a:p>
          <a:p>
            <a:r>
              <a:rPr lang="sv-SE" sz="1000" dirty="0" smtClean="0"/>
              <a:t>Sammanhållande API</a:t>
            </a:r>
          </a:p>
        </p:txBody>
      </p:sp>
      <p:cxnSp>
        <p:nvCxnSpPr>
          <p:cNvPr id="61" name="Rak pil 60"/>
          <p:cNvCxnSpPr>
            <a:stCxn id="47" idx="0"/>
          </p:cNvCxnSpPr>
          <p:nvPr/>
        </p:nvCxnSpPr>
        <p:spPr>
          <a:xfrm flipV="1">
            <a:off x="863590" y="2708922"/>
            <a:ext cx="269186" cy="432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ak pil 62"/>
          <p:cNvCxnSpPr>
            <a:stCxn id="48" idx="0"/>
          </p:cNvCxnSpPr>
          <p:nvPr/>
        </p:nvCxnSpPr>
        <p:spPr>
          <a:xfrm flipH="1" flipV="1">
            <a:off x="1079612" y="2708922"/>
            <a:ext cx="1525881" cy="432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k pil 64"/>
          <p:cNvCxnSpPr>
            <a:stCxn id="36" idx="0"/>
          </p:cNvCxnSpPr>
          <p:nvPr/>
        </p:nvCxnSpPr>
        <p:spPr>
          <a:xfrm flipH="1" flipV="1">
            <a:off x="1132776" y="2708922"/>
            <a:ext cx="3169194" cy="432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k pil 73"/>
          <p:cNvCxnSpPr>
            <a:stCxn id="59" idx="0"/>
            <a:endCxn id="57" idx="2"/>
          </p:cNvCxnSpPr>
          <p:nvPr/>
        </p:nvCxnSpPr>
        <p:spPr>
          <a:xfrm flipV="1">
            <a:off x="1079612" y="1988840"/>
            <a:ext cx="288032" cy="31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ak pil 75"/>
          <p:cNvCxnSpPr>
            <a:stCxn id="31" idx="0"/>
            <a:endCxn id="48" idx="2"/>
          </p:cNvCxnSpPr>
          <p:nvPr/>
        </p:nvCxnSpPr>
        <p:spPr>
          <a:xfrm flipH="1" flipV="1">
            <a:off x="2605493" y="4618295"/>
            <a:ext cx="850383" cy="486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k pil 77"/>
          <p:cNvCxnSpPr>
            <a:stCxn id="29" idx="0"/>
            <a:endCxn id="47" idx="2"/>
          </p:cNvCxnSpPr>
          <p:nvPr/>
        </p:nvCxnSpPr>
        <p:spPr>
          <a:xfrm flipH="1" flipV="1">
            <a:off x="863590" y="4618295"/>
            <a:ext cx="538372" cy="486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k pil 79"/>
          <p:cNvCxnSpPr>
            <a:stCxn id="4" idx="0"/>
          </p:cNvCxnSpPr>
          <p:nvPr/>
        </p:nvCxnSpPr>
        <p:spPr>
          <a:xfrm flipH="1" flipV="1">
            <a:off x="2627784" y="4618296"/>
            <a:ext cx="2562298" cy="499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ak pil 81"/>
          <p:cNvCxnSpPr>
            <a:endCxn id="36" idx="2"/>
          </p:cNvCxnSpPr>
          <p:nvPr/>
        </p:nvCxnSpPr>
        <p:spPr>
          <a:xfrm flipH="1" flipV="1">
            <a:off x="4301970" y="4618296"/>
            <a:ext cx="920933" cy="49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/>
          <p:cNvSpPr txBox="1"/>
          <p:nvPr/>
        </p:nvSpPr>
        <p:spPr>
          <a:xfrm>
            <a:off x="107504" y="5805264"/>
            <a:ext cx="8945391" cy="1015663"/>
          </a:xfrm>
          <a:prstGeom prst="rect">
            <a:avLst/>
          </a:prstGeom>
          <a:noFill/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Databaser: Standardiserade gränssnitt och format</a:t>
            </a:r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</p:txBody>
      </p:sp>
      <p:sp>
        <p:nvSpPr>
          <p:cNvPr id="55" name="textruta 54"/>
          <p:cNvSpPr txBox="1"/>
          <p:nvPr/>
        </p:nvSpPr>
        <p:spPr>
          <a:xfrm>
            <a:off x="4644008" y="6021288"/>
            <a:ext cx="1431776" cy="707886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Relationsdatabas</a:t>
            </a:r>
          </a:p>
          <a:p>
            <a:r>
              <a:rPr lang="sv-SE" sz="1000" dirty="0" smtClean="0"/>
              <a:t>OGC SFS/SQL MM 92</a:t>
            </a:r>
          </a:p>
          <a:p>
            <a:r>
              <a:rPr lang="sv-SE" sz="1000" dirty="0" smtClean="0"/>
              <a:t>(Oracle?)</a:t>
            </a:r>
          </a:p>
          <a:p>
            <a:r>
              <a:rPr lang="sv-SE" sz="1000" dirty="0" smtClean="0"/>
              <a:t>Stöd för kvalitetsäkring</a:t>
            </a:r>
          </a:p>
        </p:txBody>
      </p:sp>
      <p:sp>
        <p:nvSpPr>
          <p:cNvPr id="58" name="textruta 57"/>
          <p:cNvSpPr txBox="1"/>
          <p:nvPr/>
        </p:nvSpPr>
        <p:spPr>
          <a:xfrm>
            <a:off x="1647292" y="6244863"/>
            <a:ext cx="1287760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Filsystem</a:t>
            </a:r>
          </a:p>
          <a:p>
            <a:r>
              <a:rPr lang="sv-SE" sz="1000" dirty="0" smtClean="0"/>
              <a:t>Raster, vektor, punktmoln mm</a:t>
            </a:r>
          </a:p>
        </p:txBody>
      </p:sp>
      <p:sp>
        <p:nvSpPr>
          <p:cNvPr id="60" name="textruta 59"/>
          <p:cNvSpPr txBox="1"/>
          <p:nvPr/>
        </p:nvSpPr>
        <p:spPr>
          <a:xfrm>
            <a:off x="179512" y="6244863"/>
            <a:ext cx="1395772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Integrationsfilformat</a:t>
            </a:r>
          </a:p>
          <a:p>
            <a:r>
              <a:rPr lang="sv-SE" sz="1000" dirty="0" smtClean="0"/>
              <a:t>OGC Geopackage</a:t>
            </a:r>
          </a:p>
          <a:p>
            <a:r>
              <a:rPr lang="sv-SE" sz="1000" dirty="0" err="1" smtClean="0"/>
              <a:t>SQLite</a:t>
            </a:r>
            <a:endParaRPr lang="sv-SE" sz="1000" dirty="0" smtClean="0"/>
          </a:p>
        </p:txBody>
      </p:sp>
      <p:sp>
        <p:nvSpPr>
          <p:cNvPr id="62" name="textruta 61"/>
          <p:cNvSpPr txBox="1"/>
          <p:nvPr/>
        </p:nvSpPr>
        <p:spPr>
          <a:xfrm>
            <a:off x="539552" y="5998642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OGC och allmänt spridda öppna standarder</a:t>
            </a:r>
            <a:endParaRPr lang="sv-SE" sz="1000" dirty="0"/>
          </a:p>
        </p:txBody>
      </p:sp>
      <p:sp>
        <p:nvSpPr>
          <p:cNvPr id="64" name="textruta 63"/>
          <p:cNvSpPr txBox="1"/>
          <p:nvPr/>
        </p:nvSpPr>
        <p:spPr>
          <a:xfrm>
            <a:off x="3023828" y="6244863"/>
            <a:ext cx="1431776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Externa OGC-tjänster</a:t>
            </a:r>
          </a:p>
          <a:p>
            <a:endParaRPr lang="sv-SE" sz="1000" dirty="0" smtClean="0"/>
          </a:p>
          <a:p>
            <a:endParaRPr lang="sv-SE" sz="1000" dirty="0" smtClean="0"/>
          </a:p>
        </p:txBody>
      </p:sp>
      <p:sp>
        <p:nvSpPr>
          <p:cNvPr id="66" name="textruta 65"/>
          <p:cNvSpPr txBox="1"/>
          <p:nvPr/>
        </p:nvSpPr>
        <p:spPr>
          <a:xfrm>
            <a:off x="6317352" y="5837202"/>
            <a:ext cx="2580140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Regler för kvalitetssäkring</a:t>
            </a:r>
          </a:p>
          <a:p>
            <a:r>
              <a:rPr lang="sv-SE" sz="1000" dirty="0" smtClean="0"/>
              <a:t>Topologi, geometri, värdemängder, historik, id-punkter, textplacering</a:t>
            </a:r>
          </a:p>
        </p:txBody>
      </p:sp>
      <p:sp>
        <p:nvSpPr>
          <p:cNvPr id="92" name="textruta 91"/>
          <p:cNvSpPr txBox="1"/>
          <p:nvPr/>
        </p:nvSpPr>
        <p:spPr>
          <a:xfrm>
            <a:off x="5296273" y="1340768"/>
            <a:ext cx="3668216" cy="3477875"/>
          </a:xfrm>
          <a:prstGeom prst="rect">
            <a:avLst/>
          </a:prstGeom>
          <a:noFill/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Generella desktopklienter (Vilka?)</a:t>
            </a:r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94" name="textruta 93"/>
          <p:cNvSpPr txBox="1"/>
          <p:nvPr/>
        </p:nvSpPr>
        <p:spPr>
          <a:xfrm>
            <a:off x="6732240" y="1628800"/>
            <a:ext cx="936104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CAD</a:t>
            </a:r>
          </a:p>
          <a:p>
            <a:endParaRPr lang="sv-SE" sz="1000" dirty="0" smtClean="0"/>
          </a:p>
          <a:p>
            <a:endParaRPr lang="sv-SE" sz="1000" dirty="0" smtClean="0"/>
          </a:p>
        </p:txBody>
      </p:sp>
      <p:sp>
        <p:nvSpPr>
          <p:cNvPr id="95" name="textruta 94"/>
          <p:cNvSpPr txBox="1"/>
          <p:nvPr/>
        </p:nvSpPr>
        <p:spPr>
          <a:xfrm>
            <a:off x="5580112" y="1628800"/>
            <a:ext cx="1080120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GIS</a:t>
            </a:r>
          </a:p>
          <a:p>
            <a:endParaRPr lang="sv-SE" sz="1000" dirty="0" smtClean="0"/>
          </a:p>
          <a:p>
            <a:endParaRPr lang="sv-SE" sz="1000" dirty="0" smtClean="0"/>
          </a:p>
        </p:txBody>
      </p:sp>
      <p:sp>
        <p:nvSpPr>
          <p:cNvPr id="96" name="textruta 95"/>
          <p:cNvSpPr txBox="1"/>
          <p:nvPr/>
        </p:nvSpPr>
        <p:spPr>
          <a:xfrm>
            <a:off x="7740352" y="1628800"/>
            <a:ext cx="936104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Office?</a:t>
            </a:r>
          </a:p>
          <a:p>
            <a:endParaRPr lang="sv-SE" sz="1000" dirty="0" smtClean="0"/>
          </a:p>
          <a:p>
            <a:endParaRPr lang="sv-SE" sz="1000" dirty="0" smtClean="0"/>
          </a:p>
        </p:txBody>
      </p:sp>
      <p:sp>
        <p:nvSpPr>
          <p:cNvPr id="97" name="textruta 96"/>
          <p:cNvSpPr txBox="1"/>
          <p:nvPr/>
        </p:nvSpPr>
        <p:spPr>
          <a:xfrm>
            <a:off x="7308305" y="2348880"/>
            <a:ext cx="1584175" cy="2400657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err="1" smtClean="0"/>
              <a:t>Plugins</a:t>
            </a:r>
            <a:r>
              <a:rPr lang="sv-SE" sz="1000" b="1" dirty="0" smtClean="0"/>
              <a:t> för specifika desktop-program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 smtClean="0"/>
          </a:p>
        </p:txBody>
      </p:sp>
      <p:sp>
        <p:nvSpPr>
          <p:cNvPr id="98" name="textruta 97"/>
          <p:cNvSpPr txBox="1"/>
          <p:nvPr/>
        </p:nvSpPr>
        <p:spPr>
          <a:xfrm>
            <a:off x="7401760" y="2708919"/>
            <a:ext cx="1418713" cy="1323439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Användargränssnitt redigering med hantering av regler för kvalitetssäkring</a:t>
            </a:r>
          </a:p>
          <a:p>
            <a:r>
              <a:rPr lang="sv-SE" sz="1000" dirty="0" smtClean="0"/>
              <a:t>(Exempel: geometri, värdemängder, historik, id-punkter</a:t>
            </a:r>
            <a:r>
              <a:rPr lang="sv-SE" sz="1000" dirty="0"/>
              <a:t>, textplacering, </a:t>
            </a:r>
            <a:r>
              <a:rPr lang="sv-SE" sz="1000" dirty="0" smtClean="0"/>
              <a:t>topologi)</a:t>
            </a:r>
          </a:p>
        </p:txBody>
      </p:sp>
      <p:sp>
        <p:nvSpPr>
          <p:cNvPr id="99" name="textruta 98"/>
          <p:cNvSpPr txBox="1"/>
          <p:nvPr/>
        </p:nvSpPr>
        <p:spPr>
          <a:xfrm>
            <a:off x="5580112" y="2348880"/>
            <a:ext cx="1584175" cy="2400657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Generella funktioner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 smtClean="0"/>
          </a:p>
        </p:txBody>
      </p:sp>
      <p:sp>
        <p:nvSpPr>
          <p:cNvPr id="100" name="textruta 99"/>
          <p:cNvSpPr txBox="1"/>
          <p:nvPr/>
        </p:nvSpPr>
        <p:spPr>
          <a:xfrm>
            <a:off x="5652120" y="2636912"/>
            <a:ext cx="1418713" cy="55399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/>
              <a:t>Hantering av generella webbtjänster (OGC </a:t>
            </a:r>
            <a:r>
              <a:rPr lang="sv-SE" sz="1000" dirty="0" err="1"/>
              <a:t>mfl</a:t>
            </a:r>
            <a:r>
              <a:rPr lang="sv-SE" sz="1000" dirty="0" smtClean="0"/>
              <a:t>)</a:t>
            </a:r>
          </a:p>
          <a:p>
            <a:endParaRPr lang="sv-SE" sz="1000" b="1" dirty="0" smtClean="0"/>
          </a:p>
        </p:txBody>
      </p:sp>
      <p:cxnSp>
        <p:nvCxnSpPr>
          <p:cNvPr id="104" name="Rak pil 103"/>
          <p:cNvCxnSpPr>
            <a:stCxn id="31" idx="0"/>
            <a:endCxn id="100" idx="2"/>
          </p:cNvCxnSpPr>
          <p:nvPr/>
        </p:nvCxnSpPr>
        <p:spPr>
          <a:xfrm flipV="1">
            <a:off x="3455876" y="3190910"/>
            <a:ext cx="2905601" cy="191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ak pil 107"/>
          <p:cNvCxnSpPr>
            <a:stCxn id="66" idx="0"/>
            <a:endCxn id="98" idx="2"/>
          </p:cNvCxnSpPr>
          <p:nvPr/>
        </p:nvCxnSpPr>
        <p:spPr>
          <a:xfrm flipV="1">
            <a:off x="7607422" y="4032358"/>
            <a:ext cx="503695" cy="180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k pil 110"/>
          <p:cNvCxnSpPr>
            <a:endCxn id="55" idx="3"/>
          </p:cNvCxnSpPr>
          <p:nvPr/>
        </p:nvCxnSpPr>
        <p:spPr>
          <a:xfrm flipH="1">
            <a:off x="6075784" y="5925645"/>
            <a:ext cx="241568" cy="44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k pil 117"/>
          <p:cNvCxnSpPr>
            <a:stCxn id="29" idx="0"/>
            <a:endCxn id="100" idx="2"/>
          </p:cNvCxnSpPr>
          <p:nvPr/>
        </p:nvCxnSpPr>
        <p:spPr>
          <a:xfrm flipV="1">
            <a:off x="1401962" y="3190910"/>
            <a:ext cx="4959515" cy="191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ruta 123"/>
          <p:cNvSpPr txBox="1"/>
          <p:nvPr/>
        </p:nvSpPr>
        <p:spPr>
          <a:xfrm>
            <a:off x="5652120" y="3709481"/>
            <a:ext cx="1418713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/>
              <a:t>Hantering av </a:t>
            </a:r>
            <a:r>
              <a:rPr lang="sv-SE" sz="1000" dirty="0" smtClean="0"/>
              <a:t>verksamhetsspecifika webbtjänster som följer generella standarder </a:t>
            </a:r>
          </a:p>
          <a:p>
            <a:r>
              <a:rPr lang="sv-SE" sz="1000" dirty="0" smtClean="0"/>
              <a:t>(Ex: REST/html/</a:t>
            </a:r>
            <a:r>
              <a:rPr lang="sv-SE" sz="1000" dirty="0" err="1" smtClean="0"/>
              <a:t>json</a:t>
            </a:r>
            <a:r>
              <a:rPr lang="sv-SE" sz="1000" dirty="0" smtClean="0"/>
              <a:t>)</a:t>
            </a:r>
          </a:p>
        </p:txBody>
      </p:sp>
      <p:cxnSp>
        <p:nvCxnSpPr>
          <p:cNvPr id="125" name="Rak pil 124"/>
          <p:cNvCxnSpPr>
            <a:stCxn id="4" idx="0"/>
            <a:endCxn id="124" idx="2"/>
          </p:cNvCxnSpPr>
          <p:nvPr/>
        </p:nvCxnSpPr>
        <p:spPr>
          <a:xfrm flipV="1">
            <a:off x="5190082" y="4571255"/>
            <a:ext cx="1171395" cy="54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ruta 130"/>
          <p:cNvSpPr txBox="1"/>
          <p:nvPr/>
        </p:nvSpPr>
        <p:spPr>
          <a:xfrm>
            <a:off x="7923624" y="5013176"/>
            <a:ext cx="1112872" cy="573458"/>
          </a:xfrm>
          <a:prstGeom prst="rect">
            <a:avLst/>
          </a:prstGeom>
          <a:noFill/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err="1" smtClean="0"/>
              <a:t>Verksamhets-specifika</a:t>
            </a:r>
            <a:r>
              <a:rPr lang="sv-SE" sz="1000" b="1" dirty="0" smtClean="0"/>
              <a:t> desktopklienter</a:t>
            </a:r>
          </a:p>
        </p:txBody>
      </p:sp>
      <p:cxnSp>
        <p:nvCxnSpPr>
          <p:cNvPr id="132" name="Rak pil 131"/>
          <p:cNvCxnSpPr>
            <a:stCxn id="66" idx="0"/>
            <a:endCxn id="131" idx="2"/>
          </p:cNvCxnSpPr>
          <p:nvPr/>
        </p:nvCxnSpPr>
        <p:spPr>
          <a:xfrm flipV="1">
            <a:off x="7607422" y="5586634"/>
            <a:ext cx="872638" cy="25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/>
        </p:nvSpPr>
        <p:spPr>
          <a:xfrm>
            <a:off x="107501" y="5028272"/>
            <a:ext cx="8926287" cy="1785104"/>
          </a:xfrm>
          <a:prstGeom prst="rect">
            <a:avLst/>
          </a:prstGeom>
          <a:noFill/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Standardiserade tjänstegränssnitt</a:t>
            </a:r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29" name="textruta 28"/>
          <p:cNvSpPr txBox="1"/>
          <p:nvPr/>
        </p:nvSpPr>
        <p:spPr>
          <a:xfrm>
            <a:off x="179512" y="5264040"/>
            <a:ext cx="3816424" cy="147732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/>
              <a:t>Övriga generella tjänster för integration</a:t>
            </a:r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</p:txBody>
      </p:sp>
      <p:sp>
        <p:nvSpPr>
          <p:cNvPr id="31" name="textruta 30"/>
          <p:cNvSpPr txBox="1"/>
          <p:nvPr/>
        </p:nvSpPr>
        <p:spPr>
          <a:xfrm>
            <a:off x="4067944" y="5264040"/>
            <a:ext cx="2088232" cy="147732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Inspire</a:t>
            </a:r>
            <a:r>
              <a:rPr lang="sv-SE" sz="1000" b="1" dirty="0"/>
              <a:t>/Geodatasamverkan</a:t>
            </a:r>
            <a:endParaRPr lang="sv-SE" sz="1000" b="1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35" name="textruta 34"/>
          <p:cNvSpPr txBox="1"/>
          <p:nvPr/>
        </p:nvSpPr>
        <p:spPr>
          <a:xfrm>
            <a:off x="107504" y="1412776"/>
            <a:ext cx="8926287" cy="3477875"/>
          </a:xfrm>
          <a:prstGeom prst="rect">
            <a:avLst/>
          </a:prstGeom>
          <a:noFill/>
          <a:ln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Webbklienter</a:t>
            </a:r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/>
          </a:p>
          <a:p>
            <a:endParaRPr lang="sv-SE" sz="1000" b="1" dirty="0" smtClean="0"/>
          </a:p>
          <a:p>
            <a:endParaRPr lang="sv-SE" sz="1000" b="1" dirty="0" smtClean="0"/>
          </a:p>
        </p:txBody>
      </p:sp>
      <p:sp>
        <p:nvSpPr>
          <p:cNvPr id="36" name="textruta 35"/>
          <p:cNvSpPr txBox="1"/>
          <p:nvPr/>
        </p:nvSpPr>
        <p:spPr>
          <a:xfrm>
            <a:off x="6300194" y="3356992"/>
            <a:ext cx="2664293" cy="147732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/>
              <a:t>Generella </a:t>
            </a:r>
            <a:r>
              <a:rPr lang="sv-SE" sz="1000" b="1" dirty="0" smtClean="0"/>
              <a:t>användargränssnittskomponenter 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48" name="textruta 47"/>
          <p:cNvSpPr txBox="1"/>
          <p:nvPr/>
        </p:nvSpPr>
        <p:spPr>
          <a:xfrm>
            <a:off x="4067947" y="3356992"/>
            <a:ext cx="2088232" cy="147732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Generella kartverktyg</a:t>
            </a:r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47" name="textruta 46"/>
          <p:cNvSpPr txBox="1"/>
          <p:nvPr/>
        </p:nvSpPr>
        <p:spPr>
          <a:xfrm>
            <a:off x="179515" y="3356992"/>
            <a:ext cx="3816424" cy="147732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Specifika användargränssnittkomponenter</a:t>
            </a:r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</p:txBody>
      </p:sp>
      <p:sp>
        <p:nvSpPr>
          <p:cNvPr id="4" name="textruta 3"/>
          <p:cNvSpPr txBox="1"/>
          <p:nvPr/>
        </p:nvSpPr>
        <p:spPr>
          <a:xfrm>
            <a:off x="6300192" y="5264040"/>
            <a:ext cx="2444900" cy="1477328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/>
              <a:t>Verksamhetsspecifika tjänster</a:t>
            </a:r>
          </a:p>
          <a:p>
            <a:endParaRPr lang="sv-SE" sz="1000" b="1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sz="2400" dirty="0" smtClean="0"/>
              <a:t>Integration webbklienter</a:t>
            </a:r>
            <a:br>
              <a:rPr lang="sv-SE" sz="2400" dirty="0" smtClean="0"/>
            </a:br>
            <a:r>
              <a:rPr lang="sv-SE" sz="1400" dirty="0" smtClean="0"/>
              <a:t>Flexibilitet och långsiktighet genom:</a:t>
            </a:r>
            <a:br>
              <a:rPr lang="sv-SE" sz="1400" dirty="0" smtClean="0"/>
            </a:br>
            <a:r>
              <a:rPr lang="sv-SE" sz="1400" dirty="0" smtClean="0"/>
              <a:t>Öppna standardiserade gränssnitt</a:t>
            </a:r>
            <a:br>
              <a:rPr lang="sv-SE" sz="1400" dirty="0" smtClean="0"/>
            </a:br>
            <a:r>
              <a:rPr lang="sv-SE" sz="1400" dirty="0" smtClean="0"/>
              <a:t>Utbytbara delar</a:t>
            </a:r>
            <a:br>
              <a:rPr lang="sv-SE" sz="1400" dirty="0" smtClean="0"/>
            </a:br>
            <a:r>
              <a:rPr lang="sv-SE" sz="1400" dirty="0" smtClean="0"/>
              <a:t>Lättanvända välbeprövade gränssnittsbibliotek</a:t>
            </a:r>
            <a:endParaRPr lang="sv-SE" sz="1400" dirty="0"/>
          </a:p>
        </p:txBody>
      </p:sp>
      <p:sp>
        <p:nvSpPr>
          <p:cNvPr id="9" name="textruta 8"/>
          <p:cNvSpPr txBox="1"/>
          <p:nvPr/>
        </p:nvSpPr>
        <p:spPr>
          <a:xfrm>
            <a:off x="2051720" y="5763448"/>
            <a:ext cx="936104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Kartutskrifter och rapporter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10" name="textruta 9"/>
          <p:cNvSpPr txBox="1"/>
          <p:nvPr/>
        </p:nvSpPr>
        <p:spPr>
          <a:xfrm>
            <a:off x="179512" y="5761126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Geokodning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11" name="textruta 10"/>
          <p:cNvSpPr txBox="1"/>
          <p:nvPr/>
        </p:nvSpPr>
        <p:spPr>
          <a:xfrm>
            <a:off x="1115616" y="5755897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Ruttning</a:t>
            </a:r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/>
          </a:p>
        </p:txBody>
      </p:sp>
      <p:sp>
        <p:nvSpPr>
          <p:cNvPr id="12" name="textruta 11"/>
          <p:cNvSpPr txBox="1"/>
          <p:nvPr/>
        </p:nvSpPr>
        <p:spPr>
          <a:xfrm>
            <a:off x="3059832" y="5755897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Redigering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/>
          </a:p>
        </p:txBody>
      </p:sp>
      <p:sp>
        <p:nvSpPr>
          <p:cNvPr id="13" name="textruta 12"/>
          <p:cNvSpPr txBox="1"/>
          <p:nvPr/>
        </p:nvSpPr>
        <p:spPr>
          <a:xfrm>
            <a:off x="4139952" y="5755897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Visning (I)</a:t>
            </a:r>
          </a:p>
          <a:p>
            <a:r>
              <a:rPr lang="sv-SE" sz="1000" dirty="0" smtClean="0"/>
              <a:t>Identifiera</a:t>
            </a:r>
          </a:p>
          <a:p>
            <a:r>
              <a:rPr lang="sv-SE" sz="1000" dirty="0" smtClean="0"/>
              <a:t>Nedladdning</a:t>
            </a:r>
            <a:endParaRPr lang="sv-SE" sz="1000" dirty="0"/>
          </a:p>
          <a:p>
            <a:r>
              <a:rPr lang="sv-SE" sz="1000" dirty="0" smtClean="0"/>
              <a:t>Sök</a:t>
            </a:r>
          </a:p>
          <a:p>
            <a:r>
              <a:rPr lang="sv-SE" sz="1000" dirty="0" smtClean="0"/>
              <a:t>Analys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5076056" y="5755897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Katalog</a:t>
            </a:r>
          </a:p>
          <a:p>
            <a:r>
              <a:rPr lang="sv-SE" sz="1000" dirty="0" smtClean="0"/>
              <a:t>Sök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18" name="textruta 17"/>
          <p:cNvSpPr txBox="1"/>
          <p:nvPr/>
        </p:nvSpPr>
        <p:spPr>
          <a:xfrm>
            <a:off x="4067944" y="5473094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OGC</a:t>
            </a:r>
            <a:endParaRPr lang="sv-SE" sz="1000" dirty="0"/>
          </a:p>
        </p:txBody>
      </p:sp>
      <p:sp>
        <p:nvSpPr>
          <p:cNvPr id="19" name="textruta 18"/>
          <p:cNvSpPr txBox="1"/>
          <p:nvPr/>
        </p:nvSpPr>
        <p:spPr>
          <a:xfrm>
            <a:off x="179512" y="5473094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OGC och allmänt spridda öppna standarder</a:t>
            </a:r>
            <a:endParaRPr lang="sv-SE" sz="1000" dirty="0"/>
          </a:p>
        </p:txBody>
      </p:sp>
      <p:sp>
        <p:nvSpPr>
          <p:cNvPr id="25" name="textruta 24"/>
          <p:cNvSpPr txBox="1"/>
          <p:nvPr/>
        </p:nvSpPr>
        <p:spPr>
          <a:xfrm>
            <a:off x="6804248" y="5671695"/>
            <a:ext cx="1656184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Verksamhetsystem som:</a:t>
            </a:r>
          </a:p>
          <a:p>
            <a:r>
              <a:rPr lang="sv-SE" sz="1000" dirty="0" smtClean="0"/>
              <a:t>Bygglov</a:t>
            </a:r>
          </a:p>
          <a:p>
            <a:r>
              <a:rPr lang="sv-SE" sz="1000" dirty="0" smtClean="0"/>
              <a:t>Fastighet</a:t>
            </a:r>
          </a:p>
          <a:p>
            <a:r>
              <a:rPr lang="sv-SE" sz="1000" dirty="0" smtClean="0"/>
              <a:t>Miljö</a:t>
            </a:r>
          </a:p>
          <a:p>
            <a:r>
              <a:rPr lang="sv-SE" sz="1000" dirty="0" smtClean="0"/>
              <a:t>Park</a:t>
            </a:r>
          </a:p>
          <a:p>
            <a:r>
              <a:rPr lang="sv-SE" sz="1000" dirty="0" smtClean="0"/>
              <a:t>Gata, mm</a:t>
            </a:r>
          </a:p>
        </p:txBody>
      </p:sp>
      <p:sp>
        <p:nvSpPr>
          <p:cNvPr id="26" name="textruta 25"/>
          <p:cNvSpPr txBox="1"/>
          <p:nvPr/>
        </p:nvSpPr>
        <p:spPr>
          <a:xfrm>
            <a:off x="6300192" y="5442897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OGC och allmänt spridda öppna standarder</a:t>
            </a:r>
            <a:endParaRPr lang="sv-SE" sz="1000" dirty="0"/>
          </a:p>
        </p:txBody>
      </p:sp>
      <p:sp>
        <p:nvSpPr>
          <p:cNvPr id="37" name="textruta 36"/>
          <p:cNvSpPr txBox="1"/>
          <p:nvPr/>
        </p:nvSpPr>
        <p:spPr>
          <a:xfrm>
            <a:off x="2051723" y="3856400"/>
            <a:ext cx="936104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Kartutskrifter och rapporter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38" name="textruta 37"/>
          <p:cNvSpPr txBox="1"/>
          <p:nvPr/>
        </p:nvSpPr>
        <p:spPr>
          <a:xfrm>
            <a:off x="179515" y="3854078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Geokodning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</p:txBody>
      </p:sp>
      <p:sp>
        <p:nvSpPr>
          <p:cNvPr id="39" name="textruta 38"/>
          <p:cNvSpPr txBox="1"/>
          <p:nvPr/>
        </p:nvSpPr>
        <p:spPr>
          <a:xfrm>
            <a:off x="1115619" y="3848849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Ruttning</a:t>
            </a:r>
          </a:p>
          <a:p>
            <a:endParaRPr lang="sv-SE" sz="1000" dirty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/>
          </a:p>
        </p:txBody>
      </p:sp>
      <p:sp>
        <p:nvSpPr>
          <p:cNvPr id="40" name="textruta 39"/>
          <p:cNvSpPr txBox="1"/>
          <p:nvPr/>
        </p:nvSpPr>
        <p:spPr>
          <a:xfrm>
            <a:off x="3059835" y="3848849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Redigering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endParaRPr lang="sv-SE" sz="1000" dirty="0"/>
          </a:p>
          <a:p>
            <a:endParaRPr lang="sv-SE" sz="1000" dirty="0"/>
          </a:p>
        </p:txBody>
      </p:sp>
      <p:sp>
        <p:nvSpPr>
          <p:cNvPr id="41" name="textruta 40"/>
          <p:cNvSpPr txBox="1"/>
          <p:nvPr/>
        </p:nvSpPr>
        <p:spPr>
          <a:xfrm>
            <a:off x="4139955" y="3789040"/>
            <a:ext cx="864096" cy="86177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Karta</a:t>
            </a:r>
          </a:p>
          <a:p>
            <a:r>
              <a:rPr lang="sv-SE" sz="1000" dirty="0" smtClean="0"/>
              <a:t>Identifiera</a:t>
            </a:r>
          </a:p>
          <a:p>
            <a:r>
              <a:rPr lang="sv-SE" sz="1000" dirty="0" smtClean="0"/>
              <a:t>Nedladdning</a:t>
            </a:r>
            <a:endParaRPr lang="sv-SE" sz="1000" dirty="0"/>
          </a:p>
          <a:p>
            <a:r>
              <a:rPr lang="sv-SE" sz="1000" dirty="0" smtClean="0"/>
              <a:t>Sök</a:t>
            </a:r>
          </a:p>
          <a:p>
            <a:r>
              <a:rPr lang="sv-SE" sz="1000" dirty="0" smtClean="0"/>
              <a:t>Analys</a:t>
            </a:r>
          </a:p>
        </p:txBody>
      </p:sp>
      <p:sp>
        <p:nvSpPr>
          <p:cNvPr id="49" name="textruta 48"/>
          <p:cNvSpPr txBox="1"/>
          <p:nvPr/>
        </p:nvSpPr>
        <p:spPr>
          <a:xfrm>
            <a:off x="5076056" y="3789040"/>
            <a:ext cx="936104" cy="1015663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Välanvänt </a:t>
            </a:r>
            <a:r>
              <a:rPr lang="sv-SE" sz="1000" dirty="0"/>
              <a:t>javaskript-bibliotek i öppen källkod </a:t>
            </a:r>
            <a:r>
              <a:rPr lang="sv-SE" sz="1000" dirty="0" smtClean="0"/>
              <a:t>för karta</a:t>
            </a:r>
          </a:p>
          <a:p>
            <a:r>
              <a:rPr lang="sv-SE" sz="1000" dirty="0" smtClean="0"/>
              <a:t>(OpenLayers3)</a:t>
            </a:r>
            <a:endParaRPr lang="sv-SE" sz="1000" dirty="0"/>
          </a:p>
        </p:txBody>
      </p:sp>
      <p:sp>
        <p:nvSpPr>
          <p:cNvPr id="50" name="textruta 49"/>
          <p:cNvSpPr txBox="1"/>
          <p:nvPr/>
        </p:nvSpPr>
        <p:spPr>
          <a:xfrm>
            <a:off x="5220072" y="1556792"/>
            <a:ext cx="2088232" cy="707886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Inbäddad karta</a:t>
            </a:r>
          </a:p>
          <a:p>
            <a:r>
              <a:rPr lang="sv-SE" sz="1000" dirty="0" smtClean="0"/>
              <a:t>(anpassad för specifik verksamhet/innehåll)</a:t>
            </a:r>
          </a:p>
          <a:p>
            <a:endParaRPr lang="sv-SE" sz="1000" dirty="0"/>
          </a:p>
        </p:txBody>
      </p:sp>
      <p:cxnSp>
        <p:nvCxnSpPr>
          <p:cNvPr id="52" name="Rak pil 51"/>
          <p:cNvCxnSpPr>
            <a:stCxn id="36" idx="0"/>
            <a:endCxn id="50" idx="2"/>
          </p:cNvCxnSpPr>
          <p:nvPr/>
        </p:nvCxnSpPr>
        <p:spPr>
          <a:xfrm flipH="1" flipV="1">
            <a:off x="6264188" y="2264678"/>
            <a:ext cx="1368153" cy="1092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/>
          <p:cNvCxnSpPr>
            <a:stCxn id="48" idx="0"/>
            <a:endCxn id="50" idx="2"/>
          </p:cNvCxnSpPr>
          <p:nvPr/>
        </p:nvCxnSpPr>
        <p:spPr>
          <a:xfrm flipV="1">
            <a:off x="5112063" y="2264678"/>
            <a:ext cx="1152125" cy="1092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k pil 55"/>
          <p:cNvCxnSpPr>
            <a:stCxn id="47" idx="0"/>
            <a:endCxn id="50" idx="2"/>
          </p:cNvCxnSpPr>
          <p:nvPr/>
        </p:nvCxnSpPr>
        <p:spPr>
          <a:xfrm flipV="1">
            <a:off x="2087727" y="2264678"/>
            <a:ext cx="4176461" cy="1092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/>
          <p:cNvSpPr txBox="1"/>
          <p:nvPr/>
        </p:nvSpPr>
        <p:spPr>
          <a:xfrm>
            <a:off x="1835696" y="1556792"/>
            <a:ext cx="2088232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Webbkartor</a:t>
            </a:r>
          </a:p>
          <a:p>
            <a:r>
              <a:rPr lang="sv-SE" sz="1000" dirty="0" smtClean="0"/>
              <a:t>(Kartan.uppsala.se/kartinfo)</a:t>
            </a:r>
          </a:p>
        </p:txBody>
      </p:sp>
      <p:sp>
        <p:nvSpPr>
          <p:cNvPr id="59" name="textruta 58"/>
          <p:cNvSpPr txBox="1"/>
          <p:nvPr/>
        </p:nvSpPr>
        <p:spPr>
          <a:xfrm>
            <a:off x="1475656" y="2380818"/>
            <a:ext cx="2088232" cy="400110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Plattformsbibliotek</a:t>
            </a:r>
          </a:p>
          <a:p>
            <a:r>
              <a:rPr lang="sv-SE" sz="1000" dirty="0"/>
              <a:t>Sammanhållande </a:t>
            </a:r>
            <a:r>
              <a:rPr lang="sv-SE" sz="1000" dirty="0" smtClean="0"/>
              <a:t>API</a:t>
            </a:r>
            <a:endParaRPr lang="sv-SE" sz="1000" dirty="0"/>
          </a:p>
        </p:txBody>
      </p:sp>
      <p:cxnSp>
        <p:nvCxnSpPr>
          <p:cNvPr id="61" name="Rak pil 60"/>
          <p:cNvCxnSpPr>
            <a:stCxn id="47" idx="0"/>
            <a:endCxn id="59" idx="2"/>
          </p:cNvCxnSpPr>
          <p:nvPr/>
        </p:nvCxnSpPr>
        <p:spPr>
          <a:xfrm flipV="1">
            <a:off x="2087727" y="2780928"/>
            <a:ext cx="43204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ak pil 62"/>
          <p:cNvCxnSpPr>
            <a:stCxn id="48" idx="0"/>
          </p:cNvCxnSpPr>
          <p:nvPr/>
        </p:nvCxnSpPr>
        <p:spPr>
          <a:xfrm flipH="1" flipV="1">
            <a:off x="2519772" y="2780928"/>
            <a:ext cx="259229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k pil 64"/>
          <p:cNvCxnSpPr>
            <a:stCxn id="36" idx="0"/>
          </p:cNvCxnSpPr>
          <p:nvPr/>
        </p:nvCxnSpPr>
        <p:spPr>
          <a:xfrm flipH="1" flipV="1">
            <a:off x="2519775" y="2780928"/>
            <a:ext cx="511256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k pil 73"/>
          <p:cNvCxnSpPr>
            <a:stCxn id="59" idx="0"/>
            <a:endCxn id="57" idx="2"/>
          </p:cNvCxnSpPr>
          <p:nvPr/>
        </p:nvCxnSpPr>
        <p:spPr>
          <a:xfrm flipV="1">
            <a:off x="2519772" y="1956902"/>
            <a:ext cx="360040" cy="423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ak pil 75"/>
          <p:cNvCxnSpPr>
            <a:stCxn id="3" idx="0"/>
            <a:endCxn id="35" idx="2"/>
          </p:cNvCxnSpPr>
          <p:nvPr/>
        </p:nvCxnSpPr>
        <p:spPr>
          <a:xfrm flipV="1">
            <a:off x="4570645" y="4890651"/>
            <a:ext cx="3" cy="13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/>
          <p:cNvSpPr txBox="1"/>
          <p:nvPr/>
        </p:nvSpPr>
        <p:spPr>
          <a:xfrm>
            <a:off x="6444208" y="3764647"/>
            <a:ext cx="2300884" cy="707886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Välanvända</a:t>
            </a:r>
            <a:r>
              <a:rPr lang="sv-SE" sz="1000" b="1" dirty="0" smtClean="0"/>
              <a:t> </a:t>
            </a:r>
            <a:r>
              <a:rPr lang="sv-SE" sz="1000" dirty="0"/>
              <a:t>användargränssnittbibliotek:</a:t>
            </a:r>
            <a:r>
              <a:rPr lang="sv-SE" sz="1000" b="1" dirty="0"/>
              <a:t> </a:t>
            </a:r>
            <a:endParaRPr lang="sv-SE" sz="1000" b="1" dirty="0" smtClean="0"/>
          </a:p>
          <a:p>
            <a:r>
              <a:rPr lang="sv-SE" sz="1000" dirty="0" smtClean="0"/>
              <a:t>(</a:t>
            </a:r>
            <a:r>
              <a:rPr lang="sv-SE" sz="1000" dirty="0" err="1" smtClean="0"/>
              <a:t>jQuery</a:t>
            </a:r>
            <a:r>
              <a:rPr lang="sv-SE" sz="1000" dirty="0" smtClean="0"/>
              <a:t> </a:t>
            </a:r>
            <a:r>
              <a:rPr lang="sv-SE" sz="1000" dirty="0"/>
              <a:t>(</a:t>
            </a:r>
            <a:r>
              <a:rPr lang="sv-SE" sz="1000" dirty="0" err="1"/>
              <a:t>js</a:t>
            </a:r>
            <a:r>
              <a:rPr lang="sv-SE" sz="1000" dirty="0"/>
              <a:t>-fokus), </a:t>
            </a:r>
            <a:r>
              <a:rPr lang="sv-SE" sz="1000" dirty="0" err="1"/>
              <a:t>bootstrap</a:t>
            </a:r>
            <a:r>
              <a:rPr lang="sv-SE" sz="1000" dirty="0"/>
              <a:t> (html-</a:t>
            </a:r>
            <a:r>
              <a:rPr lang="sv-SE" sz="1000" dirty="0" err="1"/>
              <a:t>css</a:t>
            </a:r>
            <a:r>
              <a:rPr lang="sv-SE" sz="1000" dirty="0"/>
              <a:t>-fokus), Foundation. Ramverk som </a:t>
            </a:r>
            <a:r>
              <a:rPr lang="sv-SE" sz="1000" dirty="0" err="1"/>
              <a:t>angularjs</a:t>
            </a:r>
            <a:r>
              <a:rPr lang="sv-SE" sz="1000" dirty="0"/>
              <a:t> (MV*-fokus</a:t>
            </a:r>
            <a:r>
              <a:rPr lang="sv-SE" sz="1000" dirty="0" smtClean="0"/>
              <a:t>))</a:t>
            </a:r>
          </a:p>
        </p:txBody>
      </p:sp>
      <p:cxnSp>
        <p:nvCxnSpPr>
          <p:cNvPr id="58" name="Rak pil 57"/>
          <p:cNvCxnSpPr>
            <a:stCxn id="59" idx="0"/>
            <a:endCxn id="50" idx="1"/>
          </p:cNvCxnSpPr>
          <p:nvPr/>
        </p:nvCxnSpPr>
        <p:spPr>
          <a:xfrm flipV="1">
            <a:off x="2519772" y="1910735"/>
            <a:ext cx="2700300" cy="470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Referens Lantmäteriet</a:t>
            </a:r>
            <a:endParaRPr lang="sv-SE" dirty="0"/>
          </a:p>
        </p:txBody>
      </p:sp>
      <p:pic>
        <p:nvPicPr>
          <p:cNvPr id="6" name="Bildobjekt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3343999"/>
            <a:ext cx="4019550" cy="2821305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971600" y="1196753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[LM-Visningstjänster]: </a:t>
            </a:r>
            <a:r>
              <a:rPr lang="sv-SE" u="sng" dirty="0">
                <a:hlinkClick r:id="rId3"/>
              </a:rPr>
              <a:t>http://www.lantmateriet.se/sv/Kartor-och-geografisk-information/Geodataprodukter/Geodatatjanster-/Svar-pa-vanliga-fragor/Visningstjanster/#faq:Vilken-WMS-server-anvands</a:t>
            </a:r>
            <a:endParaRPr lang="sv-SE" dirty="0"/>
          </a:p>
          <a:p>
            <a:r>
              <a:rPr lang="sv-SE" dirty="0"/>
              <a:t>[LM-tittskåp]: </a:t>
            </a:r>
            <a:r>
              <a:rPr lang="sv-SE" u="sng" dirty="0">
                <a:hlinkClick r:id="rId4"/>
              </a:rPr>
              <a:t>http://kso2.lantmateriet.se/#</a:t>
            </a:r>
            <a:endParaRPr lang="sv-SE" dirty="0"/>
          </a:p>
          <a:p>
            <a:r>
              <a:rPr lang="sv-SE" dirty="0"/>
              <a:t> [LM-Visningstjänster-historik]Ur </a:t>
            </a:r>
            <a:r>
              <a:rPr lang="sv-SE" u="sng" dirty="0">
                <a:hlinkClick r:id="rId5"/>
              </a:rPr>
              <a:t>http://uli.se/images/stories/seminarier/presentationer/2014/osgs2014_gustafson.pdf</a:t>
            </a:r>
            <a:r>
              <a:rPr lang="sv-SE" dirty="0"/>
              <a:t>:</a:t>
            </a:r>
          </a:p>
          <a:p>
            <a:r>
              <a:rPr lang="sv-S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40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Begrepp och definitioner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GIS-objektet</a:t>
            </a:r>
          </a:p>
          <a:p>
            <a:pPr lvl="1"/>
            <a:r>
              <a:rPr lang="sv-SE" dirty="0" smtClean="0"/>
              <a:t> Verksamhet </a:t>
            </a:r>
            <a:r>
              <a:rPr lang="sv-SE" dirty="0"/>
              <a:t>och </a:t>
            </a:r>
            <a:r>
              <a:rPr lang="sv-SE" dirty="0" smtClean="0"/>
              <a:t>teknik enligt PM3</a:t>
            </a:r>
          </a:p>
          <a:p>
            <a:r>
              <a:rPr lang="sv-SE" dirty="0"/>
              <a:t>Öppen källkod </a:t>
            </a:r>
            <a:endParaRPr lang="sv-SE" dirty="0" smtClean="0"/>
          </a:p>
          <a:p>
            <a:r>
              <a:rPr lang="sv-SE" dirty="0" smtClean="0"/>
              <a:t>OGC</a:t>
            </a:r>
          </a:p>
          <a:p>
            <a:pPr lvl="1"/>
            <a:r>
              <a:rPr lang="sv-SE" dirty="0" err="1" smtClean="0"/>
              <a:t>Open</a:t>
            </a:r>
            <a:r>
              <a:rPr lang="sv-SE" dirty="0" smtClean="0"/>
              <a:t> GIS </a:t>
            </a:r>
            <a:r>
              <a:rPr lang="sv-SE" dirty="0" err="1" smtClean="0"/>
              <a:t>Consortium</a:t>
            </a:r>
            <a:endParaRPr lang="sv-SE" dirty="0"/>
          </a:p>
          <a:p>
            <a:pPr lvl="1"/>
            <a:r>
              <a:rPr lang="sv-SE" dirty="0" smtClean="0"/>
              <a:t>Internationella standarder inom GIS</a:t>
            </a:r>
          </a:p>
          <a:p>
            <a:r>
              <a:rPr lang="sv-SE" dirty="0" err="1" smtClean="0"/>
              <a:t>Inspire</a:t>
            </a:r>
            <a:endParaRPr lang="sv-SE" dirty="0"/>
          </a:p>
          <a:p>
            <a:pPr lvl="1"/>
            <a:r>
              <a:rPr lang="sv-SE" dirty="0" smtClean="0"/>
              <a:t>EU-direktiv för öppen standardiserad hantering av geografisk information byggd på OGC-standarder</a:t>
            </a:r>
          </a:p>
          <a:p>
            <a:r>
              <a:rPr lang="sv-SE" dirty="0" smtClean="0"/>
              <a:t>WMS, </a:t>
            </a:r>
            <a:r>
              <a:rPr lang="sv-SE" dirty="0"/>
              <a:t>WMTS</a:t>
            </a:r>
            <a:r>
              <a:rPr lang="sv-SE" dirty="0" smtClean="0"/>
              <a:t>, WFS, WFS-T, CSW</a:t>
            </a:r>
          </a:p>
          <a:p>
            <a:pPr lvl="1"/>
            <a:r>
              <a:rPr lang="sv-SE" dirty="0"/>
              <a:t>Internationella </a:t>
            </a:r>
            <a:r>
              <a:rPr lang="sv-SE" dirty="0" smtClean="0"/>
              <a:t>webbstandarder </a:t>
            </a:r>
            <a:r>
              <a:rPr lang="sv-SE" dirty="0"/>
              <a:t>inom GIS</a:t>
            </a:r>
            <a:endParaRPr lang="sv-SE" dirty="0" smtClean="0"/>
          </a:p>
          <a:p>
            <a:r>
              <a:rPr lang="sv-SE" dirty="0" smtClean="0"/>
              <a:t>Tjänst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89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GIS-objektets </a:t>
            </a:r>
            <a:r>
              <a:rPr lang="sv-SE" dirty="0"/>
              <a:t>viktigaste </a:t>
            </a:r>
            <a:r>
              <a:rPr lang="sv-SE" dirty="0" smtClean="0"/>
              <a:t>krav (1)</a:t>
            </a:r>
            <a:br>
              <a:rPr lang="sv-SE" dirty="0" smtClean="0"/>
            </a:br>
            <a:r>
              <a:rPr lang="sv-SE" dirty="0" smtClean="0"/>
              <a:t>Regelverk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sv-SE" dirty="0"/>
              <a:t>Följa lagar och regelverk på nationell och EU-nivå</a:t>
            </a:r>
          </a:p>
          <a:p>
            <a:pPr lvl="1"/>
            <a:r>
              <a:rPr lang="sv-SE" dirty="0"/>
              <a:t>PSI direktivet </a:t>
            </a:r>
            <a:endParaRPr lang="sv-SE" dirty="0" smtClean="0"/>
          </a:p>
          <a:p>
            <a:pPr lvl="1"/>
            <a:r>
              <a:rPr lang="sv-SE" dirty="0" err="1" smtClean="0"/>
              <a:t>Inspire</a:t>
            </a:r>
            <a:r>
              <a:rPr lang="sv-SE" dirty="0" smtClean="0"/>
              <a:t> </a:t>
            </a:r>
            <a:r>
              <a:rPr lang="sv-SE" dirty="0"/>
              <a:t>direktivet </a:t>
            </a:r>
            <a:endParaRPr lang="sv-SE" dirty="0" smtClean="0"/>
          </a:p>
          <a:p>
            <a:pPr lvl="2"/>
            <a:r>
              <a:rPr lang="sv-SE" dirty="0" smtClean="0"/>
              <a:t>Tekniskt </a:t>
            </a:r>
            <a:r>
              <a:rPr lang="sv-SE" dirty="0"/>
              <a:t>ramverk för en infrastruktur för </a:t>
            </a:r>
            <a:r>
              <a:rPr lang="sv-SE" dirty="0" err="1"/>
              <a:t>geodata</a:t>
            </a:r>
            <a:r>
              <a:rPr lang="sv-SE" dirty="0"/>
              <a:t>: </a:t>
            </a:r>
            <a:r>
              <a:rPr lang="sv-SE" u="sng" dirty="0">
                <a:hlinkClick r:id="rId2"/>
              </a:rPr>
              <a:t>http://www.geodata.se/upload/dokument/geodatasamverkan/tekniskt_ramverk.pdf</a:t>
            </a:r>
            <a:endParaRPr lang="sv-SE" dirty="0"/>
          </a:p>
          <a:p>
            <a:pPr lvl="1"/>
            <a:r>
              <a:rPr lang="sv-SE" dirty="0" smtClean="0"/>
              <a:t>Lantmäteriets </a:t>
            </a:r>
            <a:r>
              <a:rPr lang="sv-SE" dirty="0"/>
              <a:t>tekniska ramverk för </a:t>
            </a:r>
            <a:r>
              <a:rPr lang="sv-SE" dirty="0" smtClean="0"/>
              <a:t>direktåtkomsttjänster</a:t>
            </a:r>
            <a:endParaRPr lang="sv-SE" dirty="0"/>
          </a:p>
          <a:p>
            <a:pPr lvl="2"/>
            <a:r>
              <a:rPr lang="sv-SE" u="sng" dirty="0">
                <a:hlinkClick r:id="rId3"/>
              </a:rPr>
              <a:t>http://www.lantmateriet.se/sv/Kartor-och-geografisk-information/Geodatatjanster/Tekniskt-ramverk-och-standard---Direktatkomsttjanster/</a:t>
            </a:r>
            <a:endParaRPr lang="sv-SE" dirty="0"/>
          </a:p>
          <a:p>
            <a:pPr lvl="0"/>
            <a:r>
              <a:rPr lang="sv-SE" dirty="0" smtClean="0"/>
              <a:t>Följa kommunens regelverk</a:t>
            </a:r>
          </a:p>
          <a:p>
            <a:pPr lvl="1"/>
            <a:r>
              <a:rPr lang="sv-SE" dirty="0" smtClean="0"/>
              <a:t>IT-policy med flera</a:t>
            </a:r>
          </a:p>
          <a:p>
            <a:pPr lvl="2"/>
            <a:r>
              <a:rPr lang="sv-SE" dirty="0" smtClean="0"/>
              <a:t>Flexibel arkitektur inför framtida förändringar</a:t>
            </a:r>
          </a:p>
          <a:p>
            <a:pPr lvl="2"/>
            <a:r>
              <a:rPr lang="sv-SE" dirty="0" smtClean="0"/>
              <a:t>Enhetlighet och helhetssyn</a:t>
            </a:r>
          </a:p>
          <a:p>
            <a:pPr lvl="1"/>
            <a:r>
              <a:rPr lang="sv-SE" dirty="0" smtClean="0"/>
              <a:t>Digital strategi</a:t>
            </a:r>
          </a:p>
          <a:p>
            <a:pPr lvl="2"/>
            <a:r>
              <a:rPr lang="sv-SE" dirty="0" smtClean="0"/>
              <a:t>Medborgarna </a:t>
            </a:r>
            <a:r>
              <a:rPr lang="sv-SE" dirty="0"/>
              <a:t>ska känna sig trygga med att informationen hanteras på ett </a:t>
            </a:r>
            <a:r>
              <a:rPr lang="sv-SE" dirty="0" smtClean="0"/>
              <a:t>säkert </a:t>
            </a:r>
            <a:r>
              <a:rPr lang="sv-SE" dirty="0"/>
              <a:t>sätt/Den personliga integriteten </a:t>
            </a:r>
            <a:r>
              <a:rPr lang="sv-SE" dirty="0" smtClean="0"/>
              <a:t>garanteras</a:t>
            </a:r>
          </a:p>
          <a:p>
            <a:pPr lvl="2"/>
            <a:r>
              <a:rPr lang="sv-SE" dirty="0" smtClean="0"/>
              <a:t>Öppenhet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4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GIS-objektets </a:t>
            </a:r>
            <a:r>
              <a:rPr lang="sv-SE" dirty="0"/>
              <a:t>viktigaste </a:t>
            </a:r>
            <a:r>
              <a:rPr lang="sv-SE" dirty="0" smtClean="0"/>
              <a:t>krav (2)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sv-SE" dirty="0" smtClean="0"/>
              <a:t>Långsiktighet</a:t>
            </a:r>
          </a:p>
          <a:p>
            <a:pPr lvl="1"/>
            <a:r>
              <a:rPr lang="sv-SE" dirty="0" smtClean="0"/>
              <a:t>Användarfunktioner </a:t>
            </a:r>
            <a:r>
              <a:rPr lang="sv-SE" dirty="0"/>
              <a:t>och information </a:t>
            </a:r>
            <a:r>
              <a:rPr lang="sv-SE" dirty="0" smtClean="0"/>
              <a:t>beständiga över tid</a:t>
            </a:r>
            <a:endParaRPr lang="sv-SE" dirty="0"/>
          </a:p>
          <a:p>
            <a:pPr lvl="1"/>
            <a:r>
              <a:rPr lang="sv-SE" dirty="0" smtClean="0"/>
              <a:t>Långsiktigt </a:t>
            </a:r>
            <a:r>
              <a:rPr lang="sv-SE" dirty="0"/>
              <a:t>hållbara tekniska lösningar</a:t>
            </a:r>
          </a:p>
          <a:p>
            <a:pPr lvl="0"/>
            <a:r>
              <a:rPr lang="sv-SE" dirty="0" smtClean="0"/>
              <a:t>Hög </a:t>
            </a:r>
            <a:r>
              <a:rPr lang="sv-SE" dirty="0"/>
              <a:t>tillförlitlighet</a:t>
            </a:r>
          </a:p>
          <a:p>
            <a:pPr lvl="1"/>
            <a:r>
              <a:rPr lang="sv-SE" dirty="0"/>
              <a:t>Tillförlitlig data och funktioner</a:t>
            </a:r>
          </a:p>
          <a:p>
            <a:pPr lvl="0"/>
            <a:r>
              <a:rPr lang="sv-SE" dirty="0"/>
              <a:t>Hög tillgänglighet</a:t>
            </a:r>
          </a:p>
          <a:p>
            <a:pPr lvl="1"/>
            <a:r>
              <a:rPr lang="sv-SE" dirty="0"/>
              <a:t>Höga krav från verksamheten:</a:t>
            </a:r>
          </a:p>
          <a:p>
            <a:pPr lvl="2"/>
            <a:r>
              <a:rPr lang="sv-SE" dirty="0" smtClean="0"/>
              <a:t>Ju </a:t>
            </a:r>
            <a:r>
              <a:rPr lang="sv-SE" dirty="0"/>
              <a:t>högre tillgänglighetskrav </a:t>
            </a:r>
            <a:r>
              <a:rPr lang="sv-SE" dirty="0" smtClean="0"/>
              <a:t>desto </a:t>
            </a:r>
            <a:r>
              <a:rPr lang="sv-SE" dirty="0"/>
              <a:t>högre krav på </a:t>
            </a:r>
            <a:r>
              <a:rPr lang="sv-SE" dirty="0" smtClean="0"/>
              <a:t>teknik, arbetsätt och bemanning</a:t>
            </a:r>
            <a:endParaRPr lang="sv-SE" dirty="0"/>
          </a:p>
          <a:p>
            <a:pPr lvl="2"/>
            <a:r>
              <a:rPr lang="sv-SE" dirty="0"/>
              <a:t>Förutsägbar och jämn tillgänglighet</a:t>
            </a:r>
          </a:p>
          <a:p>
            <a:pPr lvl="2"/>
            <a:r>
              <a:rPr lang="sv-SE" dirty="0"/>
              <a:t>Snabba svarstider även med fler användare</a:t>
            </a:r>
          </a:p>
          <a:p>
            <a:pPr lvl="1"/>
            <a:r>
              <a:rPr lang="sv-SE" dirty="0" smtClean="0"/>
              <a:t>Tillgänglig </a:t>
            </a:r>
            <a:r>
              <a:rPr lang="sv-SE" dirty="0"/>
              <a:t>på olika typer av enheter: PC, mobil, surfplatta, pekskärm mm</a:t>
            </a:r>
          </a:p>
          <a:p>
            <a:pPr lvl="1"/>
            <a:r>
              <a:rPr lang="sv-SE" dirty="0"/>
              <a:t>Tillgänglig i </a:t>
            </a:r>
            <a:r>
              <a:rPr lang="sv-SE" dirty="0" smtClean="0"/>
              <a:t>fält</a:t>
            </a:r>
          </a:p>
          <a:p>
            <a:pPr lvl="0"/>
            <a:r>
              <a:rPr lang="sv-SE" dirty="0" smtClean="0"/>
              <a:t>Lätt införa nya funktioner </a:t>
            </a:r>
          </a:p>
          <a:p>
            <a:pPr lvl="1"/>
            <a:r>
              <a:rPr lang="sv-SE" dirty="0" smtClean="0"/>
              <a:t>Gissning: Fler </a:t>
            </a:r>
            <a:r>
              <a:rPr lang="sv-SE" dirty="0"/>
              <a:t>integrationer med olika system: ärendehantering, </a:t>
            </a:r>
            <a:r>
              <a:rPr lang="sv-SE" dirty="0" smtClean="0"/>
              <a:t>register, e-tjänster </a:t>
            </a:r>
            <a:r>
              <a:rPr lang="sv-SE" dirty="0"/>
              <a:t>mm</a:t>
            </a:r>
            <a:endParaRPr lang="sv-SE" dirty="0" smtClean="0"/>
          </a:p>
          <a:p>
            <a:pPr lvl="0"/>
            <a:r>
              <a:rPr lang="sv-SE" dirty="0" smtClean="0"/>
              <a:t>Stöd till medborgarna</a:t>
            </a:r>
          </a:p>
          <a:p>
            <a:pPr lvl="1"/>
            <a:r>
              <a:rPr lang="sv-SE" dirty="0"/>
              <a:t>Stöd för e-tjänster (digital strategi)</a:t>
            </a:r>
          </a:p>
          <a:p>
            <a:pPr lvl="1"/>
            <a:r>
              <a:rPr lang="sv-SE" dirty="0" smtClean="0"/>
              <a:t>Skydda personlig integritet</a:t>
            </a:r>
          </a:p>
          <a:p>
            <a:pPr lvl="1"/>
            <a:r>
              <a:rPr lang="sv-SE" dirty="0" smtClean="0"/>
              <a:t>Detaljerade och aktuella kartor</a:t>
            </a:r>
          </a:p>
          <a:p>
            <a:pPr lvl="1"/>
            <a:r>
              <a:rPr lang="sv-SE" dirty="0" smtClean="0"/>
              <a:t>Aktuell sökbar information i karta om kommunens verksamheter, exempelvis: skolor, parker, fritidsaktiviteter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01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 omvärldsanalys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dirty="0" smtClean="0"/>
              <a:t>Allt förändras kontinuerligt</a:t>
            </a:r>
          </a:p>
          <a:p>
            <a:pPr lvl="1"/>
            <a:r>
              <a:rPr lang="sv-SE" dirty="0" smtClean="0"/>
              <a:t>Användarnas krav ökar på allt: nya funktioner, användarvänlighet, tillförlitlighet, prestanda</a:t>
            </a:r>
          </a:p>
          <a:p>
            <a:pPr lvl="1"/>
            <a:r>
              <a:rPr lang="sv-SE" dirty="0" smtClean="0"/>
              <a:t>Öppna standarder, EU-direktiv mer ”stabila”</a:t>
            </a:r>
          </a:p>
          <a:p>
            <a:r>
              <a:rPr lang="sv-SE" dirty="0" smtClean="0"/>
              <a:t>Mer komplexitet: Behoven av IT blir fler och fler och ofta mer komplexa</a:t>
            </a:r>
          </a:p>
          <a:p>
            <a:r>
              <a:rPr lang="sv-SE" dirty="0" smtClean="0"/>
              <a:t>Mer e-tjänster och IT-automatiserad handläggning</a:t>
            </a:r>
          </a:p>
          <a:p>
            <a:pPr lvl="1"/>
            <a:r>
              <a:rPr lang="sv-SE" dirty="0" smtClean="0"/>
              <a:t>Högre krav på juridik: rättsäkerhet, personlig integritet, spårbarhet förändringar</a:t>
            </a:r>
          </a:p>
          <a:p>
            <a:r>
              <a:rPr lang="sv-SE" dirty="0" smtClean="0"/>
              <a:t>Mer och mer öppna data/öppna webbtjänster som vi behöver/kan integrera mot</a:t>
            </a:r>
          </a:p>
          <a:p>
            <a:r>
              <a:rPr lang="sv-SE" dirty="0" smtClean="0"/>
              <a:t>Alla </a:t>
            </a:r>
            <a:r>
              <a:rPr lang="sv-SE" dirty="0"/>
              <a:t>leverantörer gör </a:t>
            </a:r>
            <a:r>
              <a:rPr lang="sv-SE" dirty="0" smtClean="0"/>
              <a:t>många bra </a:t>
            </a:r>
            <a:r>
              <a:rPr lang="sv-SE" dirty="0"/>
              <a:t>saker MEN</a:t>
            </a:r>
          </a:p>
          <a:p>
            <a:pPr lvl="1"/>
            <a:r>
              <a:rPr lang="sv-SE" dirty="0"/>
              <a:t>Styrs </a:t>
            </a:r>
            <a:r>
              <a:rPr lang="sv-SE" dirty="0" smtClean="0"/>
              <a:t>ofta av </a:t>
            </a:r>
            <a:r>
              <a:rPr lang="sv-SE" dirty="0"/>
              <a:t>kortsiktig </a:t>
            </a:r>
            <a:r>
              <a:rPr lang="sv-SE" dirty="0" smtClean="0"/>
              <a:t>vinstmaximering som ibland omedvetet eller medvetet kan innebära:</a:t>
            </a:r>
          </a:p>
          <a:p>
            <a:pPr lvl="2"/>
            <a:r>
              <a:rPr lang="sv-SE" dirty="0" smtClean="0"/>
              <a:t>Inlåsning</a:t>
            </a:r>
          </a:p>
          <a:p>
            <a:pPr lvl="2"/>
            <a:r>
              <a:rPr lang="sv-SE" dirty="0" smtClean="0"/>
              <a:t>Undanhåller information om brister</a:t>
            </a:r>
          </a:p>
          <a:p>
            <a:pPr lvl="2"/>
            <a:r>
              <a:rPr lang="sv-SE" dirty="0" smtClean="0"/>
              <a:t>Skyller på annan leverantör eller annan avdelning inom leverantör</a:t>
            </a:r>
            <a:endParaRPr lang="sv-SE" dirty="0"/>
          </a:p>
          <a:p>
            <a:pPr lvl="1"/>
            <a:r>
              <a:rPr lang="sv-SE" dirty="0"/>
              <a:t>Vi kan behöva hjälpa dem styra mot långsiktighet</a:t>
            </a:r>
          </a:p>
          <a:p>
            <a:r>
              <a:rPr lang="sv-SE" dirty="0" smtClean="0"/>
              <a:t>Vi måste hantera många leverantörer även om vi försöker minimera antalet </a:t>
            </a:r>
          </a:p>
          <a:p>
            <a:pPr lvl="1"/>
            <a:r>
              <a:rPr lang="sv-SE" dirty="0" err="1" smtClean="0"/>
              <a:t>Pga</a:t>
            </a:r>
            <a:r>
              <a:rPr lang="sv-SE" dirty="0" smtClean="0"/>
              <a:t> behov av fler integrationer både internt inom kommunen och externt</a:t>
            </a:r>
            <a:endParaRPr lang="sv-SE" dirty="0"/>
          </a:p>
          <a:p>
            <a:r>
              <a:rPr lang="sv-SE" dirty="0"/>
              <a:t>Mer och mer öppen källkod även i </a:t>
            </a:r>
            <a:r>
              <a:rPr lang="sv-SE" dirty="0" err="1"/>
              <a:t>proprietära</a:t>
            </a:r>
            <a:r>
              <a:rPr lang="sv-SE" dirty="0"/>
              <a:t> leverantörers produkter</a:t>
            </a:r>
          </a:p>
          <a:p>
            <a:pPr lvl="1"/>
            <a:r>
              <a:rPr lang="sv-SE" dirty="0" smtClean="0"/>
              <a:t>Många/alla </a:t>
            </a:r>
            <a:r>
              <a:rPr lang="sv-SE" dirty="0" err="1" smtClean="0"/>
              <a:t>proprietära</a:t>
            </a:r>
            <a:r>
              <a:rPr lang="sv-SE" dirty="0" smtClean="0"/>
              <a:t> </a:t>
            </a:r>
            <a:r>
              <a:rPr lang="sv-SE" dirty="0"/>
              <a:t>leverantörer minskar risker genom att samarbeta med andra leverantörer </a:t>
            </a:r>
            <a:r>
              <a:rPr lang="sv-SE" dirty="0" smtClean="0"/>
              <a:t>genom öppen </a:t>
            </a:r>
            <a:r>
              <a:rPr lang="sv-SE"/>
              <a:t>källkod </a:t>
            </a:r>
            <a:r>
              <a:rPr lang="sv-SE" smtClean="0"/>
              <a:t>istället </a:t>
            </a:r>
            <a:r>
              <a:rPr lang="sv-SE" dirty="0"/>
              <a:t>för att upphandla och </a:t>
            </a:r>
            <a:r>
              <a:rPr lang="sv-SE" dirty="0" smtClean="0"/>
              <a:t>formellt samarbeta </a:t>
            </a:r>
            <a:r>
              <a:rPr lang="sv-SE" dirty="0"/>
              <a:t>med andra </a:t>
            </a:r>
            <a:r>
              <a:rPr lang="sv-SE" dirty="0" err="1"/>
              <a:t>proprietära</a:t>
            </a:r>
            <a:r>
              <a:rPr lang="sv-SE" dirty="0"/>
              <a:t> leverantörer 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44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Långsiktighet utifrån krav och omvärldsanalys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v-SE" dirty="0"/>
              <a:t>Ledord</a:t>
            </a:r>
            <a:endParaRPr lang="sv-SE" dirty="0" smtClean="0"/>
          </a:p>
          <a:p>
            <a:pPr lvl="1"/>
            <a:r>
              <a:rPr lang="sv-SE" dirty="0" smtClean="0"/>
              <a:t>Enhetlighet</a:t>
            </a:r>
          </a:p>
          <a:p>
            <a:pPr lvl="1"/>
            <a:r>
              <a:rPr lang="sv-SE" dirty="0" smtClean="0"/>
              <a:t>Enkelhet – hitta stabilare ”saker”</a:t>
            </a:r>
          </a:p>
          <a:p>
            <a:pPr lvl="1"/>
            <a:r>
              <a:rPr lang="sv-SE" dirty="0" smtClean="0"/>
              <a:t>Flexibilitet</a:t>
            </a:r>
          </a:p>
          <a:p>
            <a:pPr lvl="1"/>
            <a:r>
              <a:rPr lang="sv-SE" dirty="0" smtClean="0"/>
              <a:t>Personoberoende hos oss och leverantör</a:t>
            </a:r>
          </a:p>
          <a:p>
            <a:r>
              <a:rPr lang="sv-SE" dirty="0" smtClean="0"/>
              <a:t>Strategier för långsiktighet</a:t>
            </a:r>
          </a:p>
          <a:p>
            <a:pPr lvl="1"/>
            <a:r>
              <a:rPr lang="sv-SE" dirty="0" smtClean="0"/>
              <a:t>Flexibel ”drift”</a:t>
            </a:r>
          </a:p>
          <a:p>
            <a:pPr lvl="2"/>
            <a:r>
              <a:rPr lang="sv-SE" dirty="0" smtClean="0"/>
              <a:t>Lätt planera genom driftövervakning och prestandaoptimering</a:t>
            </a:r>
          </a:p>
          <a:p>
            <a:pPr lvl="2"/>
            <a:r>
              <a:rPr lang="sv-SE" dirty="0" smtClean="0"/>
              <a:t>Redundans och skalbarhet</a:t>
            </a:r>
          </a:p>
          <a:p>
            <a:pPr lvl="2"/>
            <a:r>
              <a:rPr lang="sv-SE" dirty="0" smtClean="0"/>
              <a:t>Snabb återgång vid fel</a:t>
            </a:r>
          </a:p>
          <a:p>
            <a:pPr lvl="1"/>
            <a:r>
              <a:rPr lang="sv-SE" dirty="0"/>
              <a:t>Vara nära verksamhet – minska personberoende</a:t>
            </a:r>
          </a:p>
          <a:p>
            <a:pPr lvl="2"/>
            <a:r>
              <a:rPr lang="sv-SE" dirty="0"/>
              <a:t>Många bör kunna pröva olika konfigurering samtidigt</a:t>
            </a:r>
          </a:p>
          <a:p>
            <a:pPr lvl="2"/>
            <a:r>
              <a:rPr lang="sv-SE" dirty="0"/>
              <a:t>Smidigt och säkert flytta konfiguration från test till produktion</a:t>
            </a:r>
          </a:p>
          <a:p>
            <a:pPr lvl="1"/>
            <a:r>
              <a:rPr lang="sv-SE" dirty="0" smtClean="0"/>
              <a:t>Spårbarhet av förändringar i systemkonfigurering och data</a:t>
            </a:r>
          </a:p>
          <a:p>
            <a:pPr lvl="1"/>
            <a:r>
              <a:rPr lang="sv-SE" dirty="0" smtClean="0"/>
              <a:t>Välkända öppna standarder så mycket som möjligt</a:t>
            </a:r>
          </a:p>
          <a:p>
            <a:pPr lvl="1"/>
            <a:r>
              <a:rPr lang="sv-SE" dirty="0" smtClean="0"/>
              <a:t>Öppna data på ”nätet” lättillgängliga i systemen</a:t>
            </a:r>
          </a:p>
          <a:p>
            <a:pPr lvl="1"/>
            <a:r>
              <a:rPr lang="sv-SE" dirty="0" smtClean="0"/>
              <a:t>Öppen konfigurering och regelverk</a:t>
            </a:r>
          </a:p>
          <a:p>
            <a:pPr lvl="1"/>
            <a:r>
              <a:rPr lang="sv-SE" dirty="0" smtClean="0"/>
              <a:t>Öppna resurser – ex: grafiska som ikoner mm</a:t>
            </a:r>
          </a:p>
          <a:p>
            <a:pPr lvl="1"/>
            <a:r>
              <a:rPr lang="sv-SE" dirty="0"/>
              <a:t>Välkända standardverktyg i förvaltning och utveckling så mycket som möjligt</a:t>
            </a:r>
          </a:p>
          <a:p>
            <a:pPr lvl="2"/>
            <a:r>
              <a:rPr lang="sv-SE" dirty="0"/>
              <a:t>Vid behov: Lättanvända grafiska standardverktyg</a:t>
            </a:r>
          </a:p>
          <a:p>
            <a:pPr lvl="1"/>
            <a:r>
              <a:rPr lang="sv-SE" dirty="0" smtClean="0"/>
              <a:t>Välbeprövad öppen källkod</a:t>
            </a:r>
          </a:p>
        </p:txBody>
      </p:sp>
    </p:spTree>
    <p:extLst>
      <p:ext uri="{BB962C8B-B14F-4D97-AF65-F5344CB8AC3E}">
        <p14:creationId xmlns:p14="http://schemas.microsoft.com/office/powerpoint/2010/main" val="43662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Krav </a:t>
            </a:r>
            <a:r>
              <a:rPr lang="sv-SE" dirty="0"/>
              <a:t>på förvaltning och utveckling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dirty="0" smtClean="0"/>
              <a:t>GIS-objektets viktigaste </a:t>
            </a:r>
            <a:r>
              <a:rPr lang="sv-SE" dirty="0"/>
              <a:t>krav </a:t>
            </a:r>
            <a:r>
              <a:rPr lang="sv-SE" dirty="0" smtClean="0"/>
              <a:t>medför följande </a:t>
            </a:r>
            <a:r>
              <a:rPr lang="sv-SE" dirty="0"/>
              <a:t>krav på förvaltning och utveckling:</a:t>
            </a:r>
          </a:p>
          <a:p>
            <a:pPr lvl="0"/>
            <a:r>
              <a:rPr lang="sv-SE" dirty="0"/>
              <a:t>Lätt att underhålla med hög tillgänglighet och prestanda och </a:t>
            </a:r>
            <a:r>
              <a:rPr lang="sv-SE" dirty="0" smtClean="0"/>
              <a:t>långsiktigt </a:t>
            </a:r>
            <a:r>
              <a:rPr lang="sv-SE" dirty="0"/>
              <a:t>hållbara tekniska lösningar</a:t>
            </a:r>
          </a:p>
          <a:p>
            <a:pPr lvl="1"/>
            <a:r>
              <a:rPr lang="sv-SE" dirty="0"/>
              <a:t>Förutsägbar och jämn </a:t>
            </a:r>
            <a:r>
              <a:rPr lang="sv-SE" dirty="0" smtClean="0"/>
              <a:t>tillgänglighet - Stabil </a:t>
            </a:r>
            <a:r>
              <a:rPr lang="sv-SE" dirty="0"/>
              <a:t>drift och enkelt införa nya </a:t>
            </a:r>
            <a:r>
              <a:rPr lang="sv-SE" dirty="0" smtClean="0"/>
              <a:t>funktioner</a:t>
            </a:r>
          </a:p>
          <a:p>
            <a:pPr lvl="2"/>
            <a:r>
              <a:rPr lang="sv-SE" dirty="0" smtClean="0"/>
              <a:t>Lätt använda standardverktyg för förvaltning: exempel versionshantering och driftsättning, driftövervakning, lasttest, felsökning</a:t>
            </a:r>
            <a:endParaRPr lang="sv-SE" dirty="0"/>
          </a:p>
          <a:p>
            <a:pPr lvl="2"/>
            <a:r>
              <a:rPr lang="sv-SE" dirty="0"/>
              <a:t>Förändringar bara vid reellt behov, inte t.ex. slut på </a:t>
            </a:r>
            <a:r>
              <a:rPr lang="sv-SE" dirty="0" smtClean="0"/>
              <a:t>avtalstid</a:t>
            </a:r>
          </a:p>
          <a:p>
            <a:pPr lvl="2"/>
            <a:r>
              <a:rPr lang="sv-SE" dirty="0" smtClean="0"/>
              <a:t>System installerat i flera miljöer: utveckling, test, produktion</a:t>
            </a:r>
            <a:endParaRPr lang="sv-SE" dirty="0"/>
          </a:p>
          <a:p>
            <a:pPr lvl="1"/>
            <a:r>
              <a:rPr lang="sv-SE" dirty="0" smtClean="0"/>
              <a:t>Enkel </a:t>
            </a:r>
            <a:r>
              <a:rPr lang="sv-SE" dirty="0"/>
              <a:t>och flexibel </a:t>
            </a:r>
            <a:r>
              <a:rPr lang="sv-SE" dirty="0" smtClean="0"/>
              <a:t>arkitektur med välavgränsade utbytbara delar</a:t>
            </a:r>
            <a:endParaRPr lang="sv-SE" dirty="0"/>
          </a:p>
          <a:p>
            <a:pPr lvl="2"/>
            <a:r>
              <a:rPr lang="sv-SE" dirty="0"/>
              <a:t>Inom och mellan system</a:t>
            </a:r>
          </a:p>
          <a:p>
            <a:pPr lvl="1"/>
            <a:r>
              <a:rPr lang="sv-SE" dirty="0"/>
              <a:t>Öppna, enkla och välanvända </a:t>
            </a:r>
            <a:r>
              <a:rPr lang="sv-SE" dirty="0" smtClean="0"/>
              <a:t>standarder och gränssnitt</a:t>
            </a:r>
            <a:endParaRPr lang="sv-SE" dirty="0"/>
          </a:p>
          <a:p>
            <a:pPr lvl="1"/>
            <a:r>
              <a:rPr lang="sv-SE" dirty="0"/>
              <a:t>Utnyttja mest lämpade system eller komponent för specifik uppgift</a:t>
            </a:r>
          </a:p>
          <a:p>
            <a:pPr lvl="1"/>
            <a:r>
              <a:rPr lang="sv-SE" dirty="0"/>
              <a:t>Minimera antal system och komponenter </a:t>
            </a:r>
          </a:p>
          <a:p>
            <a:pPr lvl="2"/>
            <a:r>
              <a:rPr lang="sv-SE" dirty="0"/>
              <a:t>Alla system och komponenter ska motiveras</a:t>
            </a:r>
          </a:p>
          <a:p>
            <a:pPr lvl="2"/>
            <a:r>
              <a:rPr lang="sv-SE" dirty="0"/>
              <a:t>Inte flera system som gör ”samma sak”</a:t>
            </a:r>
          </a:p>
          <a:p>
            <a:pPr lvl="1"/>
            <a:r>
              <a:rPr lang="sv-SE" dirty="0" smtClean="0"/>
              <a:t>Tjänster enligt </a:t>
            </a:r>
            <a:r>
              <a:rPr lang="sv-SE" dirty="0" err="1" smtClean="0"/>
              <a:t>Inspire</a:t>
            </a:r>
            <a:r>
              <a:rPr lang="sv-SE" dirty="0" smtClean="0"/>
              <a:t>/Geodatasamverkan baserade på öppen källkod</a:t>
            </a:r>
          </a:p>
          <a:p>
            <a:pPr lvl="2"/>
            <a:r>
              <a:rPr lang="sv-SE" dirty="0"/>
              <a:t>OGC-tjänster </a:t>
            </a:r>
            <a:r>
              <a:rPr lang="sv-SE" dirty="0" smtClean="0"/>
              <a:t>i Uppsala kommun levereras redan idag helt och hållet  med öppen källkod</a:t>
            </a:r>
          </a:p>
          <a:p>
            <a:pPr lvl="2"/>
            <a:r>
              <a:rPr lang="sv-SE" dirty="0" smtClean="0"/>
              <a:t>Långsiktigt </a:t>
            </a:r>
            <a:r>
              <a:rPr lang="sv-SE" dirty="0"/>
              <a:t>hållbara tekniska lösningar</a:t>
            </a:r>
            <a:endParaRPr lang="sv-SE" dirty="0" smtClean="0"/>
          </a:p>
          <a:p>
            <a:pPr lvl="3"/>
            <a:r>
              <a:rPr lang="sv-SE" dirty="0" smtClean="0"/>
              <a:t>Mycket välbeprövade och stabila. Exempel: Lantmäteriet använder dem</a:t>
            </a:r>
          </a:p>
          <a:p>
            <a:pPr lvl="3"/>
            <a:r>
              <a:rPr lang="sv-SE" dirty="0" smtClean="0"/>
              <a:t>Öppen </a:t>
            </a:r>
            <a:r>
              <a:rPr lang="sv-SE" dirty="0"/>
              <a:t>källkod </a:t>
            </a:r>
            <a:r>
              <a:rPr lang="sv-SE" dirty="0" smtClean="0"/>
              <a:t>är referensimplementationer för OGC-tjänster (tex Geoserver för WFS)</a:t>
            </a:r>
          </a:p>
          <a:p>
            <a:pPr lvl="3"/>
            <a:r>
              <a:rPr lang="sv-SE" dirty="0" smtClean="0"/>
              <a:t>Lättare byta välavgränsad del</a:t>
            </a:r>
          </a:p>
          <a:p>
            <a:pPr lvl="3"/>
            <a:r>
              <a:rPr lang="sv-SE" dirty="0" smtClean="0"/>
              <a:t>Flexiblare support</a:t>
            </a:r>
          </a:p>
          <a:p>
            <a:pPr lvl="3"/>
            <a:r>
              <a:rPr lang="sv-SE" dirty="0" smtClean="0"/>
              <a:t>Behöver inte upphandlas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2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Strategier för enhetlighet, enkelhet, flexibilitet och långsiktighet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dirty="0" smtClean="0"/>
              <a:t>Utmaning - Hitta lämplig balans mellan strategier:</a:t>
            </a:r>
          </a:p>
          <a:p>
            <a:r>
              <a:rPr lang="sv-SE" dirty="0" smtClean="0"/>
              <a:t>Standardisera på standarder </a:t>
            </a:r>
          </a:p>
          <a:p>
            <a:pPr lvl="1"/>
            <a:r>
              <a:rPr lang="sv-SE" dirty="0" smtClean="0"/>
              <a:t>Upphandla välavgränsade utbytbara delar baserade på standardgränssnitt och standardverktyg</a:t>
            </a:r>
          </a:p>
          <a:p>
            <a:r>
              <a:rPr lang="sv-SE" dirty="0" smtClean="0"/>
              <a:t>Standardisera </a:t>
            </a:r>
            <a:r>
              <a:rPr lang="sv-SE" dirty="0"/>
              <a:t>på öppen </a:t>
            </a:r>
            <a:r>
              <a:rPr lang="sv-SE" dirty="0" smtClean="0"/>
              <a:t>källkod/produkt</a:t>
            </a:r>
          </a:p>
          <a:p>
            <a:pPr lvl="1"/>
            <a:r>
              <a:rPr lang="sv-SE" dirty="0" smtClean="0"/>
              <a:t>Upphandla support</a:t>
            </a:r>
          </a:p>
          <a:p>
            <a:r>
              <a:rPr lang="sv-SE" dirty="0" smtClean="0"/>
              <a:t>Kommunsamverkan</a:t>
            </a:r>
          </a:p>
          <a:p>
            <a:pPr lvl="1"/>
            <a:r>
              <a:rPr lang="sv-SE" dirty="0" smtClean="0"/>
              <a:t>Befintlig</a:t>
            </a:r>
          </a:p>
          <a:p>
            <a:pPr lvl="1"/>
            <a:r>
              <a:rPr lang="sv-SE" dirty="0" smtClean="0"/>
              <a:t>Ny</a:t>
            </a:r>
          </a:p>
          <a:p>
            <a:r>
              <a:rPr lang="sv-SE" dirty="0"/>
              <a:t>Standardisera på leverantör </a:t>
            </a:r>
          </a:p>
          <a:p>
            <a:pPr lvl="1"/>
            <a:r>
              <a:rPr lang="sv-SE" dirty="0"/>
              <a:t>Upphandla en leverantör</a:t>
            </a:r>
          </a:p>
          <a:p>
            <a:pPr lvl="2"/>
            <a:r>
              <a:rPr lang="sv-SE" dirty="0"/>
              <a:t>Allt egenutvecklat</a:t>
            </a:r>
          </a:p>
          <a:p>
            <a:pPr lvl="2"/>
            <a:r>
              <a:rPr lang="sv-SE" dirty="0"/>
              <a:t>Delar </a:t>
            </a:r>
            <a:r>
              <a:rPr lang="sv-SE" dirty="0" smtClean="0"/>
              <a:t>egenutvecklat och delar från underleverantörer</a:t>
            </a:r>
            <a:endParaRPr lang="sv-SE" dirty="0"/>
          </a:p>
          <a:p>
            <a:pPr lvl="2"/>
            <a:r>
              <a:rPr lang="sv-SE" dirty="0"/>
              <a:t>”Totalentreprenör” med inget </a:t>
            </a:r>
            <a:r>
              <a:rPr lang="sv-SE" dirty="0" smtClean="0"/>
              <a:t>egenutvecklat</a:t>
            </a:r>
            <a:endParaRPr lang="sv-SE" dirty="0"/>
          </a:p>
          <a:p>
            <a:r>
              <a:rPr lang="sv-SE" dirty="0" smtClean="0"/>
              <a:t>Standardisera på rutiner och teknik</a:t>
            </a:r>
          </a:p>
          <a:p>
            <a:pPr lvl="1"/>
            <a:r>
              <a:rPr lang="sv-SE" dirty="0" smtClean="0"/>
              <a:t>Ökad enhetlighet med teknikområdet och i kommunen</a:t>
            </a:r>
          </a:p>
          <a:p>
            <a:r>
              <a:rPr lang="sv-SE" dirty="0" smtClean="0"/>
              <a:t>Standardisera </a:t>
            </a:r>
            <a:r>
              <a:rPr lang="sv-SE" dirty="0"/>
              <a:t>på bästa komponent för varje uppgift</a:t>
            </a:r>
          </a:p>
          <a:p>
            <a:pPr lvl="1"/>
            <a:r>
              <a:rPr lang="sv-SE" strike="sngStrike" dirty="0"/>
              <a:t>Ingen styrning - Varje verksamhet väljer själv</a:t>
            </a:r>
          </a:p>
          <a:p>
            <a:pPr lvl="1"/>
            <a:r>
              <a:rPr lang="sv-SE" dirty="0"/>
              <a:t>Central </a:t>
            </a:r>
            <a:r>
              <a:rPr lang="sv-SE" dirty="0" smtClean="0"/>
              <a:t>styrning i dialog med förvaltningsobjekt</a:t>
            </a:r>
            <a:endParaRPr lang="sv-SE" dirty="0"/>
          </a:p>
          <a:p>
            <a:r>
              <a:rPr lang="sv-SE" dirty="0" smtClean="0"/>
              <a:t>Standardisera på kompetens</a:t>
            </a:r>
          </a:p>
          <a:p>
            <a:pPr lvl="1"/>
            <a:r>
              <a:rPr lang="sv-SE" dirty="0" smtClean="0"/>
              <a:t>Egen kompetens idag</a:t>
            </a:r>
          </a:p>
          <a:p>
            <a:pPr lvl="1"/>
            <a:r>
              <a:rPr lang="sv-SE" dirty="0" smtClean="0"/>
              <a:t>Kompetens i omvärlden: leverantörer, forum mm </a:t>
            </a:r>
            <a:endParaRPr lang="sv-SE" dirty="0"/>
          </a:p>
          <a:p>
            <a:pPr lvl="2"/>
            <a:endParaRPr lang="sv-SE" dirty="0"/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6636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Standardisera på </a:t>
            </a:r>
            <a:r>
              <a:rPr lang="sv-SE" dirty="0" smtClean="0"/>
              <a:t>standarder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Upphandla </a:t>
            </a:r>
            <a:r>
              <a:rPr lang="sv-SE" dirty="0"/>
              <a:t>välavgränsade utbytbara delar baserade på </a:t>
            </a:r>
            <a:r>
              <a:rPr lang="sv-SE" dirty="0" smtClean="0"/>
              <a:t>standardgränssnitt och standardverktyg</a:t>
            </a:r>
          </a:p>
          <a:p>
            <a:pPr lvl="1"/>
            <a:r>
              <a:rPr lang="sv-SE" dirty="0" smtClean="0"/>
              <a:t>Standardgränssnitt och format: http, html, REST, OGC, </a:t>
            </a:r>
            <a:r>
              <a:rPr lang="sv-SE" dirty="0" err="1" smtClean="0"/>
              <a:t>geojson</a:t>
            </a:r>
            <a:r>
              <a:rPr lang="sv-SE" dirty="0" smtClean="0"/>
              <a:t>, </a:t>
            </a:r>
            <a:r>
              <a:rPr lang="sv-SE" dirty="0" err="1" smtClean="0"/>
              <a:t>pdf</a:t>
            </a:r>
            <a:r>
              <a:rPr lang="sv-SE" dirty="0" smtClean="0"/>
              <a:t>?</a:t>
            </a:r>
          </a:p>
          <a:p>
            <a:pPr lvl="1"/>
            <a:r>
              <a:rPr lang="sv-SE" dirty="0" smtClean="0"/>
              <a:t>Standardverktyg för integration, konfigurering, versionshantering, driftövervakning, prestandaoptimering</a:t>
            </a:r>
          </a:p>
          <a:p>
            <a:r>
              <a:rPr lang="sv-SE" dirty="0" smtClean="0"/>
              <a:t>Fördelar:</a:t>
            </a:r>
          </a:p>
          <a:p>
            <a:pPr lvl="1"/>
            <a:r>
              <a:rPr lang="sv-SE" dirty="0" smtClean="0"/>
              <a:t>Långsiktigheten ej begränsad av avtalsperioder</a:t>
            </a:r>
          </a:p>
          <a:p>
            <a:pPr lvl="1"/>
            <a:r>
              <a:rPr lang="sv-SE" dirty="0" smtClean="0"/>
              <a:t>Större flexibilitet</a:t>
            </a:r>
          </a:p>
          <a:p>
            <a:pPr lvl="1"/>
            <a:r>
              <a:rPr lang="sv-SE" dirty="0" smtClean="0"/>
              <a:t>Bästa produkt för varje tillämpning</a:t>
            </a:r>
          </a:p>
          <a:p>
            <a:pPr lvl="1"/>
            <a:r>
              <a:rPr lang="sv-SE" dirty="0" smtClean="0"/>
              <a:t>Förändra i steg</a:t>
            </a:r>
          </a:p>
          <a:p>
            <a:pPr lvl="1"/>
            <a:r>
              <a:rPr lang="sv-SE" dirty="0" smtClean="0"/>
              <a:t>Uppgradera valfri del vid behov</a:t>
            </a:r>
          </a:p>
        </p:txBody>
      </p:sp>
    </p:spTree>
    <p:extLst>
      <p:ext uri="{BB962C8B-B14F-4D97-AF65-F5344CB8AC3E}">
        <p14:creationId xmlns:p14="http://schemas.microsoft.com/office/powerpoint/2010/main" val="11045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2204</Words>
  <Application>Microsoft Office PowerPoint</Application>
  <PresentationFormat>Bildspel på skärmen (4:3)</PresentationFormat>
  <Paragraphs>816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0" baseType="lpstr">
      <vt:lpstr>Office-tema</vt:lpstr>
      <vt:lpstr>GIS – inriktning  systemförvaltning och teknik</vt:lpstr>
      <vt:lpstr>Begrepp och definitioner</vt:lpstr>
      <vt:lpstr>GIS-objektets viktigaste krav (1) Regelverk</vt:lpstr>
      <vt:lpstr>GIS-objektets viktigaste krav (2)</vt:lpstr>
      <vt:lpstr>Enkel omvärldsanalys</vt:lpstr>
      <vt:lpstr>Långsiktighet utifrån krav och omvärldsanalys</vt:lpstr>
      <vt:lpstr>Krav på förvaltning och utveckling</vt:lpstr>
      <vt:lpstr>Strategier för enhetlighet, enkelhet, flexibilitet och långsiktighet</vt:lpstr>
      <vt:lpstr>Standardisera på standarder</vt:lpstr>
      <vt:lpstr>Standardisera på öppen källkod/produkt (Upphandla support)</vt:lpstr>
      <vt:lpstr>Kommunsamverkan</vt:lpstr>
      <vt:lpstr>Standardisera på leverantör (Upphandla en leverantör)</vt:lpstr>
      <vt:lpstr>Standardisera rutiner och teknik</vt:lpstr>
      <vt:lpstr>Exempel flexibilitet Öppna standardiserade gränssnitt Utbytbara delar </vt:lpstr>
      <vt:lpstr>Översikt integration Långsiktighet genom: Öppna standardiserade gränssnitt Utbytbara delar </vt:lpstr>
      <vt:lpstr>Tjänsteskikt - Enkla och flexibla integrationer Långsiktighet genom: Öppna standardiserade gränssnitt Utbytbara delar Öppen källkod för standardiserad generell integration </vt:lpstr>
      <vt:lpstr>Integration klienter Flexibilitet och långsiktighet genom: Öppna standardiserade gränssnitt Utbytbara delar Lättanvända välbeprövade gränssnittsbibliotek</vt:lpstr>
      <vt:lpstr>Integration webbklienter Flexibilitet och långsiktighet genom: Öppna standardiserade gränssnitt Utbytbara delar Lättanvända välbeprövade gränssnittsbibliotek</vt:lpstr>
      <vt:lpstr>Referens Lantmäteriet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Låås Per</dc:creator>
  <cp:lastModifiedBy>Låås Per</cp:lastModifiedBy>
  <cp:revision>1183</cp:revision>
  <cp:lastPrinted>2015-03-09T15:38:28Z</cp:lastPrinted>
  <dcterms:created xsi:type="dcterms:W3CDTF">2013-01-23T13:11:07Z</dcterms:created>
  <dcterms:modified xsi:type="dcterms:W3CDTF">2016-09-22T11:57:43Z</dcterms:modified>
</cp:coreProperties>
</file>