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4" r:id="rId3"/>
    <p:sldId id="273" r:id="rId4"/>
    <p:sldId id="277" r:id="rId5"/>
    <p:sldId id="258" r:id="rId6"/>
    <p:sldId id="266" r:id="rId7"/>
    <p:sldId id="265" r:id="rId8"/>
    <p:sldId id="276" r:id="rId9"/>
    <p:sldId id="267" r:id="rId10"/>
    <p:sldId id="262" r:id="rId11"/>
    <p:sldId id="264" r:id="rId12"/>
    <p:sldId id="271"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79930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6CEAF7-D6B0-4833-8B3F-627043F5A64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311289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2647370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839758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762990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6CEAF7-D6B0-4833-8B3F-627043F5A64E}"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226488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26CEAF7-D6B0-4833-8B3F-627043F5A64E}" type="datetimeFigureOut">
              <a:rPr lang="en-IN" smtClean="0"/>
              <a:t>01-12-2023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2877401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4024748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370627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346963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6CEAF7-D6B0-4833-8B3F-627043F5A64E}" type="datetimeFigureOut">
              <a:rPr lang="en-IN" smtClean="0"/>
              <a:t>01-12-2023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130754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6CEAF7-D6B0-4833-8B3F-627043F5A64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248817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6CEAF7-D6B0-4833-8B3F-627043F5A64E}" type="datetimeFigureOut">
              <a:rPr lang="en-IN" smtClean="0"/>
              <a:t>01-12-2023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170542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6CEAF7-D6B0-4833-8B3F-627043F5A64E}" type="datetimeFigureOut">
              <a:rPr lang="en-IN" smtClean="0"/>
              <a:t>01-12-2023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2441159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CEAF7-D6B0-4833-8B3F-627043F5A64E}" type="datetimeFigureOut">
              <a:rPr lang="en-IN" smtClean="0"/>
              <a:t>01-12-2023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78607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6CEAF7-D6B0-4833-8B3F-627043F5A64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93841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6CEAF7-D6B0-4833-8B3F-627043F5A64E}" type="datetimeFigureOut">
              <a:rPr lang="en-IN" smtClean="0"/>
              <a:t>01-12-2023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21E13C-4A26-4BB8-AACF-973B5FDBCD34}" type="slidenum">
              <a:rPr lang="en-IN" smtClean="0"/>
              <a:t>‹#›</a:t>
            </a:fld>
            <a:endParaRPr lang="en-IN"/>
          </a:p>
        </p:txBody>
      </p:sp>
    </p:spTree>
    <p:extLst>
      <p:ext uri="{BB962C8B-B14F-4D97-AF65-F5344CB8AC3E}">
        <p14:creationId xmlns:p14="http://schemas.microsoft.com/office/powerpoint/2010/main" val="139155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26CEAF7-D6B0-4833-8B3F-627043F5A64E}" type="datetimeFigureOut">
              <a:rPr lang="en-IN" smtClean="0"/>
              <a:t>01-12-2023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21E13C-4A26-4BB8-AACF-973B5FDBCD34}" type="slidenum">
              <a:rPr lang="en-IN" smtClean="0"/>
              <a:t>‹#›</a:t>
            </a:fld>
            <a:endParaRPr lang="en-IN"/>
          </a:p>
        </p:txBody>
      </p:sp>
    </p:spTree>
    <p:extLst>
      <p:ext uri="{BB962C8B-B14F-4D97-AF65-F5344CB8AC3E}">
        <p14:creationId xmlns:p14="http://schemas.microsoft.com/office/powerpoint/2010/main" val="3063968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7" name="Rectangle 26">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1" name="Rectangle 30">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E8F3FB8-3B9E-E5E2-D907-9C1DC4B4CCDC}"/>
              </a:ext>
            </a:extLst>
          </p:cNvPr>
          <p:cNvSpPr>
            <a:spLocks noGrp="1"/>
          </p:cNvSpPr>
          <p:nvPr>
            <p:ph type="title"/>
          </p:nvPr>
        </p:nvSpPr>
        <p:spPr>
          <a:xfrm>
            <a:off x="6667468" y="1696474"/>
            <a:ext cx="4641234" cy="2395248"/>
          </a:xfrm>
        </p:spPr>
        <p:txBody>
          <a:bodyPr vert="horz" lIns="91440" tIns="45720" rIns="91440" bIns="45720" rtlCol="0" anchor="b">
            <a:noAutofit/>
          </a:bodyPr>
          <a:lstStyle/>
          <a:p>
            <a:pPr algn="ctr">
              <a:lnSpc>
                <a:spcPct val="90000"/>
              </a:lnSpc>
            </a:pPr>
            <a:br>
              <a:rPr lang="en-US" sz="5400" b="1">
                <a:solidFill>
                  <a:schemeClr val="tx1"/>
                </a:solidFill>
                <a:latin typeface="Bookman Old Style" panose="02050604050505020204" pitchFamily="18" charset="0"/>
              </a:rPr>
            </a:br>
            <a:br>
              <a:rPr lang="en-US" sz="5400" b="1">
                <a:solidFill>
                  <a:schemeClr val="tx1"/>
                </a:solidFill>
                <a:latin typeface="Bookman Old Style" panose="02050604050505020204" pitchFamily="18" charset="0"/>
              </a:rPr>
            </a:br>
            <a:br>
              <a:rPr lang="en-US" sz="5400" b="1">
                <a:solidFill>
                  <a:schemeClr val="tx1"/>
                </a:solidFill>
                <a:latin typeface="Bookman Old Style" panose="02050604050505020204" pitchFamily="18" charset="0"/>
              </a:rPr>
            </a:br>
            <a:br>
              <a:rPr lang="en-US" sz="5400" b="1">
                <a:solidFill>
                  <a:schemeClr val="tx1"/>
                </a:solidFill>
                <a:latin typeface="Bookman Old Style" panose="02050604050505020204" pitchFamily="18" charset="0"/>
              </a:rPr>
            </a:br>
            <a:br>
              <a:rPr lang="en-US" sz="5400" b="1">
                <a:solidFill>
                  <a:schemeClr val="tx1"/>
                </a:solidFill>
                <a:latin typeface="Bookman Old Style" panose="02050604050505020204" pitchFamily="18" charset="0"/>
              </a:rPr>
            </a:br>
            <a:r>
              <a:rPr lang="en-US" sz="5400" b="1">
                <a:solidFill>
                  <a:schemeClr val="tx1"/>
                </a:solidFill>
                <a:latin typeface="Bookman Old Style" panose="02050604050505020204" pitchFamily="18" charset="0"/>
              </a:rPr>
              <a:t>CAFÉ CLOUD</a:t>
            </a:r>
            <a:br>
              <a:rPr lang="en-US" sz="5400" b="1">
                <a:solidFill>
                  <a:schemeClr val="tx1"/>
                </a:solidFill>
                <a:latin typeface="Bookman Old Style" panose="02050604050505020204" pitchFamily="18" charset="0"/>
              </a:rPr>
            </a:br>
            <a:endParaRPr lang="en-US" sz="5400" b="0" i="0" kern="1200" dirty="0">
              <a:solidFill>
                <a:schemeClr val="tx1"/>
              </a:solidFill>
              <a:latin typeface="+mj-lt"/>
              <a:ea typeface="+mj-ea"/>
              <a:cs typeface="+mj-cs"/>
            </a:endParaRPr>
          </a:p>
        </p:txBody>
      </p:sp>
      <p:sp>
        <p:nvSpPr>
          <p:cNvPr id="13" name="TextBox 12">
            <a:extLst>
              <a:ext uri="{FF2B5EF4-FFF2-40B4-BE49-F238E27FC236}">
                <a16:creationId xmlns:a16="http://schemas.microsoft.com/office/drawing/2014/main" id="{7E7E4572-11E7-2D5C-42B4-31D52BAC2D69}"/>
              </a:ext>
            </a:extLst>
          </p:cNvPr>
          <p:cNvSpPr txBox="1"/>
          <p:nvPr/>
        </p:nvSpPr>
        <p:spPr>
          <a:xfrm>
            <a:off x="5738328" y="4348880"/>
            <a:ext cx="5751644" cy="1661993"/>
          </a:xfrm>
          <a:prstGeom prst="rect">
            <a:avLst/>
          </a:prstGeom>
          <a:noFill/>
        </p:spPr>
        <p:txBody>
          <a:bodyPr wrap="square" rtlCol="0">
            <a:spAutoFit/>
          </a:bodyPr>
          <a:lstStyle/>
          <a:p>
            <a:pPr algn="r"/>
            <a:r>
              <a:rPr lang="en-US" sz="2000" b="1" dirty="0">
                <a:latin typeface="Amasis MT Pro Light" panose="020F0502020204030204" pitchFamily="18" charset="0"/>
              </a:rPr>
              <a:t>TEAM MEMBERS:</a:t>
            </a:r>
          </a:p>
          <a:p>
            <a:pPr algn="r"/>
            <a:endParaRPr lang="en-US" sz="1600" b="1" dirty="0">
              <a:latin typeface="Amasis MT Pro Light" panose="020F0502020204030204" pitchFamily="18" charset="0"/>
            </a:endParaRPr>
          </a:p>
          <a:p>
            <a:pPr algn="r"/>
            <a:r>
              <a:rPr lang="en-US" sz="1600" b="1" dirty="0">
                <a:latin typeface="Amasis MT Pro Light" panose="020F0502020204030204" pitchFamily="18" charset="0"/>
              </a:rPr>
              <a:t>SAI SMRUTHI SIDDEMSETTY (CRN:13898, 700754105)</a:t>
            </a:r>
          </a:p>
          <a:p>
            <a:pPr algn="r"/>
            <a:r>
              <a:rPr lang="en-US" sz="1600" b="1" dirty="0">
                <a:latin typeface="Amasis MT Pro Light" panose="020F0502020204030204" pitchFamily="18" charset="0"/>
              </a:rPr>
              <a:t>JYOTHIRLATHA PERLA (CRN:13898, 700759284)</a:t>
            </a:r>
          </a:p>
          <a:p>
            <a:pPr algn="r"/>
            <a:r>
              <a:rPr lang="en-US" sz="1600" b="1" dirty="0">
                <a:latin typeface="Amasis MT Pro Light" panose="020F0502020204030204" pitchFamily="18" charset="0"/>
              </a:rPr>
              <a:t>SRIRAMA SPHOORTHY (CRN:12463, 700756577)</a:t>
            </a:r>
            <a:endParaRPr lang="en-IN" sz="1600" b="1" dirty="0">
              <a:latin typeface="Amasis MT Pro Light" panose="020F0502020204030204" pitchFamily="18" charset="0"/>
            </a:endParaRPr>
          </a:p>
          <a:p>
            <a:endParaRPr lang="en-IN" dirty="0"/>
          </a:p>
        </p:txBody>
      </p:sp>
      <p:pic>
        <p:nvPicPr>
          <p:cNvPr id="3074" name="Picture 2" descr="Cafe Food Images - Free Download on Freepik">
            <a:extLst>
              <a:ext uri="{FF2B5EF4-FFF2-40B4-BE49-F238E27FC236}">
                <a16:creationId xmlns:a16="http://schemas.microsoft.com/office/drawing/2014/main" id="{073EF31C-8144-3806-7291-13FF40161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326" y="1315120"/>
            <a:ext cx="4401002" cy="2931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6464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AE26-6764-23F4-0B88-71A0D7E659E5}"/>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IDENTITY AND ACCESS MANAGEMENT</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351482B4-1FA8-191C-927B-882864EED218}"/>
              </a:ext>
            </a:extLst>
          </p:cNvPr>
          <p:cNvSpPr>
            <a:spLocks noGrp="1"/>
          </p:cNvSpPr>
          <p:nvPr>
            <p:ph idx="1"/>
          </p:nvPr>
        </p:nvSpPr>
        <p:spPr>
          <a:xfrm>
            <a:off x="1154954" y="2416629"/>
            <a:ext cx="9976466" cy="3603171"/>
          </a:xfrm>
        </p:spPr>
        <p:txBody>
          <a:bodyPr>
            <a:no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AWS Identity and Access Management (IAM) </a:t>
            </a:r>
            <a:r>
              <a:rPr lang="en-US" sz="1600" b="0" i="0" dirty="0">
                <a:solidFill>
                  <a:srgbClr val="374151"/>
                </a:solidFill>
                <a:effectLst/>
                <a:latin typeface="Cambria Math" panose="02040503050406030204" pitchFamily="18" charset="0"/>
                <a:ea typeface="Cambria Math" panose="02040503050406030204" pitchFamily="18" charset="0"/>
              </a:rPr>
              <a:t>is a vital component in Amazon Web Services, ensuring secure management of access to diverse AWS resources.</a:t>
            </a:r>
          </a:p>
          <a:p>
            <a:pPr algn="just"/>
            <a:r>
              <a:rPr lang="en-US" sz="1600" b="0" i="0" dirty="0">
                <a:solidFill>
                  <a:srgbClr val="374151"/>
                </a:solidFill>
                <a:effectLst/>
                <a:latin typeface="Cambria Math" panose="02040503050406030204" pitchFamily="18" charset="0"/>
                <a:ea typeface="Cambria Math" panose="02040503050406030204" pitchFamily="18" charset="0"/>
              </a:rPr>
              <a:t>IAM facilitates the creation and management of AWS user accounts, allowing customization of credentials and control over their access to AWS assets.</a:t>
            </a:r>
            <a:endParaRPr lang="en-US" sz="1600" dirty="0">
              <a:solidFill>
                <a:srgbClr val="374151"/>
              </a:solidFill>
              <a:latin typeface="Cambria Math" panose="02040503050406030204" pitchFamily="18" charset="0"/>
              <a:ea typeface="Cambria Math" panose="02040503050406030204" pitchFamily="18" charset="0"/>
            </a:endParaRPr>
          </a:p>
          <a:p>
            <a:pPr algn="just"/>
            <a:r>
              <a:rPr lang="en-US" sz="1600" b="0" i="0" dirty="0">
                <a:solidFill>
                  <a:srgbClr val="374151"/>
                </a:solidFill>
                <a:effectLst/>
                <a:latin typeface="Cambria Math" panose="02040503050406030204" pitchFamily="18" charset="0"/>
                <a:ea typeface="Cambria Math" panose="02040503050406030204" pitchFamily="18" charset="0"/>
              </a:rPr>
              <a:t>IAM provides precise control over AWS resource access, employing policies to specify allowable actions for users, groups, or roles concerning specific resources.</a:t>
            </a:r>
          </a:p>
          <a:p>
            <a:pPr algn="just"/>
            <a:r>
              <a:rPr lang="en-US" sz="1600" b="0" i="0" dirty="0">
                <a:solidFill>
                  <a:srgbClr val="374151"/>
                </a:solidFill>
                <a:effectLst/>
                <a:latin typeface="Cambria Math" panose="02040503050406030204" pitchFamily="18" charset="0"/>
                <a:ea typeface="Cambria Math" panose="02040503050406030204" pitchFamily="18" charset="0"/>
              </a:rPr>
              <a:t>IAM enhances security by incorporating Role-Centric Access Control (RCAC), enabling the creation of roles with specific permissions. Additionally, IAM endorses Multi-Factor Authentication (MFA), adding an extra layer of verification for users beyond passwords.</a:t>
            </a:r>
          </a:p>
        </p:txBody>
      </p:sp>
    </p:spTree>
    <p:extLst>
      <p:ext uri="{BB962C8B-B14F-4D97-AF65-F5344CB8AC3E}">
        <p14:creationId xmlns:p14="http://schemas.microsoft.com/office/powerpoint/2010/main" val="295365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0D34-0883-0FCF-B245-5DAE10C29755}"/>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AMAZON </a:t>
            </a:r>
            <a:r>
              <a:rPr lang="en-US">
                <a:latin typeface="Cambria Math" panose="02040503050406030204" pitchFamily="18" charset="0"/>
                <a:ea typeface="Cambria Math" panose="02040503050406030204" pitchFamily="18" charset="0"/>
              </a:rPr>
              <a:t>VPC </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7E7F18C-4B67-F967-EFAB-0B33A64BEFEF}"/>
              </a:ext>
            </a:extLst>
          </p:cNvPr>
          <p:cNvSpPr>
            <a:spLocks noGrp="1"/>
          </p:cNvSpPr>
          <p:nvPr>
            <p:ph idx="1"/>
          </p:nvPr>
        </p:nvSpPr>
        <p:spPr>
          <a:xfrm>
            <a:off x="1154954" y="2603500"/>
            <a:ext cx="10284377" cy="3416300"/>
          </a:xfrm>
        </p:spPr>
        <p:txBody>
          <a:bodyPr>
            <a:norm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Amazon VPC </a:t>
            </a:r>
            <a:r>
              <a:rPr lang="en-US" sz="1600" i="0" dirty="0">
                <a:solidFill>
                  <a:srgbClr val="374151"/>
                </a:solidFill>
                <a:effectLst/>
                <a:latin typeface="Cambria Math" panose="02040503050406030204" pitchFamily="18" charset="0"/>
                <a:ea typeface="Cambria Math" panose="02040503050406030204" pitchFamily="18" charset="0"/>
              </a:rPr>
              <a:t>allows the creation of a private, isolated network in the AWS Cloud with customizable IP addresses and network configurations.</a:t>
            </a:r>
          </a:p>
          <a:p>
            <a:pPr algn="just"/>
            <a:r>
              <a:rPr lang="en-US" sz="1600" i="0" dirty="0">
                <a:solidFill>
                  <a:srgbClr val="374151"/>
                </a:solidFill>
                <a:effectLst/>
                <a:latin typeface="Cambria Math" panose="02040503050406030204" pitchFamily="18" charset="0"/>
                <a:ea typeface="Cambria Math" panose="02040503050406030204" pitchFamily="18" charset="0"/>
              </a:rPr>
              <a:t>VPC supports various connectivity options, including Internet Gateway for public access, Virtual Private Gateway for on-premises connections, and VPC Peering for interconnecting multiple VPCs.</a:t>
            </a:r>
          </a:p>
          <a:p>
            <a:pPr algn="just"/>
            <a:r>
              <a:rPr lang="en-US" sz="1600" i="0" dirty="0">
                <a:solidFill>
                  <a:srgbClr val="374151"/>
                </a:solidFill>
                <a:effectLst/>
                <a:latin typeface="Cambria Math" panose="02040503050406030204" pitchFamily="18" charset="0"/>
                <a:ea typeface="Cambria Math" panose="02040503050406030204" pitchFamily="18" charset="0"/>
              </a:rPr>
              <a:t>Security groups and network ACLs enable fine-grained control over inbound and outbound traffic, enhancing network security within the VPC.</a:t>
            </a:r>
          </a:p>
          <a:p>
            <a:pPr algn="just"/>
            <a:r>
              <a:rPr lang="en-US" sz="1600" i="0" dirty="0">
                <a:solidFill>
                  <a:srgbClr val="374151"/>
                </a:solidFill>
                <a:effectLst/>
                <a:latin typeface="Cambria Math" panose="02040503050406030204" pitchFamily="18" charset="0"/>
                <a:ea typeface="Cambria Math" panose="02040503050406030204" pitchFamily="18" charset="0"/>
              </a:rPr>
              <a:t>Amazon VPC seamlessly integrates with other AWS services, enabling resources within the VPC to interact with a wide range of cloud-based services.</a:t>
            </a: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6935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2D68-FF19-C515-EC5D-A2643371FDC9}"/>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ADVANTAGES</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9C4DF35-D187-AFA3-8D0D-493CCF9887EA}"/>
              </a:ext>
            </a:extLst>
          </p:cNvPr>
          <p:cNvSpPr>
            <a:spLocks noGrp="1"/>
          </p:cNvSpPr>
          <p:nvPr>
            <p:ph idx="1"/>
          </p:nvPr>
        </p:nvSpPr>
        <p:spPr>
          <a:xfrm>
            <a:off x="1154954" y="2603500"/>
            <a:ext cx="9901822" cy="3416300"/>
          </a:xfrm>
        </p:spPr>
        <p:txBody>
          <a:bodyPr>
            <a:normAutofit/>
          </a:bodyPr>
          <a:lstStyle/>
          <a:p>
            <a:pPr algn="just"/>
            <a:r>
              <a:rPr lang="en-IN" sz="1600" b="1" dirty="0">
                <a:latin typeface="Cambria Math" panose="02040503050406030204" pitchFamily="18" charset="0"/>
                <a:ea typeface="Cambria Math" panose="02040503050406030204" pitchFamily="18" charset="0"/>
              </a:rPr>
              <a:t>Improved Operational Efficiency</a:t>
            </a:r>
            <a:r>
              <a:rPr lang="en-IN" sz="1600" dirty="0">
                <a:latin typeface="Cambria Math" panose="02040503050406030204" pitchFamily="18" charset="0"/>
                <a:ea typeface="Cambria Math" panose="02040503050406030204" pitchFamily="18" charset="0"/>
              </a:rPr>
              <a:t>: Automation streamlines processes, reducing manual efforts.</a:t>
            </a:r>
          </a:p>
          <a:p>
            <a:pPr algn="just"/>
            <a:r>
              <a:rPr lang="en-IN" sz="1600" b="1" dirty="0">
                <a:latin typeface="Cambria Math" panose="02040503050406030204" pitchFamily="18" charset="0"/>
                <a:ea typeface="Cambria Math" panose="02040503050406030204" pitchFamily="18" charset="0"/>
              </a:rPr>
              <a:t>Scalability and Disaster Recovery: </a:t>
            </a:r>
            <a:r>
              <a:rPr lang="en-IN" sz="1600" dirty="0">
                <a:latin typeface="Cambria Math" panose="02040503050406030204" pitchFamily="18" charset="0"/>
                <a:ea typeface="Cambria Math" panose="02040503050406030204" pitchFamily="18" charset="0"/>
              </a:rPr>
              <a:t>AWS services ensure scalability and multi-region deployment enhances disaster recovery.</a:t>
            </a:r>
          </a:p>
          <a:p>
            <a:pPr algn="just"/>
            <a:r>
              <a:rPr lang="en-IN" sz="1600" b="1" dirty="0">
                <a:latin typeface="Cambria Math" panose="02040503050406030204" pitchFamily="18" charset="0"/>
                <a:ea typeface="Cambria Math" panose="02040503050406030204" pitchFamily="18" charset="0"/>
              </a:rPr>
              <a:t>Secure Data Storage: </a:t>
            </a:r>
            <a:r>
              <a:rPr lang="en-IN" sz="1600" dirty="0">
                <a:latin typeface="Cambria Math" panose="02040503050406030204" pitchFamily="18" charset="0"/>
                <a:ea typeface="Cambria Math" panose="02040503050406030204" pitchFamily="18" charset="0"/>
              </a:rPr>
              <a:t>Amazon RDS prioritizes data security, protecting against breaches.</a:t>
            </a:r>
          </a:p>
          <a:p>
            <a:pPr algn="just"/>
            <a:r>
              <a:rPr lang="en-IN" sz="1600" b="1" dirty="0">
                <a:latin typeface="Cambria Math" panose="02040503050406030204" pitchFamily="18" charset="0"/>
                <a:ea typeface="Cambria Math" panose="02040503050406030204" pitchFamily="18" charset="0"/>
              </a:rPr>
              <a:t>Cost-Effective Resource Management: </a:t>
            </a:r>
            <a:r>
              <a:rPr lang="en-IN" sz="1600" dirty="0">
                <a:latin typeface="Cambria Math" panose="02040503050406030204" pitchFamily="18" charset="0"/>
                <a:ea typeface="Cambria Math" panose="02040503050406030204" pitchFamily="18" charset="0"/>
              </a:rPr>
              <a:t>Efficient use of AWS services and careful cost control ensures financial sustainability.</a:t>
            </a:r>
          </a:p>
          <a:p>
            <a:pPr algn="just"/>
            <a:r>
              <a:rPr lang="en-IN" sz="1600" b="1" dirty="0">
                <a:latin typeface="Cambria Math" panose="02040503050406030204" pitchFamily="18" charset="0"/>
                <a:ea typeface="Cambria Math" panose="02040503050406030204" pitchFamily="18" charset="0"/>
              </a:rPr>
              <a:t>Agile Development Approach: </a:t>
            </a:r>
            <a:r>
              <a:rPr lang="en-IN" sz="1600" dirty="0">
                <a:latin typeface="Cambria Math" panose="02040503050406030204" pitchFamily="18" charset="0"/>
                <a:ea typeface="Cambria Math" panose="02040503050406030204" pitchFamily="18" charset="0"/>
              </a:rPr>
              <a:t>Agile methodology allows flexibility, adaptability, and responsive system development.</a:t>
            </a:r>
          </a:p>
          <a:p>
            <a:pPr marL="0" indent="0" algn="just">
              <a:buNone/>
            </a:pPr>
            <a:endParaRPr lang="en-IN" sz="1600" dirty="0">
              <a:latin typeface="Cambria Math" panose="02040503050406030204" pitchFamily="18" charset="0"/>
              <a:ea typeface="Cambria Math" panose="02040503050406030204" pitchFamily="18" charset="0"/>
            </a:endParaRPr>
          </a:p>
          <a:p>
            <a:pPr algn="just"/>
            <a:endParaRPr lang="en-IN" sz="1600" dirty="0">
              <a:latin typeface="Cambria Math" panose="02040503050406030204" pitchFamily="18" charset="0"/>
              <a:ea typeface="Cambria Math" panose="02040503050406030204" pitchFamily="18" charset="0"/>
            </a:endParaRPr>
          </a:p>
          <a:p>
            <a:pPr algn="just"/>
            <a:endParaRPr lang="en-IN" sz="1600" dirty="0">
              <a:latin typeface="Cambria Math" panose="02040503050406030204" pitchFamily="18" charset="0"/>
              <a:ea typeface="Cambria Math" panose="02040503050406030204" pitchFamily="18" charset="0"/>
            </a:endParaRPr>
          </a:p>
          <a:p>
            <a:pPr algn="just"/>
            <a:endParaRPr lang="en-IN" sz="1600" dirty="0">
              <a:latin typeface="Cambria Math" panose="02040503050406030204" pitchFamily="18" charset="0"/>
              <a:ea typeface="Cambria Math" panose="02040503050406030204" pitchFamily="18" charset="0"/>
            </a:endParaRP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62436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2D68-FF19-C515-EC5D-A2643371FDC9}"/>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DISADVANTAGES</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9C4DF35-D187-AFA3-8D0D-493CCF9887EA}"/>
              </a:ext>
            </a:extLst>
          </p:cNvPr>
          <p:cNvSpPr>
            <a:spLocks noGrp="1"/>
          </p:cNvSpPr>
          <p:nvPr>
            <p:ph idx="1"/>
          </p:nvPr>
        </p:nvSpPr>
        <p:spPr>
          <a:xfrm>
            <a:off x="1154954" y="2603500"/>
            <a:ext cx="9901822" cy="3416300"/>
          </a:xfrm>
        </p:spPr>
        <p:txBody>
          <a:bodyPr>
            <a:norm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User Adoption Challenges: </a:t>
            </a:r>
            <a:r>
              <a:rPr lang="en-US" sz="1600" b="0" i="0" dirty="0">
                <a:solidFill>
                  <a:srgbClr val="374151"/>
                </a:solidFill>
                <a:effectLst/>
                <a:latin typeface="Cambria Math" panose="02040503050406030204" pitchFamily="18" charset="0"/>
                <a:ea typeface="Cambria Math" panose="02040503050406030204" pitchFamily="18" charset="0"/>
              </a:rPr>
              <a:t>One potential disadvantage is the challenge of encouraging user adoption. Introducing a new online ordering system may face resistance from users accustomed to traditional methods. Adequate training and user engagement strategies will be essential to overcome this hurdle.</a:t>
            </a:r>
          </a:p>
          <a:p>
            <a:pPr algn="just"/>
            <a:r>
              <a:rPr lang="en-US" sz="1600" b="1" i="0" dirty="0">
                <a:solidFill>
                  <a:srgbClr val="374151"/>
                </a:solidFill>
                <a:effectLst/>
                <a:latin typeface="Cambria Math" panose="02040503050406030204" pitchFamily="18" charset="0"/>
                <a:ea typeface="Cambria Math" panose="02040503050406030204" pitchFamily="18" charset="0"/>
              </a:rPr>
              <a:t>Data Security Concerns: </a:t>
            </a:r>
            <a:r>
              <a:rPr lang="en-US" sz="1600" b="0" i="0" dirty="0">
                <a:solidFill>
                  <a:srgbClr val="374151"/>
                </a:solidFill>
                <a:effectLst/>
                <a:latin typeface="Cambria Math" panose="02040503050406030204" pitchFamily="18" charset="0"/>
                <a:ea typeface="Cambria Math" panose="02040503050406030204" pitchFamily="18" charset="0"/>
              </a:rPr>
              <a:t>Managing user data securely is critical, and any lapses in data security could lead to privacy breaches. Ensuring robust security measures and compliance with data protection regulations is essential to mitigate this risk.</a:t>
            </a:r>
          </a:p>
          <a:p>
            <a:pPr algn="just"/>
            <a:r>
              <a:rPr lang="en-US" sz="1600" b="1" i="0" dirty="0">
                <a:solidFill>
                  <a:srgbClr val="374151"/>
                </a:solidFill>
                <a:effectLst/>
                <a:latin typeface="Cambria Math" panose="02040503050406030204" pitchFamily="18" charset="0"/>
                <a:ea typeface="Cambria Math" panose="02040503050406030204" pitchFamily="18" charset="0"/>
              </a:rPr>
              <a:t>Technical Challenges: </a:t>
            </a:r>
            <a:r>
              <a:rPr lang="en-US" sz="1600" b="0" i="0" dirty="0">
                <a:solidFill>
                  <a:srgbClr val="374151"/>
                </a:solidFill>
                <a:effectLst/>
                <a:latin typeface="Cambria Math" panose="02040503050406030204" pitchFamily="18" charset="0"/>
                <a:ea typeface="Cambria Math" panose="02040503050406030204" pitchFamily="18" charset="0"/>
              </a:rPr>
              <a:t>The project involves various AWS services and technologies, which could pose technical challenges during development and integration. Unforeseen technical issues may lead to delays or disruptions in the project timeline.</a:t>
            </a:r>
          </a:p>
          <a:p>
            <a:pPr algn="just"/>
            <a:r>
              <a:rPr lang="en-US" sz="1600" b="1" i="0" dirty="0">
                <a:solidFill>
                  <a:srgbClr val="374151"/>
                </a:solidFill>
                <a:effectLst/>
                <a:latin typeface="Cambria Math" panose="02040503050406030204" pitchFamily="18" charset="0"/>
                <a:ea typeface="Cambria Math" panose="02040503050406030204" pitchFamily="18" charset="0"/>
              </a:rPr>
              <a:t>AWS Costs Management: </a:t>
            </a:r>
            <a:r>
              <a:rPr lang="en-US" sz="1600" b="0" i="0" dirty="0">
                <a:solidFill>
                  <a:srgbClr val="374151"/>
                </a:solidFill>
                <a:effectLst/>
                <a:latin typeface="Cambria Math" panose="02040503050406030204" pitchFamily="18" charset="0"/>
                <a:ea typeface="Cambria Math" panose="02040503050406030204" pitchFamily="18" charset="0"/>
              </a:rPr>
              <a:t>AWS costs can escalate, especially with multiple services and a multi-region setup. Effective cost management practices are crucial to prevent exceeding the budget. Continuous monitoring and optimization of resource usage will be necessary to control expenses.</a:t>
            </a:r>
          </a:p>
          <a:p>
            <a:pPr algn="just"/>
            <a:endParaRPr lang="en-US" sz="1600" b="0" i="0" dirty="0">
              <a:solidFill>
                <a:srgbClr val="374151"/>
              </a:solidFill>
              <a:effectLst/>
              <a:latin typeface="Cambria Math" panose="02040503050406030204" pitchFamily="18" charset="0"/>
              <a:ea typeface="Cambria Math" panose="02040503050406030204" pitchFamily="18" charset="0"/>
            </a:endParaRPr>
          </a:p>
          <a:p>
            <a:pPr algn="just"/>
            <a:endParaRPr lang="en-US" sz="1600" b="0" i="0" dirty="0">
              <a:solidFill>
                <a:srgbClr val="374151"/>
              </a:solidFill>
              <a:effectLst/>
              <a:latin typeface="Cambria Math" panose="02040503050406030204" pitchFamily="18" charset="0"/>
              <a:ea typeface="Cambria Math" panose="02040503050406030204" pitchFamily="18" charset="0"/>
            </a:endParaRP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9066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F3FB8-3B9E-E5E2-D907-9C1DC4B4CCDC}"/>
              </a:ext>
            </a:extLst>
          </p:cNvPr>
          <p:cNvSpPr>
            <a:spLocks noGrp="1"/>
          </p:cNvSpPr>
          <p:nvPr>
            <p:ph type="title"/>
          </p:nvPr>
        </p:nvSpPr>
        <p:spPr>
          <a:xfrm>
            <a:off x="1080309" y="964337"/>
            <a:ext cx="8761413" cy="706964"/>
          </a:xfrm>
        </p:spPr>
        <p:txBody>
          <a:bodyPr/>
          <a:lstStyle/>
          <a:p>
            <a:r>
              <a:rPr lang="en-US">
                <a:latin typeface="Cambria Math" panose="02040503050406030204" pitchFamily="18" charset="0"/>
                <a:ea typeface="Cambria Math" panose="02040503050406030204" pitchFamily="18" charset="0"/>
              </a:rPr>
              <a:t>CAFÉ CLOUD APPLICATION</a:t>
            </a:r>
            <a:endParaRPr lang="en-IN" dirty="0">
              <a:latin typeface="Cambria Math" panose="02040503050406030204" pitchFamily="18" charset="0"/>
              <a:ea typeface="Cambria Math" panose="02040503050406030204" pitchFamily="18" charset="0"/>
            </a:endParaRPr>
          </a:p>
        </p:txBody>
      </p:sp>
      <p:pic>
        <p:nvPicPr>
          <p:cNvPr id="5" name="Content Placeholder 4">
            <a:extLst>
              <a:ext uri="{FF2B5EF4-FFF2-40B4-BE49-F238E27FC236}">
                <a16:creationId xmlns:a16="http://schemas.microsoft.com/office/drawing/2014/main" id="{F38B13C4-ED5C-5377-A029-AD8F57301F91}"/>
              </a:ext>
            </a:extLst>
          </p:cNvPr>
          <p:cNvPicPr>
            <a:picLocks noGrp="1" noChangeAspect="1"/>
          </p:cNvPicPr>
          <p:nvPr>
            <p:ph idx="1"/>
          </p:nvPr>
        </p:nvPicPr>
        <p:blipFill>
          <a:blip r:embed="rId2"/>
          <a:stretch>
            <a:fillRect/>
          </a:stretch>
        </p:blipFill>
        <p:spPr>
          <a:xfrm>
            <a:off x="2447925" y="2381251"/>
            <a:ext cx="7534275" cy="4334280"/>
          </a:xfrm>
        </p:spPr>
      </p:pic>
    </p:spTree>
    <p:extLst>
      <p:ext uri="{BB962C8B-B14F-4D97-AF65-F5344CB8AC3E}">
        <p14:creationId xmlns:p14="http://schemas.microsoft.com/office/powerpoint/2010/main" val="3038981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83CEE4-446C-33FA-3A94-E6EE3F9D36EA}"/>
              </a:ext>
            </a:extLst>
          </p:cNvPr>
          <p:cNvSpPr>
            <a:spLocks noGrp="1"/>
          </p:cNvSpPr>
          <p:nvPr>
            <p:ph idx="1"/>
          </p:nvPr>
        </p:nvSpPr>
        <p:spPr/>
        <p:txBody>
          <a:bodyPr>
            <a:normAutofit/>
          </a:bodyPr>
          <a:lstStyle/>
          <a:p>
            <a:pPr marL="0" indent="0">
              <a:buNone/>
            </a:pPr>
            <a:r>
              <a:rPr lang="en-US" sz="5400" dirty="0">
                <a:latin typeface="Bookman Old Style" panose="02050604050505020204" pitchFamily="18" charset="0"/>
              </a:rPr>
              <a:t>          </a:t>
            </a:r>
          </a:p>
          <a:p>
            <a:pPr marL="0" indent="0">
              <a:buNone/>
            </a:pPr>
            <a:r>
              <a:rPr lang="en-US" sz="5400" dirty="0">
                <a:latin typeface="Bookman Old Style" panose="02050604050505020204" pitchFamily="18" charset="0"/>
              </a:rPr>
              <a:t>            THANK YOU</a:t>
            </a:r>
            <a:endParaRPr lang="en-IN" sz="5400" dirty="0">
              <a:latin typeface="Bookman Old Style" panose="02050604050505020204" pitchFamily="18" charset="0"/>
            </a:endParaRPr>
          </a:p>
        </p:txBody>
      </p:sp>
    </p:spTree>
    <p:extLst>
      <p:ext uri="{BB962C8B-B14F-4D97-AF65-F5344CB8AC3E}">
        <p14:creationId xmlns:p14="http://schemas.microsoft.com/office/powerpoint/2010/main" val="3050892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47313-0454-018D-A551-8FFCCEE24639}"/>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PROJECT OVERVIEW</a:t>
            </a:r>
            <a:endParaRPr lang="en-IN" dirty="0">
              <a:latin typeface="Cambria Math" panose="02040503050406030204" pitchFamily="18" charset="0"/>
              <a:ea typeface="Cambria Math" panose="02040503050406030204" pitchFamily="18" charset="0"/>
            </a:endParaRPr>
          </a:p>
        </p:txBody>
      </p:sp>
      <p:sp>
        <p:nvSpPr>
          <p:cNvPr id="4" name="Rectangle: Rounded Corners 3">
            <a:extLst>
              <a:ext uri="{FF2B5EF4-FFF2-40B4-BE49-F238E27FC236}">
                <a16:creationId xmlns:a16="http://schemas.microsoft.com/office/drawing/2014/main" id="{F8A55B5F-3636-2E4E-C28C-FF52474D2B76}"/>
              </a:ext>
            </a:extLst>
          </p:cNvPr>
          <p:cNvSpPr/>
          <p:nvPr/>
        </p:nvSpPr>
        <p:spPr>
          <a:xfrm>
            <a:off x="746447" y="2397967"/>
            <a:ext cx="9169919" cy="11569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n-US" sz="1600" dirty="0">
                <a:latin typeface="Cambria Math" panose="02040503050406030204" pitchFamily="18" charset="0"/>
                <a:ea typeface="Cambria Math" panose="02040503050406030204" pitchFamily="18" charset="0"/>
              </a:rPr>
              <a:t>Our project aims to streamline and automate various processes involved in planning and managing orders in a cafe. This platform will provide a user-friendly interface for customers to place online orders and improve their overall café experience. </a:t>
            </a:r>
            <a:endParaRPr lang="en-IN" sz="1600" dirty="0"/>
          </a:p>
        </p:txBody>
      </p:sp>
      <p:sp>
        <p:nvSpPr>
          <p:cNvPr id="5" name="Rectangle: Rounded Corners 4">
            <a:extLst>
              <a:ext uri="{FF2B5EF4-FFF2-40B4-BE49-F238E27FC236}">
                <a16:creationId xmlns:a16="http://schemas.microsoft.com/office/drawing/2014/main" id="{DFFF9520-4313-3047-95BC-F5C7500B8E67}"/>
              </a:ext>
            </a:extLst>
          </p:cNvPr>
          <p:cNvSpPr/>
          <p:nvPr/>
        </p:nvSpPr>
        <p:spPr>
          <a:xfrm>
            <a:off x="3349690" y="3788229"/>
            <a:ext cx="8322906" cy="1315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indent="0">
              <a:buNone/>
            </a:pPr>
            <a:r>
              <a:rPr lang="en-US" sz="1600" dirty="0">
                <a:latin typeface="Cambria Math" panose="02040503050406030204" pitchFamily="18" charset="0"/>
                <a:ea typeface="Cambria Math" panose="02040503050406030204" pitchFamily="18" charset="0"/>
              </a:rPr>
              <a:t>This project involves setting up the website on AWS, configuring two environments (development and production) in different AWS Regions, and ensuring the website's functionality and accessibility. The café seeks to enhance customer experience by offering online ordering capabilities. </a:t>
            </a:r>
            <a:endParaRPr lang="en-IN" sz="1600" dirty="0">
              <a:latin typeface="Cambria Math" panose="02040503050406030204" pitchFamily="18" charset="0"/>
              <a:ea typeface="Cambria Math" panose="02040503050406030204" pitchFamily="18" charset="0"/>
            </a:endParaRPr>
          </a:p>
        </p:txBody>
      </p:sp>
      <p:sp>
        <p:nvSpPr>
          <p:cNvPr id="6" name="Rectangle: Rounded Corners 5">
            <a:extLst>
              <a:ext uri="{FF2B5EF4-FFF2-40B4-BE49-F238E27FC236}">
                <a16:creationId xmlns:a16="http://schemas.microsoft.com/office/drawing/2014/main" id="{B451891B-9045-BE36-53CE-6D4820415251}"/>
              </a:ext>
            </a:extLst>
          </p:cNvPr>
          <p:cNvSpPr/>
          <p:nvPr/>
        </p:nvSpPr>
        <p:spPr>
          <a:xfrm>
            <a:off x="746448" y="5309118"/>
            <a:ext cx="9169919" cy="115699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latin typeface="Cambria Math" panose="02040503050406030204" pitchFamily="18" charset="0"/>
                <a:ea typeface="Cambria Math" panose="02040503050406030204" pitchFamily="18" charset="0"/>
              </a:rPr>
              <a:t>Enhanced café website with online ordering tends to meet customer demand. This is the more robust web application which increases customer satisfaction through improved online ordering and enables controlled testing of new features, with multi-region deployment for robust disaster recovery.</a:t>
            </a: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925466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CABC-CC7D-450A-F68A-3E737C252F25}"/>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 TECHNOLOGIES INVOLVED</a:t>
            </a:r>
          </a:p>
        </p:txBody>
      </p:sp>
      <p:sp>
        <p:nvSpPr>
          <p:cNvPr id="3" name="Content Placeholder 2">
            <a:extLst>
              <a:ext uri="{FF2B5EF4-FFF2-40B4-BE49-F238E27FC236}">
                <a16:creationId xmlns:a16="http://schemas.microsoft.com/office/drawing/2014/main" id="{BD55B80A-BEC8-20E3-5010-1E681A22524E}"/>
              </a:ext>
            </a:extLst>
          </p:cNvPr>
          <p:cNvSpPr>
            <a:spLocks noGrp="1"/>
          </p:cNvSpPr>
          <p:nvPr>
            <p:ph idx="1"/>
          </p:nvPr>
        </p:nvSpPr>
        <p:spPr>
          <a:xfrm>
            <a:off x="1154954" y="2603500"/>
            <a:ext cx="10219062" cy="3416300"/>
          </a:xfrm>
        </p:spPr>
        <p:txBody>
          <a:bodyPr>
            <a:normAutofit/>
          </a:bodyPr>
          <a:lstStyle/>
          <a:p>
            <a:pPr algn="just"/>
            <a:r>
              <a:rPr lang="en-US" sz="2000" dirty="0">
                <a:latin typeface="Cambria Math" panose="02040503050406030204" pitchFamily="18" charset="0"/>
                <a:ea typeface="Cambria Math" panose="02040503050406030204" pitchFamily="18" charset="0"/>
              </a:rPr>
              <a:t>Languages Used: PHP, HTML &amp; CSS</a:t>
            </a:r>
            <a:endParaRPr lang="en-IN" sz="2000" dirty="0">
              <a:latin typeface="Cambria Math" panose="02040503050406030204" pitchFamily="18" charset="0"/>
              <a:ea typeface="Cambria Math" panose="02040503050406030204" pitchFamily="18" charset="0"/>
            </a:endParaRPr>
          </a:p>
          <a:p>
            <a:pPr algn="just"/>
            <a:r>
              <a:rPr lang="en-IN" sz="2000" dirty="0">
                <a:latin typeface="Cambria Math" panose="02040503050406030204" pitchFamily="18" charset="0"/>
                <a:ea typeface="Cambria Math" panose="02040503050406030204" pitchFamily="18" charset="0"/>
              </a:rPr>
              <a:t>Database: MySQL</a:t>
            </a:r>
          </a:p>
          <a:p>
            <a:pPr algn="just"/>
            <a:r>
              <a:rPr lang="en-IN" sz="2000" dirty="0">
                <a:latin typeface="Cambria Math" panose="02040503050406030204" pitchFamily="18" charset="0"/>
                <a:ea typeface="Cambria Math" panose="02040503050406030204" pitchFamily="18" charset="0"/>
              </a:rPr>
              <a:t>Deployment: Using AWS Cloud</a:t>
            </a:r>
            <a:endParaRPr lang="en-US" sz="2000" dirty="0">
              <a:latin typeface="Cambria Math" panose="02040503050406030204" pitchFamily="18" charset="0"/>
              <a:ea typeface="Cambria Math" panose="02040503050406030204" pitchFamily="18" charset="0"/>
            </a:endParaRPr>
          </a:p>
          <a:p>
            <a:pPr marL="0" indent="0" algn="just">
              <a:buNone/>
            </a:pP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0807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CABC-CC7D-450A-F68A-3E737C252F25}"/>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ARCHITECTURE</a:t>
            </a:r>
          </a:p>
        </p:txBody>
      </p:sp>
      <p:pic>
        <p:nvPicPr>
          <p:cNvPr id="9" name="Picture 8" descr="A diagram of a system&#10;&#10;Description automatically generated">
            <a:extLst>
              <a:ext uri="{FF2B5EF4-FFF2-40B4-BE49-F238E27FC236}">
                <a16:creationId xmlns:a16="http://schemas.microsoft.com/office/drawing/2014/main" id="{498CE76F-06A3-29B7-37CF-9B6FBB73C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0033" y="2721525"/>
            <a:ext cx="9210675" cy="3038475"/>
          </a:xfrm>
          <a:prstGeom prst="rect">
            <a:avLst/>
          </a:prstGeom>
        </p:spPr>
      </p:pic>
    </p:spTree>
    <p:extLst>
      <p:ext uri="{BB962C8B-B14F-4D97-AF65-F5344CB8AC3E}">
        <p14:creationId xmlns:p14="http://schemas.microsoft.com/office/powerpoint/2010/main" val="2943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7C39-91CA-6CC2-590A-F8A447B82D7E}"/>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CLOUD SERVICES</a:t>
            </a:r>
          </a:p>
        </p:txBody>
      </p:sp>
      <p:sp>
        <p:nvSpPr>
          <p:cNvPr id="7" name="TextBox 6">
            <a:extLst>
              <a:ext uri="{FF2B5EF4-FFF2-40B4-BE49-F238E27FC236}">
                <a16:creationId xmlns:a16="http://schemas.microsoft.com/office/drawing/2014/main" id="{83677407-34DD-9035-2964-C89601C238D3}"/>
              </a:ext>
            </a:extLst>
          </p:cNvPr>
          <p:cNvSpPr txBox="1"/>
          <p:nvPr/>
        </p:nvSpPr>
        <p:spPr>
          <a:xfrm>
            <a:off x="1928211" y="2792752"/>
            <a:ext cx="2681111" cy="738664"/>
          </a:xfrm>
          <a:prstGeom prst="rect">
            <a:avLst/>
          </a:prstGeom>
          <a:noFill/>
        </p:spPr>
        <p:txBody>
          <a:bodyPr wrap="square">
            <a:spAutoFit/>
          </a:bodyPr>
          <a:lstStyle/>
          <a:p>
            <a:pPr lvl="0">
              <a:lnSpc>
                <a:spcPct val="100000"/>
              </a:lnSpc>
            </a:pPr>
            <a:r>
              <a:rPr lang="en-US" sz="1400" dirty="0">
                <a:latin typeface="Cambria Math" panose="02040503050406030204" pitchFamily="18" charset="0"/>
                <a:ea typeface="Cambria Math" panose="02040503050406030204" pitchFamily="18" charset="0"/>
              </a:rPr>
              <a:t>IAM: To safely restrict access to the resources and services that AWS has to offer</a:t>
            </a:r>
          </a:p>
        </p:txBody>
      </p:sp>
      <p:sp>
        <p:nvSpPr>
          <p:cNvPr id="11" name="TextBox 10">
            <a:extLst>
              <a:ext uri="{FF2B5EF4-FFF2-40B4-BE49-F238E27FC236}">
                <a16:creationId xmlns:a16="http://schemas.microsoft.com/office/drawing/2014/main" id="{6F43DDF5-3D2E-9EFA-F82A-2A3C418ED712}"/>
              </a:ext>
            </a:extLst>
          </p:cNvPr>
          <p:cNvSpPr txBox="1"/>
          <p:nvPr/>
        </p:nvSpPr>
        <p:spPr>
          <a:xfrm>
            <a:off x="6629826" y="2792753"/>
            <a:ext cx="5630598" cy="738664"/>
          </a:xfrm>
          <a:prstGeom prst="rect">
            <a:avLst/>
          </a:prstGeom>
          <a:noFill/>
        </p:spPr>
        <p:txBody>
          <a:bodyPr wrap="square">
            <a:spAutoFit/>
          </a:bodyPr>
          <a:lstStyle/>
          <a:p>
            <a:pPr lvl="0">
              <a:lnSpc>
                <a:spcPct val="100000"/>
              </a:lnSpc>
            </a:pPr>
            <a:r>
              <a:rPr lang="en-US" sz="1400" dirty="0">
                <a:latin typeface="Cambria Math" panose="02040503050406030204" pitchFamily="18" charset="0"/>
                <a:ea typeface="Cambria Math" panose="02040503050406030204" pitchFamily="18" charset="0"/>
              </a:rPr>
              <a:t>EC2: Hosting the café's website on virtual machines in two AWS regions, one for development and one for production.</a:t>
            </a:r>
          </a:p>
          <a:p>
            <a:pPr lvl="0">
              <a:lnSpc>
                <a:spcPct val="100000"/>
              </a:lnSpc>
            </a:pPr>
            <a:endParaRPr lang="en-US" sz="1400" dirty="0">
              <a:latin typeface="Cambria Math" panose="02040503050406030204" pitchFamily="18" charset="0"/>
              <a:ea typeface="Cambria Math" panose="02040503050406030204" pitchFamily="18" charset="0"/>
            </a:endParaRPr>
          </a:p>
        </p:txBody>
      </p:sp>
      <p:sp>
        <p:nvSpPr>
          <p:cNvPr id="19" name="TextBox 18">
            <a:extLst>
              <a:ext uri="{FF2B5EF4-FFF2-40B4-BE49-F238E27FC236}">
                <a16:creationId xmlns:a16="http://schemas.microsoft.com/office/drawing/2014/main" id="{96451241-85A4-401C-53CD-34C986138CCA}"/>
              </a:ext>
            </a:extLst>
          </p:cNvPr>
          <p:cNvSpPr txBox="1"/>
          <p:nvPr/>
        </p:nvSpPr>
        <p:spPr>
          <a:xfrm>
            <a:off x="1971191" y="3924160"/>
            <a:ext cx="3209730" cy="738664"/>
          </a:xfrm>
          <a:prstGeom prst="rect">
            <a:avLst/>
          </a:prstGeom>
          <a:noFill/>
        </p:spPr>
        <p:txBody>
          <a:bodyPr wrap="square">
            <a:spAutoFit/>
          </a:bodyPr>
          <a:lstStyle/>
          <a:p>
            <a:r>
              <a:rPr lang="en-US" sz="1400" dirty="0">
                <a:latin typeface="Cambria Math" panose="02040503050406030204" pitchFamily="18" charset="0"/>
                <a:ea typeface="Cambria Math" panose="02040503050406030204" pitchFamily="18" charset="0"/>
              </a:rPr>
              <a:t>Amazon VPC: Creating isolated network environments for EC2 instances, enhancing security.</a:t>
            </a:r>
            <a:endParaRPr lang="en-IN" sz="1400" dirty="0">
              <a:latin typeface="Cambria Math" panose="02040503050406030204" pitchFamily="18" charset="0"/>
              <a:ea typeface="Cambria Math" panose="02040503050406030204" pitchFamily="18" charset="0"/>
            </a:endParaRPr>
          </a:p>
        </p:txBody>
      </p:sp>
      <p:sp>
        <p:nvSpPr>
          <p:cNvPr id="21" name="TextBox 20">
            <a:extLst>
              <a:ext uri="{FF2B5EF4-FFF2-40B4-BE49-F238E27FC236}">
                <a16:creationId xmlns:a16="http://schemas.microsoft.com/office/drawing/2014/main" id="{547E9451-B42F-8E56-57DA-8F2CE86F5E9D}"/>
              </a:ext>
            </a:extLst>
          </p:cNvPr>
          <p:cNvSpPr txBox="1"/>
          <p:nvPr/>
        </p:nvSpPr>
        <p:spPr>
          <a:xfrm>
            <a:off x="6697422" y="3978786"/>
            <a:ext cx="4702629" cy="523220"/>
          </a:xfrm>
          <a:prstGeom prst="rect">
            <a:avLst/>
          </a:prstGeom>
          <a:noFill/>
        </p:spPr>
        <p:txBody>
          <a:bodyPr wrap="square">
            <a:spAutoFit/>
          </a:bodyPr>
          <a:lstStyle/>
          <a:p>
            <a:r>
              <a:rPr lang="en-US" sz="1400" dirty="0">
                <a:latin typeface="Cambria Math" panose="02040503050406030204" pitchFamily="18" charset="0"/>
                <a:ea typeface="Cambria Math" panose="02040503050406030204" pitchFamily="18" charset="0"/>
              </a:rPr>
              <a:t>AWS Cloud9: Providing an integrated development environment for code editing and testing</a:t>
            </a:r>
            <a:endParaRPr lang="en-IN" sz="1400" dirty="0">
              <a:latin typeface="Cambria Math" panose="02040503050406030204" pitchFamily="18" charset="0"/>
              <a:ea typeface="Cambria Math" panose="02040503050406030204" pitchFamily="18" charset="0"/>
            </a:endParaRPr>
          </a:p>
        </p:txBody>
      </p:sp>
      <p:pic>
        <p:nvPicPr>
          <p:cNvPr id="1034" name="Picture 10" descr="Amazon S3 Integration: Amazon Simple Storage Service | Cleo">
            <a:extLst>
              <a:ext uri="{FF2B5EF4-FFF2-40B4-BE49-F238E27FC236}">
                <a16:creationId xmlns:a16="http://schemas.microsoft.com/office/drawing/2014/main" id="{8E3DAEC4-85BB-0875-9F4C-7057F43BE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485" y="5053205"/>
            <a:ext cx="1225704" cy="871488"/>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54DA037D-8505-72F7-4A98-7C40EB52AEFC}"/>
              </a:ext>
            </a:extLst>
          </p:cNvPr>
          <p:cNvSpPr txBox="1"/>
          <p:nvPr/>
        </p:nvSpPr>
        <p:spPr>
          <a:xfrm>
            <a:off x="1928211" y="5115157"/>
            <a:ext cx="3536262" cy="523220"/>
          </a:xfrm>
          <a:prstGeom prst="rect">
            <a:avLst/>
          </a:prstGeom>
          <a:noFill/>
        </p:spPr>
        <p:txBody>
          <a:bodyPr wrap="square">
            <a:spAutoFit/>
          </a:bodyPr>
          <a:lstStyle/>
          <a:p>
            <a:r>
              <a:rPr lang="en-US" sz="1400" dirty="0">
                <a:latin typeface="Cambria Math" panose="02040503050406030204" pitchFamily="18" charset="0"/>
                <a:ea typeface="Cambria Math" panose="02040503050406030204" pitchFamily="18" charset="0"/>
              </a:rPr>
              <a:t>Amazon S3: Storing web application and database files for data backup and recovery. </a:t>
            </a:r>
            <a:endParaRPr lang="en-IN" sz="1400" dirty="0">
              <a:latin typeface="Cambria Math" panose="02040503050406030204" pitchFamily="18" charset="0"/>
              <a:ea typeface="Cambria Math" panose="02040503050406030204" pitchFamily="18" charset="0"/>
            </a:endParaRPr>
          </a:p>
        </p:txBody>
      </p:sp>
      <p:pic>
        <p:nvPicPr>
          <p:cNvPr id="1036" name="Picture 12" descr="Understanding EC2 | by Rahul Venati | Medium">
            <a:extLst>
              <a:ext uri="{FF2B5EF4-FFF2-40B4-BE49-F238E27FC236}">
                <a16:creationId xmlns:a16="http://schemas.microsoft.com/office/drawing/2014/main" id="{B7D4E38B-167B-2315-8351-EE5759A7E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175" y="2669664"/>
            <a:ext cx="1131997" cy="7386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63B0983-16A1-3CE1-8DD7-DC8A54F59A71}"/>
              </a:ext>
            </a:extLst>
          </p:cNvPr>
          <p:cNvPicPr>
            <a:picLocks noChangeAspect="1"/>
          </p:cNvPicPr>
          <p:nvPr/>
        </p:nvPicPr>
        <p:blipFill>
          <a:blip r:embed="rId4"/>
          <a:stretch>
            <a:fillRect/>
          </a:stretch>
        </p:blipFill>
        <p:spPr>
          <a:xfrm>
            <a:off x="981983" y="3986113"/>
            <a:ext cx="923446" cy="614759"/>
          </a:xfrm>
          <a:prstGeom prst="rect">
            <a:avLst/>
          </a:prstGeom>
        </p:spPr>
      </p:pic>
      <p:pic>
        <p:nvPicPr>
          <p:cNvPr id="6" name="Picture 5">
            <a:extLst>
              <a:ext uri="{FF2B5EF4-FFF2-40B4-BE49-F238E27FC236}">
                <a16:creationId xmlns:a16="http://schemas.microsoft.com/office/drawing/2014/main" id="{75AA38C4-4032-84F1-168B-41CF6B4C0845}"/>
              </a:ext>
            </a:extLst>
          </p:cNvPr>
          <p:cNvPicPr>
            <a:picLocks noChangeAspect="1"/>
          </p:cNvPicPr>
          <p:nvPr/>
        </p:nvPicPr>
        <p:blipFill>
          <a:blip r:embed="rId5"/>
          <a:stretch>
            <a:fillRect/>
          </a:stretch>
        </p:blipFill>
        <p:spPr>
          <a:xfrm>
            <a:off x="1096194" y="2699153"/>
            <a:ext cx="695025" cy="880364"/>
          </a:xfrm>
          <a:prstGeom prst="rect">
            <a:avLst/>
          </a:prstGeom>
        </p:spPr>
      </p:pic>
      <p:pic>
        <p:nvPicPr>
          <p:cNvPr id="9" name="Picture 8">
            <a:extLst>
              <a:ext uri="{FF2B5EF4-FFF2-40B4-BE49-F238E27FC236}">
                <a16:creationId xmlns:a16="http://schemas.microsoft.com/office/drawing/2014/main" id="{C7691F50-947F-CDB2-2472-C54318E035ED}"/>
              </a:ext>
            </a:extLst>
          </p:cNvPr>
          <p:cNvPicPr>
            <a:picLocks noChangeAspect="1"/>
          </p:cNvPicPr>
          <p:nvPr/>
        </p:nvPicPr>
        <p:blipFill>
          <a:blip r:embed="rId6"/>
          <a:stretch>
            <a:fillRect/>
          </a:stretch>
        </p:blipFill>
        <p:spPr>
          <a:xfrm>
            <a:off x="5883000" y="3986113"/>
            <a:ext cx="746825" cy="571550"/>
          </a:xfrm>
          <a:prstGeom prst="rect">
            <a:avLst/>
          </a:prstGeom>
        </p:spPr>
      </p:pic>
      <p:pic>
        <p:nvPicPr>
          <p:cNvPr id="12" name="Picture 11">
            <a:extLst>
              <a:ext uri="{FF2B5EF4-FFF2-40B4-BE49-F238E27FC236}">
                <a16:creationId xmlns:a16="http://schemas.microsoft.com/office/drawing/2014/main" id="{C8693BF6-4255-9BB9-FB2D-D09E894D4DC1}"/>
              </a:ext>
            </a:extLst>
          </p:cNvPr>
          <p:cNvPicPr>
            <a:picLocks noChangeAspect="1"/>
          </p:cNvPicPr>
          <p:nvPr/>
        </p:nvPicPr>
        <p:blipFill>
          <a:blip r:embed="rId7"/>
          <a:stretch>
            <a:fillRect/>
          </a:stretch>
        </p:blipFill>
        <p:spPr>
          <a:xfrm>
            <a:off x="5883000" y="5168037"/>
            <a:ext cx="746825" cy="662646"/>
          </a:xfrm>
          <a:prstGeom prst="rect">
            <a:avLst/>
          </a:prstGeom>
        </p:spPr>
      </p:pic>
      <p:sp>
        <p:nvSpPr>
          <p:cNvPr id="13" name="TextBox 12">
            <a:extLst>
              <a:ext uri="{FF2B5EF4-FFF2-40B4-BE49-F238E27FC236}">
                <a16:creationId xmlns:a16="http://schemas.microsoft.com/office/drawing/2014/main" id="{37A90E48-B75B-72D8-C3B9-7CFCB6F31556}"/>
              </a:ext>
            </a:extLst>
          </p:cNvPr>
          <p:cNvSpPr txBox="1"/>
          <p:nvPr/>
        </p:nvSpPr>
        <p:spPr>
          <a:xfrm>
            <a:off x="6727529" y="5103331"/>
            <a:ext cx="4096139" cy="738664"/>
          </a:xfrm>
          <a:prstGeom prst="rect">
            <a:avLst/>
          </a:prstGeom>
          <a:noFill/>
        </p:spPr>
        <p:txBody>
          <a:bodyPr wrap="square">
            <a:spAutoFit/>
          </a:bodyPr>
          <a:lstStyle/>
          <a:p>
            <a:r>
              <a:rPr lang="en-US" sz="1400" dirty="0">
                <a:latin typeface="Cambria Math" panose="02040503050406030204" pitchFamily="18" charset="0"/>
                <a:ea typeface="Cambria Math" panose="02040503050406030204" pitchFamily="18" charset="0"/>
              </a:rPr>
              <a:t>AWS Systems Manager Parameter Store: Securely managing application parameters, </a:t>
            </a:r>
          </a:p>
          <a:p>
            <a:r>
              <a:rPr lang="en-US" sz="1400" dirty="0">
                <a:latin typeface="Cambria Math" panose="02040503050406030204" pitchFamily="18" charset="0"/>
                <a:ea typeface="Cambria Math" panose="02040503050406030204" pitchFamily="18" charset="0"/>
              </a:rPr>
              <a:t>enabling easy configuration changes.</a:t>
            </a:r>
            <a:endParaRPr lang="en-IN" sz="1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3617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42D68-FF19-C515-EC5D-A2643371FDC9}"/>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AMAZON S3</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A9C4DF35-D187-AFA3-8D0D-493CCF9887EA}"/>
              </a:ext>
            </a:extLst>
          </p:cNvPr>
          <p:cNvSpPr>
            <a:spLocks noGrp="1"/>
          </p:cNvSpPr>
          <p:nvPr>
            <p:ph idx="1"/>
          </p:nvPr>
        </p:nvSpPr>
        <p:spPr>
          <a:xfrm>
            <a:off x="1154954" y="2603500"/>
            <a:ext cx="9901822" cy="3416300"/>
          </a:xfrm>
        </p:spPr>
        <p:txBody>
          <a:bodyPr>
            <a:norm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Amazon S3, </a:t>
            </a:r>
            <a:r>
              <a:rPr lang="en-US" sz="1600" b="0" i="0" dirty="0">
                <a:solidFill>
                  <a:srgbClr val="374151"/>
                </a:solidFill>
                <a:effectLst/>
                <a:latin typeface="Cambria Math" panose="02040503050406030204" pitchFamily="18" charset="0"/>
                <a:ea typeface="Cambria Math" panose="02040503050406030204" pitchFamily="18" charset="0"/>
              </a:rPr>
              <a:t>a scalable storage service by AWS, securely stores and retrieves data from anywhere on the web.</a:t>
            </a:r>
          </a:p>
          <a:p>
            <a:pPr algn="just"/>
            <a:r>
              <a:rPr lang="en-US" sz="1600" b="0" i="0" dirty="0">
                <a:solidFill>
                  <a:srgbClr val="374151"/>
                </a:solidFill>
                <a:effectLst/>
                <a:latin typeface="Cambria Math" panose="02040503050406030204" pitchFamily="18" charset="0"/>
                <a:ea typeface="Cambria Math" panose="02040503050406030204" pitchFamily="18" charset="0"/>
              </a:rPr>
              <a:t>Widely employed for data backup, archival, and static website hosting, serving as a cost-effective solution.</a:t>
            </a:r>
            <a:endParaRPr lang="en-US" sz="1600" dirty="0">
              <a:solidFill>
                <a:srgbClr val="374151"/>
              </a:solidFill>
              <a:latin typeface="Cambria Math" panose="02040503050406030204" pitchFamily="18" charset="0"/>
              <a:ea typeface="Cambria Math" panose="02040503050406030204" pitchFamily="18" charset="0"/>
            </a:endParaRPr>
          </a:p>
          <a:p>
            <a:pPr algn="just"/>
            <a:r>
              <a:rPr lang="en-US" sz="1600" dirty="0">
                <a:solidFill>
                  <a:srgbClr val="374151"/>
                </a:solidFill>
                <a:latin typeface="Cambria Math" panose="02040503050406030204" pitchFamily="18" charset="0"/>
                <a:ea typeface="Cambria Math" panose="02040503050406030204" pitchFamily="18" charset="0"/>
              </a:rPr>
              <a:t>It has</a:t>
            </a:r>
            <a:r>
              <a:rPr lang="en-US" sz="1600" b="0" i="0" dirty="0">
                <a:solidFill>
                  <a:srgbClr val="374151"/>
                </a:solidFill>
                <a:effectLst/>
                <a:latin typeface="Cambria Math" panose="02040503050406030204" pitchFamily="18" charset="0"/>
                <a:ea typeface="Cambria Math" panose="02040503050406030204" pitchFamily="18" charset="0"/>
              </a:rPr>
              <a:t> fine-grained access controls and robust security, AWS S3 ensures data integrity and confidentiality.</a:t>
            </a:r>
          </a:p>
          <a:p>
            <a:pPr algn="just"/>
            <a:r>
              <a:rPr lang="en-US" sz="1600" b="0" i="0" dirty="0">
                <a:solidFill>
                  <a:srgbClr val="374151"/>
                </a:solidFill>
                <a:effectLst/>
                <a:latin typeface="Cambria Math" panose="02040503050406030204" pitchFamily="18" charset="0"/>
                <a:ea typeface="Cambria Math" panose="02040503050406030204" pitchFamily="18" charset="0"/>
              </a:rPr>
              <a:t>As a versatile and scalable storage service, S3 is fundamental for diverse cloud applications, meeting modern storage needs effectively.</a:t>
            </a: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45913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6EF8-6A5B-2E64-06DF-90575B5C1D8C}"/>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AWS CLOUD9</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CF40F5F9-A717-A26E-CD61-DC7AD527781C}"/>
              </a:ext>
            </a:extLst>
          </p:cNvPr>
          <p:cNvSpPr>
            <a:spLocks noGrp="1"/>
          </p:cNvSpPr>
          <p:nvPr>
            <p:ph idx="1"/>
          </p:nvPr>
        </p:nvSpPr>
        <p:spPr>
          <a:xfrm>
            <a:off x="1154954" y="2603500"/>
            <a:ext cx="10023119" cy="3416300"/>
          </a:xfrm>
        </p:spPr>
        <p:txBody>
          <a:bodyPr>
            <a:norm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AWS Cloud9 </a:t>
            </a:r>
            <a:r>
              <a:rPr lang="en-US" sz="1600" b="0" i="0" dirty="0">
                <a:solidFill>
                  <a:srgbClr val="374151"/>
                </a:solidFill>
                <a:effectLst/>
                <a:latin typeface="Cambria Math" panose="02040503050406030204" pitchFamily="18" charset="0"/>
                <a:ea typeface="Cambria Math" panose="02040503050406030204" pitchFamily="18" charset="0"/>
              </a:rPr>
              <a:t>is a cloud-based integrated development environment, eliminating the need for extensive local setups.</a:t>
            </a:r>
          </a:p>
          <a:p>
            <a:pPr algn="just"/>
            <a:r>
              <a:rPr lang="en-US" sz="1600" b="0" i="0" dirty="0">
                <a:solidFill>
                  <a:srgbClr val="374151"/>
                </a:solidFill>
                <a:effectLst/>
                <a:latin typeface="Cambria Math" panose="02040503050406030204" pitchFamily="18" charset="0"/>
                <a:ea typeface="Cambria Math" panose="02040503050406030204" pitchFamily="18" charset="0"/>
              </a:rPr>
              <a:t>It supports collaborative coding, allowing multiple developers to work on the same project simultaneously.</a:t>
            </a:r>
            <a:endParaRPr lang="en-US" sz="1600" dirty="0">
              <a:solidFill>
                <a:srgbClr val="374151"/>
              </a:solidFill>
              <a:latin typeface="Cambria Math" panose="02040503050406030204" pitchFamily="18" charset="0"/>
              <a:ea typeface="Cambria Math" panose="02040503050406030204" pitchFamily="18" charset="0"/>
            </a:endParaRPr>
          </a:p>
          <a:p>
            <a:pPr algn="just"/>
            <a:r>
              <a:rPr lang="en-US" sz="1600" b="0" i="0" dirty="0">
                <a:solidFill>
                  <a:srgbClr val="374151"/>
                </a:solidFill>
                <a:effectLst/>
                <a:latin typeface="Cambria Math" panose="02040503050406030204" pitchFamily="18" charset="0"/>
                <a:ea typeface="Cambria Math" panose="02040503050406030204" pitchFamily="18" charset="0"/>
              </a:rPr>
              <a:t>Cloud9 provides a flexible coding environment with pre-installed tools for popular languages, ensuring a smooth development experience.</a:t>
            </a:r>
          </a:p>
          <a:p>
            <a:pPr algn="just"/>
            <a:r>
              <a:rPr lang="en-US" sz="1600" dirty="0">
                <a:solidFill>
                  <a:srgbClr val="374151"/>
                </a:solidFill>
                <a:latin typeface="Cambria Math" panose="02040503050406030204" pitchFamily="18" charset="0"/>
                <a:ea typeface="Cambria Math" panose="02040503050406030204" pitchFamily="18" charset="0"/>
              </a:rPr>
              <a:t>Beneficial for distributed teams, Cloud9 promotes collaborative coding practices, enhancing development efficiency and consistency.</a:t>
            </a:r>
          </a:p>
          <a:p>
            <a:pPr algn="just"/>
            <a:r>
              <a:rPr lang="en-US" sz="1600" b="0" i="0" dirty="0">
                <a:solidFill>
                  <a:srgbClr val="374151"/>
                </a:solidFill>
                <a:effectLst/>
                <a:latin typeface="Cambria Math" panose="02040503050406030204" pitchFamily="18" charset="0"/>
                <a:ea typeface="Cambria Math" panose="02040503050406030204" pitchFamily="18" charset="0"/>
              </a:rPr>
              <a:t>Overall, AWS Cloud9 enhances development agility by eliminating the complexities associated with local environment management and promoting collaborative coding practices in a cloud-based ecosystem.</a:t>
            </a: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0279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0D34-0883-0FCF-B245-5DAE10C29755}"/>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AWS SYSTEMS MANAGER</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77E7F18C-4B67-F967-EFAB-0B33A64BEFEF}"/>
              </a:ext>
            </a:extLst>
          </p:cNvPr>
          <p:cNvSpPr>
            <a:spLocks noGrp="1"/>
          </p:cNvSpPr>
          <p:nvPr>
            <p:ph idx="1"/>
          </p:nvPr>
        </p:nvSpPr>
        <p:spPr>
          <a:xfrm>
            <a:off x="1154954" y="2603500"/>
            <a:ext cx="10284377" cy="3416300"/>
          </a:xfrm>
        </p:spPr>
        <p:txBody>
          <a:bodyPr>
            <a:norm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AWS Systems Manager </a:t>
            </a:r>
            <a:r>
              <a:rPr lang="en-US" sz="1600" i="0" dirty="0">
                <a:solidFill>
                  <a:srgbClr val="374151"/>
                </a:solidFill>
                <a:effectLst/>
                <a:latin typeface="Cambria Math" panose="02040503050406030204" pitchFamily="18" charset="0"/>
                <a:ea typeface="Cambria Math" panose="02040503050406030204" pitchFamily="18" charset="0"/>
              </a:rPr>
              <a:t>provides a centralized interface for comprehensive management of AWS resources.</a:t>
            </a:r>
          </a:p>
          <a:p>
            <a:pPr algn="just"/>
            <a:r>
              <a:rPr lang="en-US" sz="1600" i="0" dirty="0">
                <a:solidFill>
                  <a:srgbClr val="374151"/>
                </a:solidFill>
                <a:effectLst/>
                <a:latin typeface="Cambria Math" panose="02040503050406030204" pitchFamily="18" charset="0"/>
                <a:ea typeface="Cambria Math" panose="02040503050406030204" pitchFamily="18" charset="0"/>
              </a:rPr>
              <a:t>It enables the automation of operational tasks, improving efficiency and reducing manual efforts.</a:t>
            </a:r>
          </a:p>
          <a:p>
            <a:pPr algn="just"/>
            <a:r>
              <a:rPr lang="en-US" sz="1600" i="0" dirty="0">
                <a:solidFill>
                  <a:srgbClr val="374151"/>
                </a:solidFill>
                <a:effectLst/>
                <a:latin typeface="Cambria Math" panose="02040503050406030204" pitchFamily="18" charset="0"/>
                <a:ea typeface="Cambria Math" panose="02040503050406030204" pitchFamily="18" charset="0"/>
              </a:rPr>
              <a:t>The service includes Parameter Store for secure storage of configuration data and secrets.</a:t>
            </a:r>
          </a:p>
          <a:p>
            <a:pPr algn="just"/>
            <a:r>
              <a:rPr lang="en-US" sz="1600" i="0" dirty="0">
                <a:solidFill>
                  <a:srgbClr val="374151"/>
                </a:solidFill>
                <a:effectLst/>
                <a:latin typeface="Cambria Math" panose="02040503050406030204" pitchFamily="18" charset="0"/>
                <a:ea typeface="Cambria Math" panose="02040503050406030204" pitchFamily="18" charset="0"/>
              </a:rPr>
              <a:t>Systems Manager facilitates automated patching and secure instance control, enhancing operational control in AWS environments.</a:t>
            </a:r>
          </a:p>
          <a:p>
            <a:pPr algn="just"/>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0824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CABC-CC7D-450A-F68A-3E737C252F25}"/>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ELASTIC CLOUD COMPUTE(EC2)</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BD55B80A-BEC8-20E3-5010-1E681A22524E}"/>
              </a:ext>
            </a:extLst>
          </p:cNvPr>
          <p:cNvSpPr>
            <a:spLocks noGrp="1"/>
          </p:cNvSpPr>
          <p:nvPr>
            <p:ph idx="1"/>
          </p:nvPr>
        </p:nvSpPr>
        <p:spPr>
          <a:xfrm>
            <a:off x="1154954" y="2603500"/>
            <a:ext cx="10219062" cy="3416300"/>
          </a:xfrm>
        </p:spPr>
        <p:txBody>
          <a:bodyPr>
            <a:normAutofit/>
          </a:bodyPr>
          <a:lstStyle/>
          <a:p>
            <a:pPr algn="just"/>
            <a:r>
              <a:rPr lang="en-US" sz="1600" b="1" i="0" dirty="0">
                <a:solidFill>
                  <a:srgbClr val="374151"/>
                </a:solidFill>
                <a:effectLst/>
                <a:latin typeface="Cambria Math" panose="02040503050406030204" pitchFamily="18" charset="0"/>
                <a:ea typeface="Cambria Math" panose="02040503050406030204" pitchFamily="18" charset="0"/>
              </a:rPr>
              <a:t>Amazon EC2, </a:t>
            </a:r>
            <a:r>
              <a:rPr lang="en-US" sz="1600" b="0" i="0" dirty="0">
                <a:solidFill>
                  <a:srgbClr val="374151"/>
                </a:solidFill>
                <a:effectLst/>
                <a:latin typeface="Cambria Math" panose="02040503050406030204" pitchFamily="18" charset="0"/>
                <a:ea typeface="Cambria Math" panose="02040503050406030204" pitchFamily="18" charset="0"/>
              </a:rPr>
              <a:t>a vital AWS component, offers scalable computing capacity in the cloud, allowing users to adjust resources based on their specific needs.</a:t>
            </a:r>
          </a:p>
          <a:p>
            <a:pPr algn="just"/>
            <a:r>
              <a:rPr lang="en-US" sz="1600" b="0" i="0" dirty="0">
                <a:solidFill>
                  <a:srgbClr val="374151"/>
                </a:solidFill>
                <a:effectLst/>
                <a:latin typeface="Cambria Math" panose="02040503050406030204" pitchFamily="18" charset="0"/>
                <a:ea typeface="Cambria Math" panose="02040503050406030204" pitchFamily="18" charset="0"/>
              </a:rPr>
              <a:t>EC2 serves as a foundational service in various cloud computing scenarios, commonly employed for hosting applications, websites, and creating scalable environments for development and testing.</a:t>
            </a:r>
            <a:endParaRPr lang="en-US" sz="1600" dirty="0">
              <a:solidFill>
                <a:srgbClr val="374151"/>
              </a:solidFill>
              <a:latin typeface="Cambria Math" panose="02040503050406030204" pitchFamily="18" charset="0"/>
              <a:ea typeface="Cambria Math" panose="02040503050406030204" pitchFamily="18" charset="0"/>
            </a:endParaRPr>
          </a:p>
          <a:p>
            <a:pPr algn="just"/>
            <a:r>
              <a:rPr lang="en-US" sz="1600" dirty="0">
                <a:latin typeface="Cambria Math" panose="02040503050406030204" pitchFamily="18" charset="0"/>
                <a:ea typeface="Cambria Math" panose="02040503050406030204" pitchFamily="18" charset="0"/>
              </a:rPr>
              <a:t>EC2 instances are versatile and well-suited for diverse workloads, including data processing, high-performance computing, and machine learning tasks, catering to a wide range of computing requirements.</a:t>
            </a:r>
          </a:p>
          <a:p>
            <a:pPr algn="just"/>
            <a:r>
              <a:rPr lang="en-US" sz="1600" b="0" i="0" dirty="0">
                <a:solidFill>
                  <a:srgbClr val="374151"/>
                </a:solidFill>
                <a:effectLst/>
                <a:latin typeface="Cambria Math" panose="02040503050406030204" pitchFamily="18" charset="0"/>
                <a:ea typeface="Cambria Math" panose="02040503050406030204" pitchFamily="18" charset="0"/>
              </a:rPr>
              <a:t>EC2 seamlessly integrates with other AWS services such as Auto Scaling and Elastic Load Balancing, ensuring optimal performance and availability for applications. This integration enhances the overall efficiency of deploying and scaling virtual servers in the AWS cloud.</a:t>
            </a:r>
            <a:endParaRPr lang="en-IN" sz="16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019586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435</TotalTime>
  <Words>1128</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Amasis MT Pro Light</vt:lpstr>
      <vt:lpstr>Arial</vt:lpstr>
      <vt:lpstr>Bookman Old Style</vt:lpstr>
      <vt:lpstr>Cambria Math</vt:lpstr>
      <vt:lpstr>Century Gothic</vt:lpstr>
      <vt:lpstr>Wingdings 3</vt:lpstr>
      <vt:lpstr>Ion Boardroom</vt:lpstr>
      <vt:lpstr>     CAFÉ CLOUD </vt:lpstr>
      <vt:lpstr>PROJECT OVERVIEW</vt:lpstr>
      <vt:lpstr> TECHNOLOGIES INVOLVED</vt:lpstr>
      <vt:lpstr>ARCHITECTURE</vt:lpstr>
      <vt:lpstr>CLOUD SERVICES</vt:lpstr>
      <vt:lpstr>AMAZON S3</vt:lpstr>
      <vt:lpstr>AWS CLOUD9</vt:lpstr>
      <vt:lpstr>AWS SYSTEMS MANAGER</vt:lpstr>
      <vt:lpstr>ELASTIC CLOUD COMPUTE(EC2)</vt:lpstr>
      <vt:lpstr>IDENTITY AND ACCESS MANAGEMENT</vt:lpstr>
      <vt:lpstr>AMAZON VPC </vt:lpstr>
      <vt:lpstr>ADVANTAGES</vt:lpstr>
      <vt:lpstr>DISADVANTAGES</vt:lpstr>
      <vt:lpstr>CAFÉ CLOUD APPLICATION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CAFÉ CLOUD</dc:title>
  <dc:creator>Sai Smruthi Siddemsetty</dc:creator>
  <cp:lastModifiedBy>Sai Smruthi Siddemsetty</cp:lastModifiedBy>
  <cp:revision>17</cp:revision>
  <dcterms:created xsi:type="dcterms:W3CDTF">2023-11-30T16:42:07Z</dcterms:created>
  <dcterms:modified xsi:type="dcterms:W3CDTF">2023-12-01T23:27:44Z</dcterms:modified>
</cp:coreProperties>
</file>