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9B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890B4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b="0" i="0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08001" y="609600"/>
            <a:ext cx="6447501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24604" y="3632200"/>
            <a:ext cx="541839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50" u="none" cap="none" strike="noStrike">
              <a:solidFill>
                <a:srgbClr val="9890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08001" y="1931988"/>
            <a:ext cx="6447501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4350" y="609600"/>
            <a:ext cx="644115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1791365" y="877226"/>
            <a:ext cx="3880773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3839308" y="2746047"/>
            <a:ext cx="5251451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529833" y="587768"/>
            <a:ext cx="5251450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68" name="Shape 16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Shape 16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1" name="Shape 171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9B">
                <a:alpha val="69803"/>
              </a:srgbClr>
            </a:solidFill>
            <a:ln>
              <a:noFill/>
            </a:ln>
          </p:spPr>
        </p:sp>
        <p:sp>
          <p:nvSpPr>
            <p:cNvPr id="174" name="Shape 174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890B4">
                <a:alpha val="69803"/>
              </a:srgbClr>
            </a:solidFill>
            <a:ln>
              <a:noFill/>
            </a:ln>
          </p:spPr>
        </p:sp>
        <p:sp>
          <p:nvSpPr>
            <p:cNvPr id="175" name="Shape 175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6" name="Shape 17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b="0" i="0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08001" y="2700868"/>
            <a:ext cx="6447501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508001" y="4527448"/>
            <a:ext cx="64475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08001" y="2160589"/>
            <a:ext cx="3138026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3817477" y="2160590"/>
            <a:ext cx="313802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506809" y="2160983"/>
            <a:ext cx="31392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506809" y="2737246"/>
            <a:ext cx="31392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3816287" y="2160983"/>
            <a:ext cx="313921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4" type="body"/>
          </p:nvPr>
        </p:nvSpPr>
        <p:spPr>
          <a:xfrm>
            <a:off x="3816288" y="2737246"/>
            <a:ext cx="313921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08001" y="1498604"/>
            <a:ext cx="2890896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570346" y="514925"/>
            <a:ext cx="3385156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508001" y="2777069"/>
            <a:ext cx="2890896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08001" y="4800600"/>
            <a:ext cx="64475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/>
          <p:nvPr>
            <p:ph idx="2" type="pic"/>
          </p:nvPr>
        </p:nvSpPr>
        <p:spPr>
          <a:xfrm>
            <a:off x="508001" y="609600"/>
            <a:ext cx="6447501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08001" y="5367338"/>
            <a:ext cx="6447500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08001" y="609600"/>
            <a:ext cx="6447501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024604" y="3632200"/>
            <a:ext cx="541839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50" u="none" cap="none" strike="noStrike">
              <a:solidFill>
                <a:srgbClr val="9890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508001" y="1931988"/>
            <a:ext cx="6447501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0B4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890B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8001" y="2700868"/>
            <a:ext cx="6447501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08001" y="4527448"/>
            <a:ext cx="64475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14350" y="609600"/>
            <a:ext cx="644115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 rot="5400000">
            <a:off x="1791365" y="877226"/>
            <a:ext cx="3880773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 rot="5400000">
            <a:off x="3839308" y="2746047"/>
            <a:ext cx="5251451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 rot="5400000">
            <a:off x="529833" y="587768"/>
            <a:ext cx="5251450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08001" y="2160589"/>
            <a:ext cx="3138026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817477" y="2160590"/>
            <a:ext cx="313802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06809" y="2160983"/>
            <a:ext cx="31392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06809" y="2737246"/>
            <a:ext cx="31392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3816287" y="2160983"/>
            <a:ext cx="313921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3816288" y="2737246"/>
            <a:ext cx="313921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08001" y="1498604"/>
            <a:ext cx="2890896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70346" y="514925"/>
            <a:ext cx="3385156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508001" y="2777069"/>
            <a:ext cx="2890896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8001" y="4800600"/>
            <a:ext cx="64475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508001" y="609600"/>
            <a:ext cx="6447501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08001" y="5367338"/>
            <a:ext cx="6447500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5B53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9B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890B4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45" name="Shape 14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Shape 14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Shape 14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9" name="Shape 1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9B">
                <a:alpha val="69803"/>
              </a:srgbClr>
            </a:solidFill>
            <a:ln>
              <a:noFill/>
            </a:ln>
          </p:spPr>
        </p:sp>
        <p:sp>
          <p:nvSpPr>
            <p:cNvPr id="151" name="Shape 15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890B4">
                <a:alpha val="69803"/>
              </a:srgbClr>
            </a:solidFill>
            <a:ln>
              <a:noFill/>
            </a:ln>
          </p:spPr>
        </p:sp>
        <p:sp>
          <p:nvSpPr>
            <p:cNvPr id="152" name="Shape 15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3" name="Shape 15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378"/>
              </a:buClr>
              <a:buSzPts val="675"/>
              <a:buFont typeface="Trebuchet MS"/>
              <a:buNone/>
              <a:defRPr b="0" i="0" sz="675" u="none" cap="none" strike="noStrike">
                <a:solidFill>
                  <a:srgbClr val="5B537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e-girls.com/about-us/" TargetMode="External"/><Relationship Id="rId4" Type="http://schemas.openxmlformats.org/officeDocument/2006/relationships/hyperlink" Target="https://northropgrumman.jobs/melbourne-fl/2018-high-school-intern-vehicle-engineering-melbourne/5b97191d4077421c9ae6d1e467aa5b3f/job/?utm_campaign=google_jobs_apply&amp;utm_source=google_jobs_apply&amp;utm_medium=organic" TargetMode="External"/><Relationship Id="rId5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803728" y="2574276"/>
            <a:ext cx="6168103" cy="1432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Tricks &amp; Tips for You and Your Student</a:t>
            </a:r>
            <a:endParaRPr b="0" i="0" sz="48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1146629" y="41259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UCF Society of Women Engineers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SWEet College Day 201</a:t>
            </a: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8</a:t>
            </a:r>
            <a:endParaRPr b="0" i="0" sz="21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989991" y="898002"/>
            <a:ext cx="6793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Award amounts:</a:t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991" y="1298112"/>
            <a:ext cx="6020640" cy="494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Scholarships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21649" y="2066878"/>
            <a:ext cx="7052858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Some schools automatically consider students for merit-based scholarships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Many website databases list scholarships for your students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Start applying for them early – most have deadlines associated with them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Fill out the FAFSA every year for your student to be qualified for government financial aid, grants, and fellowships</a:t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Junior Year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21649" y="2066878"/>
            <a:ext cx="687543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Attend college and financial aid fairs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Think about how your child’s college endeavors will be funded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Narrow down possible career options and investigate the type of education that is needed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Arrange campus visits to those schools that interest your child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2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Meet with an admissions officer, a financial aid representative, faculty members and college students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Junior Year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521649" y="2066878"/>
            <a:ext cx="705285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Encourage them to obtain officer positions in extracurricular activities they have been involved with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 earning college credit while in high school through Dual Enrollment, AP, IB and AICE programs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Saves money and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Schedule to take the ACT and/or SAT in the Spring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Research private scholarship options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Continue to get community service hours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Tests</a:t>
            </a:r>
            <a:endParaRPr b="0" i="0" sz="32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521649" y="2066878"/>
            <a:ext cx="7052858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Colleges require your student to take either standardized test: SAT or ACT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Scores will be needed for each test and are a part of the admission decision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These tests are also important for scholarships and Florida’s Bright Futures Program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521649" y="2066878"/>
            <a:ext cx="7052858" cy="247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PSAT Sophomore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SAT/ACT end of Junior or summer/beginning of Senior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Advanced Placement Exams are taken each year at the completion of the AP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Some consider these exams more difficult than college itself</a:t>
            </a:r>
            <a:endParaRPr/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Senior Year – The Big One!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521649" y="2066878"/>
            <a:ext cx="70528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Take or retake the ACT and/or SAT in the fall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the schools to which they will apply and have them make a list of important deadlines for each school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Continue to participate in extracurricular activities, sports, and community service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Admissions Counselors like continuity and leadership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Have your child create a resume of your academic, athletic and work activities as well as other achievements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Senior Year – The Big One!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521649" y="2066878"/>
            <a:ext cx="70528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Apply and DO NOT wait until just before the deadline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May need to request transcript from high school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Complete the Free Application for Federal Student Aid (FAFSA) as soon as possible after January 1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must complete your taxes before submitting the FAFSA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Choose a college and send in any required forms or deposits (housing, meal plan, etc.)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College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521649" y="2066878"/>
            <a:ext cx="70528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Choosing the right college is up to you and your student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Look at their programs, especially if your student is interested in a particular field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Keep in mind the price of tuition, room &amp; board, books, etc.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can make a HUGE difference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Average in-state tuition for UCF is $2990 a semester (without room and board)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College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521649" y="2066878"/>
            <a:ext cx="705285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Which colleges are offering scholarships or grants?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kind of job market supports the college?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UCF has major companies like: Harris, Lockheed Martin, Disney, Universal, Siemens, Boeing, etc. to support our school</a:t>
            </a:r>
            <a:endParaRPr/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 of this Workshop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21649" y="2066878"/>
            <a:ext cx="6274936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Step-by-step guide for preparing in HS for college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your student involved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Tests and their tricks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Scholarships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Florida’s Bright Futures Program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College and beyond…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521649" y="2066878"/>
            <a:ext cx="705285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Questions/Comments?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Information seen in this presentation will be available on the SWE @ UCF website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Contact Information: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SWE at UCF (swe.ucf@gmail.com)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521649" y="746078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Mentioned Opportunities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Opportunities similar to these can be easily found with a quick google search: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“high school internship opportunities”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521650" y="2066875"/>
            <a:ext cx="6617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GE Girls in Melbourne, FL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FIT section specifics can be found on Facebook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Northrop Grumman High School Internships in Melbourne, FL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33" y="5186515"/>
            <a:ext cx="1776187" cy="104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 for listening!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521649" y="2066878"/>
            <a:ext cx="7052858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Enjoy SWEet College Day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Break until Lunch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Meet back in MSB 260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</a:t>
            </a: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Tina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SWE President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521650" y="2066875"/>
            <a:ext cx="70530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Junior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Mechanical Engineering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Former Conference Chair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Summer Intern at the Naval Surface Warfare Center in Philadelphia, PA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Hobbies include attending concerts, playing basketball and softball</a:t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521649" y="746078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</a:t>
            </a: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Michaela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SWE Secretary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521650" y="2066875"/>
            <a:ext cx="70530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Junior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Engineering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Former Outreach Chair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Summer Intern at General Electric in Melbourne, FL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Hobbies include kayaking, ice skating and playing with my cats</a:t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7" cy="104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</a:t>
            </a: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Michaela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521649" y="2066878"/>
            <a:ext cx="705285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Junior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Computer 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Engineering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Former Outreach Chair, Current Secretary and Incoming President of SWE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Preparing NOW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21648" y="2066878"/>
            <a:ext cx="644750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It’s never too early to start preparing for college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College acceptances can be SUPER competitive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Learn how you can help your student stand out!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essence, your student will eventually have to build a “college resume”</a:t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Talking About It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521649" y="2066878"/>
            <a:ext cx="705285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Talk with your guidance counselor about career options and the education required for those careers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Talk about saving and paying for college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Talk with friends, teachers, counselors and most importantly, your kids about college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Freshman and Sophomore Years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521649" y="2066878"/>
            <a:ext cx="7052858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Participate in extracurricular activities and find niche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Explore internships and apprenticeships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Enroll in a summer enrichment program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Take the PSAT to prepare for the SAT (10th grade)</a:t>
            </a:r>
            <a:endParaRPr/>
          </a:p>
          <a:p>
            <a:pPr indent="0" lvl="0" marL="640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Merit Scholarship opportunity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Start getting community service hours for Bright Futures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3" y="5186515"/>
            <a:ext cx="1776188" cy="10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521649" y="746078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Helvetica Neue Light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Florida’s Bright Futures Scholarship Program</a:t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521649" y="2066878"/>
            <a:ext cx="6793551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Requirements: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 a Florida resident and a U.S. citizen or eligible non-citizen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Earn a standard Florida high school diploma or equivalent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 accepted by an eligible Florida public or independent postsecondary education institution, within 3 years of high school graduation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 enrolled for at least 12 semester credit hours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have been found guilty of, or plead nolo contendere to, a felony charge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Apply for a scholarship from the program by high school graduation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Facet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5B5378"/>
      </a:accent1>
      <a:accent2>
        <a:srgbClr val="9083BC"/>
      </a:accent2>
      <a:accent3>
        <a:srgbClr val="6596C3"/>
      </a:accent3>
      <a:accent4>
        <a:srgbClr val="7F8FA9"/>
      </a:accent4>
      <a:accent5>
        <a:srgbClr val="5AA2AE"/>
      </a:accent5>
      <a:accent6>
        <a:srgbClr val="DBC555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5B5378"/>
      </a:accent1>
      <a:accent2>
        <a:srgbClr val="9083BC"/>
      </a:accent2>
      <a:accent3>
        <a:srgbClr val="6596C3"/>
      </a:accent3>
      <a:accent4>
        <a:srgbClr val="7F8FA9"/>
      </a:accent4>
      <a:accent5>
        <a:srgbClr val="5AA2AE"/>
      </a:accent5>
      <a:accent6>
        <a:srgbClr val="DBC555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