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6" r:id="rId2"/>
    <p:sldMasterId id="2147483677" r:id="rId3"/>
    <p:sldMasterId id="2147483678" r:id="rId4"/>
    <p:sldMasterId id="2147483681" r:id="rId5"/>
    <p:sldMasterId id="2147483698" r:id="rId6"/>
  </p:sldMasterIdLst>
  <p:notesMasterIdLst>
    <p:notesMasterId r:id="rId29"/>
  </p:notesMasterIdLst>
  <p:sldIdLst>
    <p:sldId id="277" r:id="rId7"/>
    <p:sldId id="278" r:id="rId8"/>
    <p:sldId id="280" r:id="rId9"/>
    <p:sldId id="279" r:id="rId10"/>
    <p:sldId id="281" r:id="rId11"/>
    <p:sldId id="282" r:id="rId12"/>
    <p:sldId id="299" r:id="rId13"/>
    <p:sldId id="300" r:id="rId14"/>
    <p:sldId id="283" r:id="rId15"/>
    <p:sldId id="293" r:id="rId16"/>
    <p:sldId id="292" r:id="rId17"/>
    <p:sldId id="298" r:id="rId18"/>
    <p:sldId id="284" r:id="rId19"/>
    <p:sldId id="285" r:id="rId20"/>
    <p:sldId id="290" r:id="rId21"/>
    <p:sldId id="291" r:id="rId22"/>
    <p:sldId id="287" r:id="rId23"/>
    <p:sldId id="288" r:id="rId24"/>
    <p:sldId id="294" r:id="rId25"/>
    <p:sldId id="295" r:id="rId26"/>
    <p:sldId id="296" r:id="rId27"/>
    <p:sldId id="297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43"/>
  </p:normalViewPr>
  <p:slideViewPr>
    <p:cSldViewPr snapToGrid="0">
      <p:cViewPr varScale="1">
        <p:scale>
          <a:sx n="90" d="100"/>
          <a:sy n="9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302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190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87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267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251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205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770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4177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2878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765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988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077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816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738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869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103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139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94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386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078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70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CE2F6-E733-9441-8066-078DD1E5AB8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0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EXT_AND_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small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  <a:defRPr sz="5600" b="1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lvl="0" indent="0" algn="r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117CDF"/>
              </a:buClr>
              <a:buNone/>
              <a:defRPr sz="5600" b="1" cap="none">
                <a:solidFill>
                  <a:srgbClr val="117CD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rgbClr val="3F3F3F"/>
              </a:buClr>
              <a:buNone/>
              <a:defRPr sz="18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buClr>
                <a:srgbClr val="3F3F3F"/>
              </a:buClr>
              <a:buNone/>
              <a:defRPr sz="16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50"/>
              </a:spcBef>
              <a:buNone/>
              <a:defRPr sz="13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000"/>
            </a:lvl3pPr>
            <a:lvl4pPr lvl="3" rtl="0">
              <a:spcBef>
                <a:spcPts val="0"/>
              </a:spcBef>
              <a:defRPr sz="900"/>
            </a:lvl4pPr>
            <a:lvl5pPr lvl="4" rtl="0">
              <a:spcBef>
                <a:spcPts val="0"/>
              </a:spcBef>
              <a:defRPr sz="9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45C75"/>
              </a:buClr>
              <a:buFont typeface="Arial"/>
              <a:buNone/>
              <a:defRPr sz="3200" b="0" i="0" u="none" strike="noStrike" cap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43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8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EXT_AND_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4648200" y="3938587"/>
            <a:ext cx="40385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39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21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7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6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70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43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”</a:t>
            </a:r>
            <a:endParaRPr lang="en-US" sz="1350" kern="1200" dirty="0">
              <a:solidFill>
                <a:srgbClr val="5B5378">
                  <a:lumMod val="60000"/>
                  <a:lumOff val="40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71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27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0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2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56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6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9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41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0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87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16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5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72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953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65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”</a:t>
            </a:r>
            <a:endParaRPr lang="en-US" sz="1350" kern="1200" dirty="0">
              <a:solidFill>
                <a:srgbClr val="5B5378">
                  <a:lumMod val="60000"/>
                  <a:lumOff val="40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52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1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kern="1200" dirty="0">
                <a:ln w="3175" cmpd="sng">
                  <a:noFill/>
                </a:ln>
                <a:solidFill>
                  <a:srgbClr val="5B5378">
                    <a:lumMod val="60000"/>
                    <a:lumOff val="40000"/>
                  </a:srgbClr>
                </a:solidFill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034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2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916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000000">
                    <a:tint val="75000"/>
                  </a:srgbClr>
                </a:solidFill>
              </a:rPr>
              <a:pPr/>
              <a:t>11/17/17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B5378"/>
                </a:solidFill>
              </a:rPr>
              <a:pPr/>
              <a:t>‹#›</a:t>
            </a:fld>
            <a:endParaRPr lang="en-US" dirty="0">
              <a:solidFill>
                <a:srgbClr val="5B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4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Trebuchet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Relationship Id="rId3" Type="http://schemas.openxmlformats.org/officeDocument/2006/relationships/image" Target="../media/image4.jpg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381500" y="-7937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-29291" y="-24383"/>
            <a:ext cx="9179385" cy="1048511"/>
            <a:chOff x="0" y="0"/>
            <a:chExt cx="2147483646" cy="2147483647"/>
          </a:xfrm>
        </p:grpSpPr>
        <p:grpSp>
          <p:nvGrpSpPr>
            <p:cNvPr id="105" name="Shape 105"/>
            <p:cNvGrpSpPr/>
            <p:nvPr/>
          </p:nvGrpSpPr>
          <p:grpSpPr>
            <a:xfrm>
              <a:off x="0" y="0"/>
              <a:ext cx="2141779100" cy="2147483647"/>
              <a:chOff x="0" y="0"/>
              <a:chExt cx="2147483646" cy="2147483647"/>
            </a:xfrm>
          </p:grpSpPr>
          <p:pic>
            <p:nvPicPr>
              <p:cNvPr id="106" name="Shape 10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40837" y="0"/>
                <a:ext cx="214204280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Shape 107"/>
              <p:cNvSpPr/>
              <p:nvPr/>
            </p:nvSpPr>
            <p:spPr>
              <a:xfrm>
                <a:off x="0" y="915194434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1772611" y="149824201"/>
              <a:ext cx="2145711035" cy="1860319914"/>
              <a:chOff x="0" y="0"/>
              <a:chExt cx="2147483647" cy="2147483647"/>
            </a:xfrm>
          </p:grpSpPr>
          <p:pic>
            <p:nvPicPr>
              <p:cNvPr id="109" name="Shape 10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56791" y="0"/>
                <a:ext cx="2143826855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Shape 110"/>
              <p:cNvSpPr/>
              <p:nvPr/>
            </p:nvSpPr>
            <p:spPr>
              <a:xfrm>
                <a:off x="0" y="105733134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935161"/>
            <a:ext cx="8229600" cy="4389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9763" marR="0" lvl="1" indent="-16986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96850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7450" marR="0" lvl="3" indent="-1587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2088" marR="0" lvl="4" indent="-166687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lvl="5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7635" algn="l" rtl="0">
              <a:spcBef>
                <a:spcPts val="320"/>
              </a:spcBef>
              <a:buClr>
                <a:schemeClr val="lt2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28904" algn="l" rtl="0">
              <a:spcBef>
                <a:spcPts val="280"/>
              </a:spcBef>
              <a:buClr>
                <a:schemeClr val="lt2"/>
              </a:buClr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D1EAE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81500" y="-7937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-29291" y="-24383"/>
            <a:ext cx="9179385" cy="1048511"/>
            <a:chOff x="0" y="0"/>
            <a:chExt cx="2147483646" cy="2147483647"/>
          </a:xfrm>
        </p:grpSpPr>
        <p:grpSp>
          <p:nvGrpSpPr>
            <p:cNvPr id="123" name="Shape 123"/>
            <p:cNvGrpSpPr/>
            <p:nvPr/>
          </p:nvGrpSpPr>
          <p:grpSpPr>
            <a:xfrm>
              <a:off x="0" y="0"/>
              <a:ext cx="2141779100" cy="2147483647"/>
              <a:chOff x="0" y="0"/>
              <a:chExt cx="2147483646" cy="2147483647"/>
            </a:xfrm>
          </p:grpSpPr>
          <p:pic>
            <p:nvPicPr>
              <p:cNvPr id="124" name="Shape 1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40837" y="0"/>
                <a:ext cx="214204280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Shape 125"/>
              <p:cNvSpPr/>
              <p:nvPr/>
            </p:nvSpPr>
            <p:spPr>
              <a:xfrm>
                <a:off x="0" y="915194434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>
              <a:off x="1772611" y="149824201"/>
              <a:ext cx="2145711035" cy="1860319914"/>
              <a:chOff x="0" y="0"/>
              <a:chExt cx="2147483647" cy="2147483647"/>
            </a:xfrm>
          </p:grpSpPr>
          <p:pic>
            <p:nvPicPr>
              <p:cNvPr id="127" name="Shape 1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56791" y="0"/>
                <a:ext cx="2143826855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Shape 128"/>
              <p:cNvSpPr/>
              <p:nvPr/>
            </p:nvSpPr>
            <p:spPr>
              <a:xfrm>
                <a:off x="0" y="105733134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935161"/>
            <a:ext cx="8229600" cy="4389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9763" marR="0" lvl="1" indent="-16986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96850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7450" marR="0" lvl="3" indent="-1587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2088" marR="0" lvl="4" indent="-166687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Font typeface="Arial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lvl="5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7635" algn="l" rtl="0">
              <a:spcBef>
                <a:spcPts val="320"/>
              </a:spcBef>
              <a:buClr>
                <a:schemeClr val="lt2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28904" algn="l" rtl="0">
              <a:spcBef>
                <a:spcPts val="280"/>
              </a:spcBef>
              <a:buClr>
                <a:schemeClr val="lt2"/>
              </a:buClr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D1EAE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rot="-10380000" flipH="1">
            <a:off x="3165475" y="1108074"/>
            <a:ext cx="5257799" cy="4114799"/>
          </a:xfrm>
          <a:custGeom>
            <a:avLst/>
            <a:gdLst/>
            <a:ahLst/>
            <a:cxnLst/>
            <a:rect l="0" t="0" r="0" b="0"/>
            <a:pathLst>
              <a:path w="5257800" h="4114800" extrusionOk="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-10380000" flipH="1">
            <a:off x="8004175" y="5359399"/>
            <a:ext cx="155574" cy="155574"/>
          </a:xfrm>
          <a:prstGeom prst="rtTriangle">
            <a:avLst/>
          </a:prstGeom>
          <a:solidFill>
            <a:srgbClr val="FFFFFF"/>
          </a:solidFill>
          <a:ln w="12700" cap="rnd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935161"/>
            <a:ext cx="8229600" cy="4389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lvl="0" indent="-17780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9763" marR="0" lvl="1" indent="-16986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96850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7450" marR="0" lvl="3" indent="-1587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2088" marR="0" lvl="4" indent="-166687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lvl="5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045C75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342900"/>
              <a:t>11/17/17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defTabSz="342900"/>
            <a:fld id="{D57F1E4F-1CFF-5643-939E-217C01CDF565}" type="slidenum">
              <a:rPr lang="en-US" kern="1200" smtClean="0">
                <a:solidFill>
                  <a:srgbClr val="5B5378"/>
                </a:solidFill>
                <a:latin typeface="Trebuchet MS" panose="020B0603020202020204"/>
                <a:ea typeface="+mn-ea"/>
                <a:cs typeface="+mn-cs"/>
              </a:rPr>
              <a:pPr defTabSz="342900"/>
              <a:t>‹#›</a:t>
            </a:fld>
            <a:endParaRPr lang="en-US" kern="1200" dirty="0">
              <a:solidFill>
                <a:srgbClr val="5B5378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57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B61BEF0D-F0BB-DE4B-95CE-6DB70DBA9567}" type="datetimeFigureOut">
              <a:rPr lang="en-US" kern="1200" smtClean="0">
                <a:solidFill>
                  <a:srgbClr val="000000">
                    <a:tint val="75000"/>
                  </a:srgbClr>
                </a:solidFill>
                <a:latin typeface="Trebuchet MS" panose="020B0603020202020204"/>
                <a:ea typeface="+mn-ea"/>
                <a:cs typeface="+mn-cs"/>
              </a:rPr>
              <a:pPr defTabSz="342900"/>
              <a:t>11/17/17</a:t>
            </a:fld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kern="1200" dirty="0">
              <a:solidFill>
                <a:srgbClr val="000000">
                  <a:tint val="75000"/>
                </a:srgbClr>
              </a:solidFill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defTabSz="342900"/>
            <a:fld id="{D57F1E4F-1CFF-5643-939E-217C01CDF565}" type="slidenum">
              <a:rPr lang="en-US" kern="1200" smtClean="0">
                <a:solidFill>
                  <a:srgbClr val="5B5378"/>
                </a:solidFill>
                <a:latin typeface="Trebuchet MS" panose="020B0603020202020204"/>
                <a:ea typeface="+mn-ea"/>
                <a:cs typeface="+mn-cs"/>
              </a:rPr>
              <a:pPr defTabSz="342900"/>
              <a:t>‹#›</a:t>
            </a:fld>
            <a:endParaRPr lang="en-US" kern="1200" dirty="0">
              <a:solidFill>
                <a:srgbClr val="5B5378"/>
              </a:solidFill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728" y="2574276"/>
            <a:ext cx="6168103" cy="1432691"/>
          </a:xfrm>
        </p:spPr>
        <p:txBody>
          <a:bodyPr/>
          <a:lstStyle/>
          <a:p>
            <a:r>
              <a:rPr lang="en-US" sz="4800" dirty="0" smtClean="0">
                <a:latin typeface="Helvetica" charset="0"/>
                <a:ea typeface="Helvetica" charset="0"/>
                <a:cs typeface="Helvetica" charset="0"/>
              </a:rPr>
              <a:t>Tricks &amp; Tips for You and Your Student</a:t>
            </a:r>
            <a:endParaRPr lang="en-US" sz="4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29" y="4125925"/>
            <a:ext cx="5825202" cy="822674"/>
          </a:xfrm>
        </p:spPr>
        <p:txBody>
          <a:bodyPr>
            <a:normAutofit lnSpcReduction="10000"/>
          </a:bodyPr>
          <a:lstStyle/>
          <a:p>
            <a:r>
              <a:rPr lang="en-US" sz="2100" dirty="0">
                <a:latin typeface="Helvetica Light" charset="0"/>
                <a:ea typeface="Helvetica Light" charset="0"/>
                <a:cs typeface="Helvetica Light" charset="0"/>
              </a:rPr>
              <a:t>UCF Society of Women </a:t>
            </a:r>
            <a:r>
              <a:rPr lang="en-US" sz="2100" dirty="0" smtClean="0">
                <a:latin typeface="Helvetica Light" charset="0"/>
                <a:ea typeface="Helvetica Light" charset="0"/>
                <a:cs typeface="Helvetica Light" charset="0"/>
              </a:rPr>
              <a:t>Engineers</a:t>
            </a:r>
          </a:p>
          <a:p>
            <a:r>
              <a:rPr lang="en-US" sz="2100" dirty="0" smtClean="0">
                <a:latin typeface="Helvetica Light" charset="0"/>
                <a:ea typeface="Helvetica Light" charset="0"/>
                <a:cs typeface="Helvetica Light" charset="0"/>
              </a:rPr>
              <a:t>Mystery Design 2017</a:t>
            </a:r>
            <a:endParaRPr lang="en-US" sz="2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3" y="5186515"/>
            <a:ext cx="1776188" cy="10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Florida’s Bright Futures Scholarship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679355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Requirements:</a:t>
            </a: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Be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Florida resident and a U.S. citizen or eligible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non-citizen</a:t>
            </a: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Earn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standard Florida high school diploma or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equivalent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Be accepted by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an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eligible Florida public or independent postsecondary education institution, within 3 years of high school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graduation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Be enrolled for at least 12 semester credit hours </a:t>
            </a: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Not have been found guilty of, or plead nolo contendere to, a felony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charge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Apply for a scholarship from the program by high school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graduation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897" y="607472"/>
            <a:ext cx="2545303" cy="13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Other Scholarships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443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Some schools automatically consider students for merit-based scholarships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Many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website databases list scholarships for your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students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Start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applying for them early – most have deadlines associated with them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Fill out the FAFSA every year for your student to be qualified for government financial aid, grants, and fellowships</a:t>
            </a:r>
          </a:p>
        </p:txBody>
      </p:sp>
    </p:spTree>
    <p:extLst>
      <p:ext uri="{BB962C8B-B14F-4D97-AF65-F5344CB8AC3E}">
        <p14:creationId xmlns:p14="http://schemas.microsoft.com/office/powerpoint/2010/main" val="6130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4" y="451262"/>
            <a:ext cx="5895017" cy="55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Junior Year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687543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Attend college and financial aid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fairs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Narrow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down possible career options and investigate the type of education that is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needed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Arrange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campus visits to those schools that interest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your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child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lvl="5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Meet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with an admissions officer, a financial aid representative, faculty members and college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students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Junior Year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Encourage them to obtain officer positions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in extracurricular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activities they have been involved with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Consider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earning college credit while in high school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through Dual Enrollment, AP, IB and AICE programs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Schedule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to take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the ACT and/or SAT in the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Spring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Research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private scholarship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options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Continue to get community service hours </a:t>
            </a:r>
          </a:p>
          <a:p>
            <a:pPr marL="342900" indent="-34290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Tests</a:t>
            </a:r>
            <a:endParaRPr lang="en-US" sz="3200" dirty="0">
              <a:latin typeface="Segoe UI Light" panose="020B0502040204020203" pitchFamily="34" charset="0"/>
              <a:ea typeface="DIN Alternate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78753"/>
            <a:ext cx="6532294" cy="29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Colleges require your student to take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either standardized test: SAT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or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ACT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Scores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will be needed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for each test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and are a part of the admission decision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These tests are also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important for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scholarships and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Florida’s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Bright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Futures Program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Tests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PSAT Sophomore Year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SAT/ACT end of Junior or summer/beginning of Senior Year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Advanced Placement Exams are taken each year at the completion of the AP class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Some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consider these exams more difficult than college itself</a:t>
            </a:r>
          </a:p>
        </p:txBody>
      </p:sp>
    </p:spTree>
    <p:extLst>
      <p:ext uri="{BB962C8B-B14F-4D97-AF65-F5344CB8AC3E}">
        <p14:creationId xmlns:p14="http://schemas.microsoft.com/office/powerpoint/2010/main" val="15491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Senior Year – The Big One!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Take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or retake the ACT and/or SAT in the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fall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Select the schools to which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they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will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apply and have them make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list of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important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deadlines for each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school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Continue to participate in extracurricular activities, sports, and community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service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Have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your child create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resume of your academic, athletic and work activities as well as other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achievements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Senior Year – The Big One!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Apply and DO NOT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wait until just before the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deadline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You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m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ay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need to request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high school transcript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Complete the Free Application for Federal Student Aid (FAFSA) as soon as possible after January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1</a:t>
            </a:r>
          </a:p>
          <a:p>
            <a:pPr marL="640080" defTabSz="342900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You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must complete your taxes before submitting the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FAFSA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Choose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college and send in any required forms or deposits (housing, meal plan, etc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.)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College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47034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Look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their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programs, especially if your student is interested in a particular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field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Keep in mind the price of tuition, room &amp; board, books, etc. </a:t>
            </a:r>
            <a:endParaRPr lang="en-US" sz="20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Average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in-state tuition for UCF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is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$3184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a semester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(without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room and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board)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00" y="1921354"/>
            <a:ext cx="2730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Topics of this Workshop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6274936" cy="32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Step-by-step guide for preparing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for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college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Getting your student involved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Tests and their tricks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Scholarships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Florida’s Bright Futures Program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College and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beyond…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College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Which colleges are offering scholarships or grants?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What kind of job market supports the college?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UCF has major companies like: Harris, Lockheed Martin, Disney, Universal, Siemens,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and Northrop Grumman to support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our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school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Also look at the availability of College Work Experience Programs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Questions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Questions/Comments?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Information seen in this presentation will be available on the SWE @ UCF website or you can e-mail me if you’d like a copy</a:t>
            </a:r>
          </a:p>
          <a:p>
            <a:pPr marL="342900" indent="-34290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Contact Information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640080" defTabSz="342900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Kelsie McCall (kjmccall@knights.ucf.edu)</a:t>
            </a:r>
          </a:p>
          <a:p>
            <a:pPr marL="640080" defTabSz="342900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Michaela Pain (</a:t>
            </a:r>
            <a:r>
              <a:rPr lang="en-US" sz="2000" kern="1200" dirty="0" err="1" smtClean="0">
                <a:latin typeface="Helvetica Light" charset="0"/>
                <a:ea typeface="Helvetica Light" charset="0"/>
                <a:cs typeface="Helvetica Light" charset="0"/>
              </a:rPr>
              <a:t>swe.ucf@gmail.com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5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About Kelsie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Senior in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Industrial Engineering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640080" lvl="8" defTabSz="342900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Minor: Computer Science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President of SWE at UCF Member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of the Burnett Honors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College, former member of the Programming Team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Interned at Lockheed Martin through the CWEP program and Cummins, Inc.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UCF Provost Scholar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About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Michaela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669353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Junior in Computer Engineering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Secretary of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SWE and former Outreach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Chair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Interned at GE Transportation last summer in Melbourne, FL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UCF Provost Scholar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Start Preparing NOW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8" y="2066878"/>
            <a:ext cx="64475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It’s never too early to start preparing for college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College acceptances can be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SUPER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competitive so you should learn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how you can help your student stand out!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In essence, your student will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eventually have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to build a “college resume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”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Look at class options (like Pre-calculus)</a:t>
            </a:r>
          </a:p>
        </p:txBody>
      </p:sp>
    </p:spTree>
    <p:extLst>
      <p:ext uri="{BB962C8B-B14F-4D97-AF65-F5344CB8AC3E}">
        <p14:creationId xmlns:p14="http://schemas.microsoft.com/office/powerpoint/2010/main" val="40000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Start Talking About It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250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Talk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with your guidance counselor about career options and the education required for those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careers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Talk about saving and paying for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college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Talk with friends, teachers, counselors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and most importantly,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your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kids about college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3" y="5186515"/>
            <a:ext cx="1776188" cy="10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1649" y="1817495"/>
            <a:ext cx="673417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2000" kern="1200" dirty="0" err="1">
                <a:latin typeface="Helvetica Light" charset="0"/>
                <a:ea typeface="Helvetica Light" charset="0"/>
                <a:cs typeface="Helvetica Light" charset="0"/>
              </a:rPr>
              <a:t>SWENext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 is a way to become part of the Society of Women Engineers as a student under the age of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18</a:t>
            </a:r>
            <a:endParaRPr lang="en-US" sz="20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defTabSz="342900"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You get: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Up-to-date information about outreach </a:t>
            </a: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events hosted </a:t>
            </a: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by SWE </a:t>
            </a:r>
            <a:endParaRPr lang="en-US" sz="18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catalog of available scholarships for engineering school offered by SWE and partner organizations.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Eligible </a:t>
            </a: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to participate in a quarterly webinars, where engineers from various disciplines discuss the work that they do.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Resources and </a:t>
            </a: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activities </a:t>
            </a: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for families and educators </a:t>
            </a:r>
            <a:endParaRPr lang="en-US" sz="18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200" dirty="0" smtClean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sz="1800" kern="1200" dirty="0">
                <a:latin typeface="Helvetica Light" charset="0"/>
                <a:ea typeface="Helvetica Light" charset="0"/>
                <a:cs typeface="Helvetica Light" charset="0"/>
              </a:rPr>
              <a:t>SWENext council where girls can influence the direction of this program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9" y="327648"/>
            <a:ext cx="4495204" cy="12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377943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					  Clubs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649" y="1591866"/>
            <a:ext cx="705285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To start a club, you must have a SWE member as an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advisor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Any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educator can join SWE for a reduced rate as an Educator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Member ($20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)</a:t>
            </a:r>
          </a:p>
          <a:p>
            <a:pPr marL="285750" indent="-285750" defTabSz="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kern="12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defTabSz="342900"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Clubs are eligible for: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Continuing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Education Units (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CEUs)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Program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Development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Grants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Reduced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registration fees for SWE’s Annual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Conference and events like the Invent </a:t>
            </a: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it. Build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it. program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SWE’s daily blog, All Together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The Award-winning SWE Magazine</a:t>
            </a:r>
          </a:p>
          <a:p>
            <a:pPr marL="342900" indent="-342900" defTabSz="342900">
              <a:spcAft>
                <a:spcPts val="600"/>
              </a:spcAft>
              <a:buFont typeface="Courier New" charset="0"/>
              <a:buChar char="o"/>
            </a:pPr>
            <a:endParaRPr lang="en-US" sz="2000" kern="1200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9" y="772739"/>
            <a:ext cx="1914177" cy="5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49" y="746078"/>
            <a:ext cx="6447501" cy="1320800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Freshman and Sophomore Years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649" y="2066878"/>
            <a:ext cx="7052858" cy="32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Participate in extracurricular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activities and find niche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Explore internships and apprenticeships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Enroll in a summer enrichment program</a:t>
            </a: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Take the PSAT to prepare for the SAT (10th grade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)</a:t>
            </a:r>
          </a:p>
          <a:p>
            <a:pPr marL="640080" defTabSz="342900">
              <a:lnSpc>
                <a:spcPct val="150000"/>
              </a:lnSpc>
              <a:spcAft>
                <a:spcPts val="600"/>
              </a:spcAft>
            </a:pP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National Merit Scholarship opportunity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285750" indent="-285750" defTabSz="3429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kern="1200" dirty="0">
                <a:latin typeface="Helvetica Light" charset="0"/>
                <a:ea typeface="Helvetica Light" charset="0"/>
                <a:cs typeface="Helvetica Light" charset="0"/>
              </a:rPr>
              <a:t>Start getting community service hours </a:t>
            </a:r>
            <a:r>
              <a:rPr lang="en-US" sz="2000" kern="1200" dirty="0" smtClean="0">
                <a:latin typeface="Helvetica Light" charset="0"/>
                <a:ea typeface="Helvetica Light" charset="0"/>
                <a:cs typeface="Helvetica Light" charset="0"/>
              </a:rPr>
              <a:t>for Bright Futures</a:t>
            </a:r>
            <a:endParaRPr lang="en-US" sz="2000" kern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1_Flow 1">
      <a:dk1>
        <a:srgbClr val="FFFFFF"/>
      </a:dk1>
      <a:lt1>
        <a:srgbClr val="000000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000000"/>
      </a:accent3>
      <a:accent4>
        <a:srgbClr val="0F6FC6"/>
      </a:accent4>
      <a:accent5>
        <a:srgbClr val="009DD9"/>
      </a:accent5>
      <a:accent6>
        <a:srgbClr val="000000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2_Flow 1">
      <a:dk1>
        <a:srgbClr val="FFFFFF"/>
      </a:dk1>
      <a:lt1>
        <a:srgbClr val="000000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000000"/>
      </a:accent3>
      <a:accent4>
        <a:srgbClr val="0F6FC6"/>
      </a:accent4>
      <a:accent5>
        <a:srgbClr val="009DD9"/>
      </a:accent5>
      <a:accent6>
        <a:srgbClr val="000000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3_Flow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5B5378"/>
      </a:accent1>
      <a:accent2>
        <a:srgbClr val="9083BC"/>
      </a:accent2>
      <a:accent3>
        <a:srgbClr val="6596C3"/>
      </a:accent3>
      <a:accent4>
        <a:srgbClr val="7F8FA9"/>
      </a:accent4>
      <a:accent5>
        <a:srgbClr val="5AA2AE"/>
      </a:accent5>
      <a:accent6>
        <a:srgbClr val="DBC555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1_Facet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5B5378"/>
      </a:accent1>
      <a:accent2>
        <a:srgbClr val="9083BC"/>
      </a:accent2>
      <a:accent3>
        <a:srgbClr val="6596C3"/>
      </a:accent3>
      <a:accent4>
        <a:srgbClr val="7F8FA9"/>
      </a:accent4>
      <a:accent5>
        <a:srgbClr val="5AA2AE"/>
      </a:accent5>
      <a:accent6>
        <a:srgbClr val="DBC555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979</Words>
  <Application>Microsoft Macintosh PowerPoint</Application>
  <PresentationFormat>On-screen Show (4:3)</PresentationFormat>
  <Paragraphs>135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Calibri</vt:lpstr>
      <vt:lpstr>Comic Sans MS</vt:lpstr>
      <vt:lpstr>Courier New</vt:lpstr>
      <vt:lpstr>DIN Alternate</vt:lpstr>
      <vt:lpstr>Helvetica</vt:lpstr>
      <vt:lpstr>Helvetica Light</vt:lpstr>
      <vt:lpstr>Segoe UI Light</vt:lpstr>
      <vt:lpstr>Trebuchet MS</vt:lpstr>
      <vt:lpstr>Wingdings 3</vt:lpstr>
      <vt:lpstr>Arial</vt:lpstr>
      <vt:lpstr>Custom Theme</vt:lpstr>
      <vt:lpstr>Custom Theme</vt:lpstr>
      <vt:lpstr>Custom Theme</vt:lpstr>
      <vt:lpstr>Custom Theme</vt:lpstr>
      <vt:lpstr>Facet</vt:lpstr>
      <vt:lpstr>1_Facet</vt:lpstr>
      <vt:lpstr>Tricks &amp; Tips for You and Your Student</vt:lpstr>
      <vt:lpstr>Topics of this Workshop</vt:lpstr>
      <vt:lpstr>About Kelsie</vt:lpstr>
      <vt:lpstr>About Michaela</vt:lpstr>
      <vt:lpstr>Start Preparing NOW</vt:lpstr>
      <vt:lpstr>Start Talking About It</vt:lpstr>
      <vt:lpstr>PowerPoint Presentation</vt:lpstr>
      <vt:lpstr>       Clubs</vt:lpstr>
      <vt:lpstr>Freshman and Sophomore Years</vt:lpstr>
      <vt:lpstr>Florida’s Bright Futures Scholarship Program</vt:lpstr>
      <vt:lpstr>Other Scholarships</vt:lpstr>
      <vt:lpstr>PowerPoint Presentation</vt:lpstr>
      <vt:lpstr>Junior Year</vt:lpstr>
      <vt:lpstr>Junior Year</vt:lpstr>
      <vt:lpstr>Tests</vt:lpstr>
      <vt:lpstr>Tests</vt:lpstr>
      <vt:lpstr>Senior Year – The Big One!</vt:lpstr>
      <vt:lpstr>Senior Year – The Big One!</vt:lpstr>
      <vt:lpstr>College</vt:lpstr>
      <vt:lpstr>College</vt:lpstr>
      <vt:lpstr>Questions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Tricks &amp; Tips for You and Your Student</dc:title>
  <cp:lastModifiedBy>Michaela Pain</cp:lastModifiedBy>
  <cp:revision>25</cp:revision>
  <dcterms:modified xsi:type="dcterms:W3CDTF">2017-11-17T19:04:29Z</dcterms:modified>
</cp:coreProperties>
</file>